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2" r:id="rId2"/>
    <p:sldId id="273" r:id="rId3"/>
    <p:sldId id="276" r:id="rId4"/>
    <p:sldId id="277" r:id="rId5"/>
    <p:sldId id="274" r:id="rId6"/>
    <p:sldId id="275" r:id="rId7"/>
    <p:sldId id="278" r:id="rId8"/>
    <p:sldId id="299" r:id="rId9"/>
    <p:sldId id="297" r:id="rId10"/>
    <p:sldId id="280" r:id="rId11"/>
    <p:sldId id="279" r:id="rId12"/>
    <p:sldId id="261" r:id="rId13"/>
    <p:sldId id="262" r:id="rId14"/>
    <p:sldId id="281" r:id="rId15"/>
    <p:sldId id="282" r:id="rId16"/>
    <p:sldId id="265" r:id="rId17"/>
    <p:sldId id="283" r:id="rId18"/>
    <p:sldId id="284" r:id="rId19"/>
    <p:sldId id="285" r:id="rId20"/>
    <p:sldId id="286" r:id="rId21"/>
    <p:sldId id="287" r:id="rId22"/>
    <p:sldId id="264" r:id="rId23"/>
    <p:sldId id="288" r:id="rId24"/>
    <p:sldId id="290" r:id="rId25"/>
    <p:sldId id="267" r:id="rId26"/>
    <p:sldId id="289" r:id="rId27"/>
    <p:sldId id="293" r:id="rId28"/>
    <p:sldId id="292" r:id="rId29"/>
    <p:sldId id="291" r:id="rId30"/>
    <p:sldId id="270" r:id="rId31"/>
    <p:sldId id="298" r:id="rId32"/>
    <p:sldId id="296" r:id="rId33"/>
    <p:sldId id="294" r:id="rId34"/>
  </p:sldIdLst>
  <p:sldSz cx="9144000" cy="6858000" type="screen4x3"/>
  <p:notesSz cx="69342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CC"/>
    <a:srgbClr val="FF9933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37" autoAdjust="0"/>
  </p:normalViewPr>
  <p:slideViewPr>
    <p:cSldViewPr snapToGrid="0">
      <p:cViewPr varScale="1">
        <p:scale>
          <a:sx n="69" d="100"/>
          <a:sy n="69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9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23950" y="673100"/>
            <a:ext cx="4686300" cy="35131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0075"/>
            <a:ext cx="5105400" cy="4111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49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7125"/>
            <a:ext cx="2971800" cy="447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747125"/>
            <a:ext cx="2971800" cy="447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D78C46E-B95C-45FD-8A02-104D3F29211E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46EBDD-2375-4304-89D8-8AA33DB9DA42}" type="slidenum">
              <a:rPr lang="ar-SA"/>
              <a:pPr/>
              <a:t>12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5538" y="673100"/>
            <a:ext cx="4683125" cy="3513138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DC9784-2398-4A2F-9F35-9DD026ECBFC1}" type="slidenum">
              <a:rPr lang="ar-SA"/>
              <a:pPr/>
              <a:t>13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5538" y="673100"/>
            <a:ext cx="4683125" cy="3513138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DB31D-18E1-4506-81DF-F6C883B1B2B2}" type="slidenum">
              <a:rPr lang="ar-SA"/>
              <a:pPr/>
              <a:t>16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5538" y="673100"/>
            <a:ext cx="4683125" cy="3513138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716874-DD3B-4785-B45C-F75113A7025E}" type="slidenum">
              <a:rPr lang="ar-SA"/>
              <a:pPr/>
              <a:t>22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5538" y="673100"/>
            <a:ext cx="4683125" cy="3513138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B45845-8726-404B-9D16-CA99E0E9DC09}" type="slidenum">
              <a:rPr lang="ar-SA"/>
              <a:pPr/>
              <a:t>25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5538" y="673100"/>
            <a:ext cx="4683125" cy="3513138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cs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wmf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.w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4.jpeg"/><Relationship Id="rId5" Type="http://schemas.openxmlformats.org/officeDocument/2006/relationships/image" Target="../media/image15.png"/><Relationship Id="rId10" Type="http://schemas.openxmlformats.org/officeDocument/2006/relationships/image" Target="../media/image33.jpeg"/><Relationship Id="rId4" Type="http://schemas.openxmlformats.org/officeDocument/2006/relationships/image" Target="../media/image29.jpeg"/><Relationship Id="rId9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755576" y="1844824"/>
            <a:ext cx="7772400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72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Old Antic Decorative" pitchFamily="2" charset="-78"/>
              </a:rPr>
              <a:t>بـسـم الله</a:t>
            </a:r>
            <a:br>
              <a:rPr kumimoji="0" lang="ar-SA" sz="72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Old Antic Decorative" pitchFamily="2" charset="-78"/>
              </a:rPr>
            </a:br>
            <a:r>
              <a:rPr kumimoji="0" lang="ar-SA" sz="72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Old Antic Decorative" pitchFamily="2" charset="-78"/>
              </a:rPr>
              <a:t>الرحمـن الرحيــم</a:t>
            </a:r>
            <a:endParaRPr kumimoji="0" lang="ar-SA" sz="72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Old Antic Decorative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0"/>
            <a:ext cx="9159875" cy="6921500"/>
          </a:xfrm>
          <a:prstGeom prst="rect">
            <a:avLst/>
          </a:prstGeom>
          <a:noFill/>
        </p:spPr>
      </p:pic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872835" y="2873064"/>
            <a:ext cx="7536873" cy="2696460"/>
            <a:chOff x="2192" y="11002"/>
            <a:chExt cx="7919" cy="1722"/>
          </a:xfrm>
        </p:grpSpPr>
        <p:sp>
          <p:nvSpPr>
            <p:cNvPr id="1027" name="Line 3"/>
            <p:cNvSpPr>
              <a:spLocks noChangeShapeType="1"/>
            </p:cNvSpPr>
            <p:nvPr/>
          </p:nvSpPr>
          <p:spPr bwMode="auto">
            <a:xfrm flipH="1">
              <a:off x="5494" y="11506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3540" y="12225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2192" y="12225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4844" y="12225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6156" y="12217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Text Box 8"/>
            <p:cNvSpPr txBox="1">
              <a:spLocks noChangeArrowheads="1"/>
            </p:cNvSpPr>
            <p:nvPr/>
          </p:nvSpPr>
          <p:spPr bwMode="auto">
            <a:xfrm>
              <a:off x="7474" y="12204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 flipH="1">
              <a:off x="6733" y="11472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 flipH="1">
              <a:off x="2932" y="11506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 flipH="1">
              <a:off x="4138" y="11478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H="1">
              <a:off x="8134" y="11506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037" name="Text Box 13"/>
            <p:cNvSpPr txBox="1">
              <a:spLocks noChangeArrowheads="1"/>
            </p:cNvSpPr>
            <p:nvPr/>
          </p:nvSpPr>
          <p:spPr bwMode="auto">
            <a:xfrm>
              <a:off x="8817" y="12177"/>
              <a:ext cx="1205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Line 14"/>
            <p:cNvSpPr>
              <a:spLocks noChangeShapeType="1"/>
            </p:cNvSpPr>
            <p:nvPr/>
          </p:nvSpPr>
          <p:spPr bwMode="auto">
            <a:xfrm flipH="1">
              <a:off x="9639" y="11488"/>
              <a:ext cx="0" cy="6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pic>
          <p:nvPicPr>
            <p:cNvPr id="1039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 l="6551" t="11134" r="87463" b="85303"/>
            <a:stretch>
              <a:fillRect/>
            </a:stretch>
          </p:blipFill>
          <p:spPr bwMode="auto">
            <a:xfrm>
              <a:off x="6184" y="11033"/>
              <a:ext cx="1073" cy="363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04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 l="6570" t="10912" r="86771" b="85080"/>
            <a:stretch>
              <a:fillRect/>
            </a:stretch>
          </p:blipFill>
          <p:spPr bwMode="auto">
            <a:xfrm>
              <a:off x="4926" y="11020"/>
              <a:ext cx="1049" cy="37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041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6297" t="11108" r="87123" b="85193"/>
            <a:stretch>
              <a:fillRect/>
            </a:stretch>
          </p:blipFill>
          <p:spPr bwMode="auto">
            <a:xfrm>
              <a:off x="3458" y="11025"/>
              <a:ext cx="1177" cy="382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04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23846" t="11108" r="73312" b="85193"/>
            <a:stretch>
              <a:fillRect/>
            </a:stretch>
          </p:blipFill>
          <p:spPr bwMode="auto">
            <a:xfrm>
              <a:off x="2532" y="11002"/>
              <a:ext cx="538" cy="415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1043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 l="6297" t="7692" r="78854" b="89017"/>
            <a:stretch>
              <a:fillRect/>
            </a:stretch>
          </p:blipFill>
          <p:spPr bwMode="auto">
            <a:xfrm>
              <a:off x="7476" y="11033"/>
              <a:ext cx="2635" cy="363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</p:grpSp>
      <p:sp>
        <p:nvSpPr>
          <p:cNvPr id="24" name="Title 23"/>
          <p:cNvSpPr>
            <a:spLocks noGrp="1"/>
          </p:cNvSpPr>
          <p:nvPr>
            <p:ph type="ctrTitle"/>
          </p:nvPr>
        </p:nvSpPr>
        <p:spPr>
          <a:xfrm>
            <a:off x="768927" y="1035916"/>
            <a:ext cx="7772400" cy="1470025"/>
          </a:xfrm>
        </p:spPr>
        <p:txBody>
          <a:bodyPr/>
          <a:lstStyle/>
          <a:p>
            <a:pPr rtl="1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r>
              <a:rPr lang="ar-SA" dirty="0" smtClean="0"/>
              <a:t> قومي بكتابة وظيفة كل زر مما يلي في المربع المخصص له:</a:t>
            </a:r>
            <a:r>
              <a:rPr lang="ar-SA" b="1" u="sng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3" name="Picture 44" descr="may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291" y="1579418"/>
            <a:ext cx="3533731" cy="3477491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-0.0706 C -0.01667 -0.05672 -0.0257 -0.04283 -0.02969 -0.02523 C -0.03368 -0.00602 -0.03577 0.01666 -0.03768 0.03958 C -0.03976 0.06227 -0.03768 0.08148 -0.03577 0.10231 C -0.03368 0.12176 -0.03073 0.14282 -0.02361 0.15995 C -0.01771 0.17754 -0.00747 0.19166 0.00347 0.20231 C 0.01354 0.2125 0.02569 0.21944 0.03767 0.22315 C 0.04965 0.22662 0.0618 0.22662 0.07291 0.22315 C 0.08489 0.21944 0.096 0.21065 0.10503 0.19676 C 0.11406 0.18472 0.12222 0.16875 0.12621 0.14977 C 0.13125 0.13217 0.13316 0.10787 0.13316 0.08842 C 0.1342 0.06921 0.13316 0.04652 0.12812 0.02731 C 0.12326 0.00972 0.11406 -0.00417 0.10208 -0.01111 C 0.08993 -0.01644 0.07778 -0.00949 0.06979 0.00277 C 0.06284 0.01481 0.05781 0.03426 0.05677 0.05671 C 0.05677 0.07963 0.05781 0.10046 0.06284 0.11805 C 0.06788 0.13565 0.06684 0.13912 0.08698 0.1618 C 0.10503 0.18634 0.12326 0.1794 0.1342 0.18102 C 0.14514 0.18102 0.15434 0.17407 0.16528 0.1669 C 0.17743 0.15856 0.1875 0.14282 0.19462 0.1287 C 0.20156 0.11481 0.20451 0.09722 0.2085 0.06921 C 0.21163 0.0412 0.21163 0.02731 0.21163 0.00602 C 0.21163 -0.01482 0.21163 -0.03588 0.21163 -0.05672 " pathEditMode="relative" rAng="0" ptsTypes="fffffffffffffffffffffff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55" name="Picture 43" descr="Yellow striped background with 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78163" y="1514475"/>
            <a:ext cx="3176587" cy="3138488"/>
          </a:xfrm>
          <a:noFill/>
          <a:ln/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  <a:cs typeface="Farsi Simple Bold" pitchFamily="2" charset="-78"/>
              </a:rPr>
              <a:t/>
            </a:r>
            <a:br>
              <a:rPr lang="en-US" sz="1800" dirty="0">
                <a:latin typeface="Courier New" pitchFamily="49" charset="0"/>
                <a:cs typeface="Farsi Simple Bold" pitchFamily="2" charset="-78"/>
              </a:rPr>
            </a:br>
            <a:r>
              <a:rPr lang="ar-SA" sz="1800" dirty="0">
                <a:latin typeface="Courier New" pitchFamily="49" charset="0"/>
                <a:cs typeface="Farsi Simple Bold" pitchFamily="2" charset="-78"/>
              </a:rPr>
              <a:t/>
            </a:r>
            <a:br>
              <a:rPr lang="ar-SA" sz="1800" dirty="0">
                <a:latin typeface="Courier New" pitchFamily="49" charset="0"/>
                <a:cs typeface="Farsi Simple Bold" pitchFamily="2" charset="-78"/>
              </a:rPr>
            </a:br>
            <a:r>
              <a:rPr lang="ar-SA" sz="3200" b="1" dirty="0">
                <a:latin typeface="Courier New" pitchFamily="49" charset="0"/>
                <a:cs typeface="Farsi Simple Bold" pitchFamily="2" charset="-78"/>
              </a:rPr>
              <a:t>زينه</a:t>
            </a:r>
            <a:r>
              <a:rPr lang="ar-SA" sz="2400" b="1" dirty="0">
                <a:latin typeface="Courier New" pitchFamily="49" charset="0"/>
                <a:cs typeface="Farsi Simple Bold" pitchFamily="2" charset="-78"/>
              </a:rPr>
              <a:t/>
            </a:r>
            <a:br>
              <a:rPr lang="ar-SA" sz="2400" b="1" dirty="0">
                <a:latin typeface="Courier New" pitchFamily="49" charset="0"/>
                <a:cs typeface="Farsi Simple Bold" pitchFamily="2" charset="-78"/>
              </a:rPr>
            </a:br>
            <a:r>
              <a:rPr lang="ar-SA" sz="2400" b="1" dirty="0">
                <a:latin typeface="Courier New" pitchFamily="49" charset="0"/>
                <a:cs typeface="Farsi Simple Bold" pitchFamily="2" charset="-78"/>
              </a:rPr>
              <a:t>و</a:t>
            </a:r>
            <a:r>
              <a:rPr lang="ar-SA" sz="1800" dirty="0">
                <a:latin typeface="Courier New" pitchFamily="49" charset="0"/>
                <a:cs typeface="Farsi Simple Bold" pitchFamily="2" charset="-78"/>
              </a:rPr>
              <a:t/>
            </a:r>
            <a:br>
              <a:rPr lang="ar-SA" sz="1800" dirty="0">
                <a:latin typeface="Courier New" pitchFamily="49" charset="0"/>
                <a:cs typeface="Farsi Simple Bold" pitchFamily="2" charset="-78"/>
              </a:rPr>
            </a:br>
            <a:r>
              <a:rPr lang="ar-SA" sz="5400" b="1" dirty="0">
                <a:latin typeface="Courier New" pitchFamily="49" charset="0"/>
                <a:cs typeface="Farsi Simple Bold" pitchFamily="2" charset="-78"/>
              </a:rPr>
              <a:t>تنسيق الفقرات</a:t>
            </a:r>
            <a:endParaRPr lang="en-US" sz="5400" b="1" dirty="0">
              <a:latin typeface="Courier New" pitchFamily="49" charset="0"/>
              <a:cs typeface="Farsi Simple Bold" pitchFamily="2" charset="-78"/>
            </a:endParaRPr>
          </a:p>
        </p:txBody>
      </p:sp>
      <p:pic>
        <p:nvPicPr>
          <p:cNvPr id="13356" name="Picture 44" descr="may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5253" y="954521"/>
            <a:ext cx="2183651" cy="2148898"/>
          </a:xfrm>
          <a:prstGeom prst="rect">
            <a:avLst/>
          </a:prstGeom>
          <a:noFill/>
        </p:spPr>
      </p:pic>
      <p:pic>
        <p:nvPicPr>
          <p:cNvPr id="13357" name="Picture 45" descr="may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00" y="3934691"/>
            <a:ext cx="2300192" cy="2420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-3.7037E-6 C -0.01667 0.01065 -0.0257 0.0213 -0.02969 0.03473 C -0.03368 0.04931 -0.03577 0.06667 -0.03768 0.08403 C -0.03976 0.10139 -0.03768 0.11598 -0.03577 0.13195 C -0.03368 0.14676 -0.03073 0.16274 -0.02361 0.17593 C -0.01771 0.18936 -0.00764 0.2 0.0033 0.20811 C 0.01337 0.21598 0.02534 0.2213 0.03732 0.22408 C 0.0493 0.22662 0.06128 0.22662 0.07239 0.22408 C 0.08437 0.2213 0.09531 0.21459 0.10434 0.20394 C 0.11337 0.19468 0.12135 0.18264 0.12534 0.16806 C 0.13038 0.15463 0.13229 0.13611 0.13229 0.1213 C 0.13333 0.10672 0.13229 0.08936 0.12725 0.07477 C 0.12239 0.06135 0.11337 0.0507 0.10139 0.04537 C 0.08923 0.04144 0.07725 0.04676 0.06927 0.05602 C 0.06232 0.06528 0.05729 0.0801 0.05625 0.09723 C 0.05625 0.11459 0.05729 0.13056 0.06232 0.14399 C 0.06736 0.15741 0.06632 0.15996 0.08628 0.17732 C 0.10434 0.19607 0.12239 0.19074 0.13333 0.1919 C 0.14427 0.1919 0.1533 0.18658 0.16423 0.18125 C 0.17639 0.17477 0.18628 0.16274 0.1934 0.15209 C 0.20034 0.14144 0.2033 0.12801 0.20729 0.10672 C 0.21024 0.08542 0.21024 0.07477 0.21024 0.05857 C 0.21024 0.0426 0.21024 0.02662 0.21024 0.01065 " pathEditMode="relative" rAng="0" ptsTypes="fffffffffffffffffffffff">
                                      <p:cBhvr>
                                        <p:cTn id="18" dur="5000" fill="hold"/>
                                        <p:tgtEl>
                                          <p:spTgt spid="13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Yellow striped background with 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17418" name="Picture 10" descr="may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3725" y="968375"/>
            <a:ext cx="1795463" cy="1766888"/>
          </a:xfrm>
          <a:prstGeom prst="rect">
            <a:avLst/>
          </a:prstGeom>
          <a:noFill/>
        </p:spPr>
      </p:pic>
      <p:pic>
        <p:nvPicPr>
          <p:cNvPr id="17419" name="Picture 11" descr="may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00" y="4816475"/>
            <a:ext cx="1462088" cy="1538288"/>
          </a:xfrm>
          <a:prstGeom prst="rect">
            <a:avLst/>
          </a:prstGeom>
          <a:noFill/>
        </p:spPr>
      </p:pic>
      <p:grpSp>
        <p:nvGrpSpPr>
          <p:cNvPr id="17435" name="Group 27"/>
          <p:cNvGrpSpPr>
            <a:grpSpLocks/>
          </p:cNvGrpSpPr>
          <p:nvPr/>
        </p:nvGrpSpPr>
        <p:grpSpPr bwMode="auto">
          <a:xfrm>
            <a:off x="1501775" y="4067175"/>
            <a:ext cx="2917825" cy="1662113"/>
            <a:chOff x="886" y="2912"/>
            <a:chExt cx="1838" cy="1047"/>
          </a:xfrm>
        </p:grpSpPr>
        <p:sp>
          <p:nvSpPr>
            <p:cNvPr id="17420" name="AutoShape 12"/>
            <p:cNvSpPr>
              <a:spLocks noChangeArrowheads="1"/>
            </p:cNvSpPr>
            <p:nvPr/>
          </p:nvSpPr>
          <p:spPr bwMode="auto">
            <a:xfrm>
              <a:off x="900" y="2912"/>
              <a:ext cx="1824" cy="1047"/>
            </a:xfrm>
            <a:prstGeom prst="wedgeEllipseCallout">
              <a:avLst>
                <a:gd name="adj1" fmla="val -52741"/>
                <a:gd name="adj2" fmla="val 40449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7421" name="Text Box 13"/>
            <p:cNvSpPr txBox="1">
              <a:spLocks noChangeArrowheads="1"/>
            </p:cNvSpPr>
            <p:nvPr/>
          </p:nvSpPr>
          <p:spPr bwMode="auto">
            <a:xfrm>
              <a:off x="886" y="3038"/>
              <a:ext cx="1767" cy="75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dirty="0" err="1">
                  <a:cs typeface="Times New Roman" pitchFamily="18" charset="0"/>
                </a:rPr>
                <a:t>زيينه</a:t>
              </a:r>
              <a:r>
                <a:rPr lang="ar-SA" b="1" dirty="0">
                  <a:cs typeface="Times New Roman" pitchFamily="18" charset="0"/>
                </a:rPr>
                <a:t> لقد أحضرت </a:t>
              </a:r>
              <a:r>
                <a:rPr lang="ar-SA" b="1" dirty="0" err="1">
                  <a:cs typeface="Times New Roman" pitchFamily="18" charset="0"/>
                </a:rPr>
                <a:t>لكِ</a:t>
              </a:r>
              <a:r>
                <a:rPr lang="ar-SA" b="1" dirty="0">
                  <a:cs typeface="Times New Roman" pitchFamily="18" charset="0"/>
                </a:rPr>
                <a:t> مقادير حلوى </a:t>
              </a:r>
              <a:r>
                <a:rPr lang="ar-SA" b="1" dirty="0" smtClean="0">
                  <a:cs typeface="Times New Roman" pitchFamily="18" charset="0"/>
                </a:rPr>
                <a:t>لذيذه </a:t>
              </a:r>
              <a:r>
                <a:rPr lang="ar-SA" b="1" dirty="0" err="1">
                  <a:cs typeface="Times New Roman" pitchFamily="18" charset="0"/>
                </a:rPr>
                <a:t>إطهيها</a:t>
              </a:r>
              <a:r>
                <a:rPr lang="ar-SA" b="1" dirty="0">
                  <a:cs typeface="Times New Roman" pitchFamily="18" charset="0"/>
                </a:rPr>
                <a:t> لنا </a:t>
              </a:r>
              <a:r>
                <a:rPr lang="ar-SA" b="1" dirty="0" err="1">
                  <a:cs typeface="Times New Roman" pitchFamily="18" charset="0"/>
                </a:rPr>
                <a:t>أرجووكِ</a:t>
              </a:r>
              <a:r>
                <a:rPr lang="ar-SA" b="1" dirty="0">
                  <a:cs typeface="Times New Roman" pitchFamily="18" charset="0"/>
                </a:rPr>
                <a:t> فأنا جائع جداً.</a:t>
              </a:r>
              <a:endParaRPr lang="en-US" b="1" dirty="0">
                <a:cs typeface="Times New Roman" pitchFamily="18" charset="0"/>
              </a:endParaRPr>
            </a:p>
          </p:txBody>
        </p:sp>
      </p:grpSp>
      <p:grpSp>
        <p:nvGrpSpPr>
          <p:cNvPr id="17427" name="Group 19"/>
          <p:cNvGrpSpPr>
            <a:grpSpLocks/>
          </p:cNvGrpSpPr>
          <p:nvPr/>
        </p:nvGrpSpPr>
        <p:grpSpPr bwMode="auto">
          <a:xfrm>
            <a:off x="2263775" y="1787525"/>
            <a:ext cx="3049588" cy="1219200"/>
            <a:chOff x="1426" y="1126"/>
            <a:chExt cx="1921" cy="768"/>
          </a:xfrm>
        </p:grpSpPr>
        <p:sp>
          <p:nvSpPr>
            <p:cNvPr id="17422" name="AutoShape 14"/>
            <p:cNvSpPr>
              <a:spLocks noChangeArrowheads="1"/>
            </p:cNvSpPr>
            <p:nvPr/>
          </p:nvSpPr>
          <p:spPr bwMode="auto">
            <a:xfrm>
              <a:off x="1426" y="1126"/>
              <a:ext cx="1921" cy="768"/>
            </a:xfrm>
            <a:prstGeom prst="wedgeEllipseCallout">
              <a:avLst>
                <a:gd name="adj1" fmla="val 76912"/>
                <a:gd name="adj2" fmla="val -35546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7423" name="Text Box 15"/>
            <p:cNvSpPr txBox="1">
              <a:spLocks noChangeArrowheads="1"/>
            </p:cNvSpPr>
            <p:nvPr/>
          </p:nvSpPr>
          <p:spPr bwMode="auto">
            <a:xfrm>
              <a:off x="1492" y="1126"/>
              <a:ext cx="1814" cy="74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>
                  <a:cs typeface="Times New Roman" pitchFamily="18" charset="0"/>
                </a:rPr>
                <a:t>بكل سرووور ..              لكن ما هي مقادير هذه الحلوى؟</a:t>
              </a:r>
              <a:endParaRPr lang="en-US" b="1">
                <a:cs typeface="Times New Roman" pitchFamily="18" charset="0"/>
              </a:endParaRPr>
            </a:p>
          </p:txBody>
        </p:sp>
      </p:grpSp>
      <p:grpSp>
        <p:nvGrpSpPr>
          <p:cNvPr id="17431" name="Group 23"/>
          <p:cNvGrpSpPr>
            <a:grpSpLocks/>
          </p:cNvGrpSpPr>
          <p:nvPr/>
        </p:nvGrpSpPr>
        <p:grpSpPr bwMode="auto">
          <a:xfrm>
            <a:off x="1438275" y="3552825"/>
            <a:ext cx="2895600" cy="1662113"/>
            <a:chOff x="2836" y="2668"/>
            <a:chExt cx="1824" cy="1047"/>
          </a:xfrm>
        </p:grpSpPr>
        <p:sp>
          <p:nvSpPr>
            <p:cNvPr id="17429" name="AutoShape 21"/>
            <p:cNvSpPr>
              <a:spLocks noChangeArrowheads="1"/>
            </p:cNvSpPr>
            <p:nvPr/>
          </p:nvSpPr>
          <p:spPr bwMode="auto">
            <a:xfrm>
              <a:off x="2836" y="2668"/>
              <a:ext cx="1824" cy="1047"/>
            </a:xfrm>
            <a:prstGeom prst="wedgeEllipseCallout">
              <a:avLst>
                <a:gd name="adj1" fmla="val -52741"/>
                <a:gd name="adj2" fmla="val 40449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7430" name="Text Box 22"/>
            <p:cNvSpPr txBox="1">
              <a:spLocks noChangeArrowheads="1"/>
            </p:cNvSpPr>
            <p:nvPr/>
          </p:nvSpPr>
          <p:spPr bwMode="auto">
            <a:xfrm>
              <a:off x="2868" y="2741"/>
              <a:ext cx="1767" cy="75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dirty="0">
                  <a:cs typeface="Times New Roman" pitchFamily="18" charset="0"/>
                </a:rPr>
                <a:t>لقد كتبتها في برنامج </a:t>
              </a:r>
              <a:r>
                <a:rPr lang="ar-SA" b="1" dirty="0" err="1">
                  <a:cs typeface="Times New Roman" pitchFamily="18" charset="0"/>
                </a:rPr>
                <a:t>الوورد</a:t>
              </a:r>
              <a:r>
                <a:rPr lang="ar-SA" b="1" dirty="0">
                  <a:cs typeface="Times New Roman" pitchFamily="18" charset="0"/>
                </a:rPr>
                <a:t> وحفظتها في مستند </a:t>
              </a:r>
              <a:r>
                <a:rPr lang="ar-SA" b="1" dirty="0" err="1">
                  <a:cs typeface="Times New Roman" pitchFamily="18" charset="0"/>
                </a:rPr>
                <a:t>اسميته</a:t>
              </a:r>
              <a:r>
                <a:rPr lang="ar-SA" b="1" dirty="0">
                  <a:cs typeface="Times New Roman" pitchFamily="18" charset="0"/>
                </a:rPr>
                <a:t> </a:t>
              </a:r>
              <a:r>
                <a:rPr lang="ar-SA" b="1" dirty="0">
                  <a:solidFill>
                    <a:srgbClr val="FF9933"/>
                  </a:solidFill>
                  <a:cs typeface="Times New Roman" pitchFamily="18" charset="0"/>
                </a:rPr>
                <a:t>” حلوى ”</a:t>
              </a:r>
              <a:r>
                <a:rPr lang="ar-SA" b="1" dirty="0">
                  <a:cs typeface="Times New Roman" pitchFamily="18" charset="0"/>
                </a:rPr>
                <a:t> </a:t>
              </a:r>
              <a:r>
                <a:rPr lang="ar-SA" b="1" dirty="0" smtClean="0">
                  <a:cs typeface="Times New Roman" pitchFamily="18" charset="0"/>
                </a:rPr>
                <a:t>.</a:t>
              </a:r>
              <a:endParaRPr lang="en-US" b="1" dirty="0">
                <a:cs typeface="Times New Roman" pitchFamily="18" charset="0"/>
              </a:endParaRPr>
            </a:p>
          </p:txBody>
        </p:sp>
      </p:grpSp>
      <p:grpSp>
        <p:nvGrpSpPr>
          <p:cNvPr id="17436" name="Group 28"/>
          <p:cNvGrpSpPr>
            <a:grpSpLocks/>
          </p:cNvGrpSpPr>
          <p:nvPr/>
        </p:nvGrpSpPr>
        <p:grpSpPr bwMode="auto">
          <a:xfrm>
            <a:off x="2886075" y="1781175"/>
            <a:ext cx="2879725" cy="854075"/>
            <a:chOff x="1818" y="1222"/>
            <a:chExt cx="1814" cy="538"/>
          </a:xfrm>
        </p:grpSpPr>
        <p:sp>
          <p:nvSpPr>
            <p:cNvPr id="17433" name="AutoShape 25"/>
            <p:cNvSpPr>
              <a:spLocks noChangeArrowheads="1"/>
            </p:cNvSpPr>
            <p:nvPr/>
          </p:nvSpPr>
          <p:spPr bwMode="auto">
            <a:xfrm>
              <a:off x="2040" y="1222"/>
              <a:ext cx="1403" cy="538"/>
            </a:xfrm>
            <a:prstGeom prst="wedgeEllipseCallout">
              <a:avLst>
                <a:gd name="adj1" fmla="val 86852"/>
                <a:gd name="adj2" fmla="val -29366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7434" name="Text Box 26"/>
            <p:cNvSpPr txBox="1">
              <a:spLocks noChangeArrowheads="1"/>
            </p:cNvSpPr>
            <p:nvPr/>
          </p:nvSpPr>
          <p:spPr bwMode="auto">
            <a:xfrm>
              <a:off x="1818" y="1222"/>
              <a:ext cx="1814" cy="51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>
                  <a:cs typeface="Times New Roman" pitchFamily="18" charset="0"/>
                </a:rPr>
                <a:t>جمييل جداً  ..               هيا بنا إذن ..</a:t>
              </a:r>
              <a:endParaRPr lang="en-US" b="1"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341418" y="58895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4000" b="1" dirty="0">
                <a:solidFill>
                  <a:schemeClr val="tx2"/>
                </a:solidFill>
                <a:latin typeface="Calibri"/>
                <a:ea typeface="+mj-ea"/>
                <a:cs typeface="Times New Roman"/>
              </a:rPr>
              <a:t>أولاً : التباعد بين الأسطر</a:t>
            </a:r>
            <a:br>
              <a:rPr lang="ar-SA" sz="4000" b="1" dirty="0">
                <a:solidFill>
                  <a:schemeClr val="tx2"/>
                </a:solidFill>
                <a:latin typeface="Calibri"/>
                <a:ea typeface="+mj-ea"/>
                <a:cs typeface="Times New Roman"/>
              </a:rPr>
            </a:br>
            <a:endParaRPr lang="ar-SA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5855" y="1364811"/>
            <a:ext cx="7481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</a:rPr>
              <a:t>هو مقدار المسافة العمودية  بين أسطر النص</a:t>
            </a:r>
          </a:p>
        </p:txBody>
      </p:sp>
      <p:pic>
        <p:nvPicPr>
          <p:cNvPr id="5" name="عنصر نائب للمحتوى 37" descr="jj.PNG"/>
          <p:cNvPicPr>
            <a:picLocks noChangeAspect="1"/>
          </p:cNvPicPr>
          <p:nvPr/>
        </p:nvPicPr>
        <p:blipFill>
          <a:blip r:embed="rId3" cstate="print"/>
          <a:srcRect t="5288" b="3846"/>
          <a:stretch>
            <a:fillRect/>
          </a:stretch>
        </p:blipFill>
        <p:spPr>
          <a:xfrm>
            <a:off x="6026015" y="2410692"/>
            <a:ext cx="2305372" cy="27709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صورة 38" descr="التقاط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396836"/>
            <a:ext cx="2391109" cy="28263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صورة 39" descr="التقاطjj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7743" y="2407211"/>
            <a:ext cx="2333951" cy="2788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 flipV="1">
            <a:off x="3275856" y="2564904"/>
            <a:ext cx="0" cy="504056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8175135" y="2791691"/>
            <a:ext cx="0" cy="288032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724128" y="2706363"/>
            <a:ext cx="0" cy="360040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0"/>
            <a:ext cx="9159875" cy="69215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409044" y="732058"/>
            <a:ext cx="4629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>
                <a:solidFill>
                  <a:schemeClr val="tx2"/>
                </a:solidFill>
                <a:latin typeface="Calibri"/>
                <a:ea typeface="+mj-ea"/>
                <a:cs typeface="Times New Roman"/>
              </a:rPr>
              <a:t>أنماط التباعد بين الأسطر</a:t>
            </a:r>
            <a:endParaRPr lang="ar-SA" dirty="0">
              <a:solidFill>
                <a:schemeClr val="tx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4614" y="5234785"/>
            <a:ext cx="2351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800" b="1" dirty="0"/>
              <a:t>تباعد سطر ونصف</a:t>
            </a:r>
          </a:p>
        </p:txBody>
      </p:sp>
      <p:sp>
        <p:nvSpPr>
          <p:cNvPr id="9" name="Rectangle 8"/>
          <p:cNvSpPr/>
          <p:nvPr/>
        </p:nvSpPr>
        <p:spPr>
          <a:xfrm>
            <a:off x="6200298" y="5234785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800" b="1" dirty="0">
                <a:solidFill>
                  <a:prstClr val="black"/>
                </a:solidFill>
                <a:latin typeface="Calibri"/>
                <a:cs typeface="Times New Roman"/>
              </a:rPr>
              <a:t>تباعد سطر مفرد</a:t>
            </a:r>
          </a:p>
        </p:txBody>
      </p:sp>
      <p:sp>
        <p:nvSpPr>
          <p:cNvPr id="10" name="Rectangle 9"/>
          <p:cNvSpPr/>
          <p:nvPr/>
        </p:nvSpPr>
        <p:spPr>
          <a:xfrm>
            <a:off x="950113" y="5207077"/>
            <a:ext cx="2319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800" b="1" dirty="0">
                <a:solidFill>
                  <a:prstClr val="black"/>
                </a:solidFill>
                <a:latin typeface="Calibri"/>
                <a:cs typeface="Times New Roman"/>
              </a:rPr>
              <a:t>تباعد سطر مزدوج</a:t>
            </a:r>
          </a:p>
        </p:txBody>
      </p:sp>
      <p:pic>
        <p:nvPicPr>
          <p:cNvPr id="14" name="عنصر نائب للمحتوى 37" descr="jj.PNG"/>
          <p:cNvPicPr>
            <a:picLocks noChangeAspect="1"/>
          </p:cNvPicPr>
          <p:nvPr/>
        </p:nvPicPr>
        <p:blipFill>
          <a:blip r:embed="rId3" cstate="print"/>
          <a:srcRect t="5288" b="3846"/>
          <a:stretch>
            <a:fillRect/>
          </a:stretch>
        </p:blipFill>
        <p:spPr>
          <a:xfrm>
            <a:off x="6026015" y="2410692"/>
            <a:ext cx="2305372" cy="27709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صورة 38" descr="التقاط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396836"/>
            <a:ext cx="2391109" cy="28263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صورة 39" descr="التقاطjj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7743" y="2407211"/>
            <a:ext cx="2333951" cy="2788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Yellow striped background with 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23557" name="Picture 5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438" y="371475"/>
            <a:ext cx="8289925" cy="6084888"/>
          </a:xfrm>
          <a:prstGeom prst="rect">
            <a:avLst/>
          </a:prstGeom>
          <a:noFill/>
        </p:spPr>
      </p:pic>
      <p:pic>
        <p:nvPicPr>
          <p:cNvPr id="23558" name="Picture 6" descr="maya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6050" y="-6350"/>
            <a:ext cx="1693863" cy="1766888"/>
          </a:xfrm>
          <a:prstGeom prst="rect">
            <a:avLst/>
          </a:prstGeom>
          <a:noFill/>
        </p:spPr>
      </p:pic>
      <p:pic>
        <p:nvPicPr>
          <p:cNvPr id="23559" name="Picture 7" descr="maya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" y="4816475"/>
            <a:ext cx="1462088" cy="1538288"/>
          </a:xfrm>
          <a:prstGeom prst="rect">
            <a:avLst/>
          </a:prstGeom>
          <a:noFill/>
        </p:spPr>
      </p:pic>
      <p:grpSp>
        <p:nvGrpSpPr>
          <p:cNvPr id="23560" name="Group 8"/>
          <p:cNvGrpSpPr>
            <a:grpSpLocks/>
          </p:cNvGrpSpPr>
          <p:nvPr/>
        </p:nvGrpSpPr>
        <p:grpSpPr bwMode="auto">
          <a:xfrm>
            <a:off x="1253704" y="2653387"/>
            <a:ext cx="3164908" cy="946167"/>
            <a:chOff x="713" y="-4045"/>
            <a:chExt cx="2298" cy="1647"/>
          </a:xfrm>
        </p:grpSpPr>
        <p:sp>
          <p:nvSpPr>
            <p:cNvPr id="23561" name="AutoShape 9"/>
            <p:cNvSpPr>
              <a:spLocks noChangeArrowheads="1"/>
            </p:cNvSpPr>
            <p:nvPr/>
          </p:nvSpPr>
          <p:spPr bwMode="auto">
            <a:xfrm>
              <a:off x="713" y="-4045"/>
              <a:ext cx="2228" cy="1382"/>
            </a:xfrm>
            <a:prstGeom prst="wedgeEllipseCallout">
              <a:avLst>
                <a:gd name="adj1" fmla="val -57898"/>
                <a:gd name="adj2" fmla="val -13171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852" y="-3990"/>
              <a:ext cx="2159" cy="159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u="sng" dirty="0" err="1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اولا</a:t>
              </a:r>
              <a:r>
                <a:rPr lang="ar-SA" b="1" u="sng" dirty="0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 </a:t>
              </a:r>
              <a:r>
                <a:rPr lang="ar-SA" b="1" u="sng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: تباعد الأسطر ..</a:t>
              </a:r>
            </a:p>
            <a:p>
              <a:pPr algn="ctr">
                <a:spcBef>
                  <a:spcPct val="50000"/>
                </a:spcBef>
              </a:pPr>
              <a:endParaRPr lang="en-US" sz="2000" b="1" dirty="0">
                <a:cs typeface="Times New Roman" pitchFamily="18" charset="0"/>
              </a:endParaRPr>
            </a:p>
          </p:txBody>
        </p:sp>
      </p:grp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7908925" y="3276600"/>
            <a:ext cx="0" cy="2127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1646238" y="3322638"/>
            <a:ext cx="6248400" cy="914400"/>
          </a:xfrm>
          <a:prstGeom prst="rect">
            <a:avLst/>
          </a:prstGeom>
          <a:solidFill>
            <a:srgbClr val="000000">
              <a:alpha val="4800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H="1" flipV="1">
            <a:off x="7315200" y="2565400"/>
            <a:ext cx="90488" cy="168275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ar-SA"/>
          </a:p>
        </p:txBody>
      </p:sp>
      <p:pic>
        <p:nvPicPr>
          <p:cNvPr id="23566" name="Picture 14" descr="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21200" y="590550"/>
            <a:ext cx="2641600" cy="5105400"/>
          </a:xfrm>
          <a:prstGeom prst="rect">
            <a:avLst/>
          </a:prstGeom>
          <a:noFill/>
        </p:spPr>
      </p:pic>
      <p:sp>
        <p:nvSpPr>
          <p:cNvPr id="23567" name="Line 15"/>
          <p:cNvSpPr>
            <a:spLocks noChangeShapeType="1"/>
          </p:cNvSpPr>
          <p:nvPr/>
        </p:nvSpPr>
        <p:spPr bwMode="auto">
          <a:xfrm flipH="1" flipV="1">
            <a:off x="6546850" y="3035300"/>
            <a:ext cx="90488" cy="168275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ar-SA"/>
          </a:p>
        </p:txBody>
      </p:sp>
      <p:pic>
        <p:nvPicPr>
          <p:cNvPr id="23568" name="Picture 16" descr="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87538" y="885825"/>
            <a:ext cx="4354512" cy="5187950"/>
          </a:xfrm>
          <a:prstGeom prst="rect">
            <a:avLst/>
          </a:prstGeom>
          <a:noFill/>
        </p:spPr>
      </p:pic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1935163" y="1279525"/>
            <a:ext cx="1463675" cy="242888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2986088" y="3495675"/>
            <a:ext cx="946150" cy="1308100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5592763" y="4362450"/>
            <a:ext cx="533400" cy="242888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2819400" y="5729288"/>
            <a:ext cx="839788" cy="242887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pic>
        <p:nvPicPr>
          <p:cNvPr id="23574" name="Picture 22" descr="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81125" y="3086100"/>
            <a:ext cx="6654800" cy="1393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33  C -0.049 0.108  -0.054 0.136  -0.054 0.16533  C -0.054 0.19867  -0.049 0.22533  -0.04 0.244  L 0 0.33333  E" pathEditMode="relative" ptsTypes="">
                                      <p:cBhvr>
                                        <p:cTn id="15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-0.41667 0.11342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6 C -0.06076 0.00024 -0.12135 0.00047 -0.1316 -0.04212 C -0.14184 -0.08472 -0.07326 -0.2199 -0.06163 -0.25555 " pathEditMode="relative" ptsTypes="aaA">
                                      <p:cBhvr>
                                        <p:cTn id="48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6 C -0.06076 0.00024 -0.12135 0.00047 -0.1316 -0.04212 C -0.14184 -0.08472 -0.07326 -0.2199 -0.06163 -0.25555 " pathEditMode="relative" rAng="0" ptsTypes="aaA">
                                      <p:cBhvr>
                                        <p:cTn id="64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2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6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6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  <p:bldP spid="23563" grpId="1" animBg="1"/>
      <p:bldP spid="23563" grpId="2" animBg="1"/>
      <p:bldP spid="23564" grpId="0" animBg="1"/>
      <p:bldP spid="23565" grpId="0" animBg="1"/>
      <p:bldP spid="23565" grpId="1" animBg="1"/>
      <p:bldP spid="23565" grpId="2" animBg="1"/>
      <p:bldP spid="23567" grpId="0" animBg="1"/>
      <p:bldP spid="23567" grpId="1" animBg="1"/>
      <p:bldP spid="23567" grpId="2" animBg="1"/>
      <p:bldP spid="23569" grpId="0" animBg="1"/>
      <p:bldP spid="23569" grpId="1" animBg="1"/>
      <p:bldP spid="23570" grpId="0" animBg="1"/>
      <p:bldP spid="23570" grpId="1" animBg="1"/>
      <p:bldP spid="23571" grpId="0" animBg="1"/>
      <p:bldP spid="23571" grpId="1" animBg="1"/>
      <p:bldP spid="23572" grpId="0" animBg="1"/>
      <p:bldP spid="2357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0"/>
            <a:ext cx="9159875" cy="69215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71946" y="440169"/>
            <a:ext cx="7772400" cy="1470025"/>
          </a:xfrm>
        </p:spPr>
        <p:txBody>
          <a:bodyPr/>
          <a:lstStyle/>
          <a:p>
            <a:r>
              <a:rPr lang="ar-SA" dirty="0" smtClean="0"/>
              <a:t>ثانياً:ضبط محاذاة الفقرة </a:t>
            </a:r>
            <a:endParaRPr lang="ar-SA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1482437" y="2791691"/>
            <a:ext cx="6400800" cy="1752600"/>
          </a:xfrm>
        </p:spPr>
        <p:txBody>
          <a:bodyPr/>
          <a:lstStyle/>
          <a:p>
            <a:r>
              <a:rPr lang="ar-SA" sz="3600" b="1" dirty="0" smtClean="0"/>
              <a:t>محاذاة النص إلى اليمين :</a:t>
            </a:r>
          </a:p>
          <a:p>
            <a:endParaRPr lang="ar-SA" dirty="0"/>
          </a:p>
        </p:txBody>
      </p:sp>
      <p:pic>
        <p:nvPicPr>
          <p:cNvPr id="5" name="صورة 23" descr="mmm.PN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646218" y="1897063"/>
            <a:ext cx="3551238" cy="666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مستطيل 24"/>
          <p:cNvSpPr/>
          <p:nvPr/>
        </p:nvSpPr>
        <p:spPr>
          <a:xfrm>
            <a:off x="5306291" y="1690255"/>
            <a:ext cx="1039091" cy="1094509"/>
          </a:xfrm>
          <a:prstGeom prst="rect">
            <a:avLst/>
          </a:prstGeom>
          <a:noFill/>
          <a:ln>
            <a:solidFill>
              <a:srgbClr val="FF0000">
                <a:alpha val="89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ar-SA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1" name="صورة 22" descr="jj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0936" y="3546331"/>
            <a:ext cx="3211620" cy="23224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4" name="Straight Connector 23"/>
          <p:cNvCxnSpPr/>
          <p:nvPr/>
        </p:nvCxnSpPr>
        <p:spPr bwMode="auto">
          <a:xfrm>
            <a:off x="6253942" y="3762894"/>
            <a:ext cx="13854" cy="1790008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>
            <a:off x="3363883" y="3865418"/>
            <a:ext cx="0" cy="1717964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uild="p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3" name="صورة 23" descr="mm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46218" y="1897063"/>
            <a:ext cx="3551238" cy="666750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24"/>
          <p:cNvSpPr/>
          <p:nvPr/>
        </p:nvSpPr>
        <p:spPr>
          <a:xfrm>
            <a:off x="3410989" y="1607128"/>
            <a:ext cx="1039091" cy="1094509"/>
          </a:xfrm>
          <a:prstGeom prst="rect">
            <a:avLst/>
          </a:prstGeom>
          <a:noFill/>
          <a:ln>
            <a:solidFill>
              <a:srgbClr val="FF0000">
                <a:alpha val="89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ar-SA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47713" y="759768"/>
            <a:ext cx="4907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kern="0" dirty="0">
                <a:solidFill>
                  <a:srgbClr val="000000"/>
                </a:solidFill>
                <a:latin typeface="Arial Narrow"/>
                <a:ea typeface="+mj-ea"/>
              </a:rPr>
              <a:t>ثانياً:ضبط محاذاة الفقرة </a:t>
            </a:r>
            <a:endParaRPr lang="ar-S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3538" y="2737658"/>
            <a:ext cx="7772400" cy="1143000"/>
          </a:xfrm>
        </p:spPr>
        <p:txBody>
          <a:bodyPr/>
          <a:lstStyle/>
          <a:p>
            <a:pPr lvl="0"/>
            <a:r>
              <a:rPr lang="ar-SA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محاذاة النص إلى اليسار :</a:t>
            </a:r>
            <a:br>
              <a:rPr lang="ar-SA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ar-SA" sz="4400" dirty="0"/>
          </a:p>
        </p:txBody>
      </p:sp>
      <p:pic>
        <p:nvPicPr>
          <p:cNvPr id="7" name="صورة 24" descr="d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1964" y="3540442"/>
            <a:ext cx="3136845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Connector 7"/>
          <p:cNvCxnSpPr/>
          <p:nvPr/>
        </p:nvCxnSpPr>
        <p:spPr bwMode="auto">
          <a:xfrm>
            <a:off x="3441469" y="3773978"/>
            <a:ext cx="33251" cy="2128058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6284422" y="3773978"/>
            <a:ext cx="2770" cy="2130829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213552"/>
            <a:ext cx="7772400" cy="1470025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88225" y="2680855"/>
            <a:ext cx="6400800" cy="1752600"/>
          </a:xfrm>
        </p:spPr>
        <p:txBody>
          <a:bodyPr/>
          <a:lstStyle/>
          <a:p>
            <a:pPr lvl="0"/>
            <a:r>
              <a:rPr lang="ar-SA" sz="4000" b="1" kern="1200" dirty="0"/>
              <a:t>توسيط النص </a:t>
            </a:r>
            <a:r>
              <a:rPr lang="ar-SA" sz="4000" b="1" kern="1200" dirty="0" smtClean="0"/>
              <a:t>:</a:t>
            </a:r>
            <a:endParaRPr lang="ar-SA" sz="4000" b="1" kern="1200" dirty="0"/>
          </a:p>
        </p:txBody>
      </p:sp>
      <p:pic>
        <p:nvPicPr>
          <p:cNvPr id="5" name="صورة 23" descr="mm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46218" y="1897063"/>
            <a:ext cx="3551238" cy="666750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مستطيل 24"/>
          <p:cNvSpPr/>
          <p:nvPr/>
        </p:nvSpPr>
        <p:spPr>
          <a:xfrm>
            <a:off x="4325389" y="1657005"/>
            <a:ext cx="1039091" cy="1094509"/>
          </a:xfrm>
          <a:prstGeom prst="rect">
            <a:avLst/>
          </a:prstGeom>
          <a:noFill/>
          <a:ln>
            <a:solidFill>
              <a:srgbClr val="FF0000">
                <a:alpha val="89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ar-SA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47713" y="759768"/>
            <a:ext cx="4907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kern="0" dirty="0">
                <a:solidFill>
                  <a:srgbClr val="000000"/>
                </a:solidFill>
                <a:latin typeface="Arial Narrow"/>
                <a:ea typeface="+mj-ea"/>
              </a:rPr>
              <a:t>ثانياً:ضبط محاذاة الفقرة </a:t>
            </a:r>
            <a:endParaRPr lang="ar-SA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43168" t="64594" r="44103" b="19125"/>
          <a:stretch>
            <a:fillRect/>
          </a:stretch>
        </p:blipFill>
        <p:spPr bwMode="auto">
          <a:xfrm>
            <a:off x="2932977" y="3645132"/>
            <a:ext cx="3168352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1" name="Straight Connector 10"/>
          <p:cNvCxnSpPr/>
          <p:nvPr/>
        </p:nvCxnSpPr>
        <p:spPr bwMode="auto">
          <a:xfrm>
            <a:off x="5902035" y="4006734"/>
            <a:ext cx="19397" cy="1740131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>
            <a:off x="3225338" y="4073236"/>
            <a:ext cx="36022" cy="1723505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80225"/>
          </a:xfrm>
          <a:prstGeom prst="rect">
            <a:avLst/>
          </a:prstGeom>
          <a:noFill/>
        </p:spPr>
      </p:pic>
      <p:pic>
        <p:nvPicPr>
          <p:cNvPr id="8" name="صورة 9" descr="صورة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6255" y="0"/>
            <a:ext cx="9490363" cy="6858000"/>
          </a:xfrm>
          <a:prstGeom prst="rect">
            <a:avLst/>
          </a:prstGeom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797141" y="1983370"/>
            <a:ext cx="7772400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6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Old Antic Decorative" pitchFamily="2" charset="-78"/>
            </a:endParaRPr>
          </a:p>
        </p:txBody>
      </p:sp>
      <p:pic>
        <p:nvPicPr>
          <p:cNvPr id="5" name="Picture 4" descr="image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108" y="263236"/>
            <a:ext cx="8797637" cy="58327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5" name="صورة 23" descr="mm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46218" y="1897063"/>
            <a:ext cx="3551238" cy="666750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مستطيل 24"/>
          <p:cNvSpPr/>
          <p:nvPr/>
        </p:nvSpPr>
        <p:spPr>
          <a:xfrm>
            <a:off x="2563091" y="1690255"/>
            <a:ext cx="1039091" cy="1094509"/>
          </a:xfrm>
          <a:prstGeom prst="rect">
            <a:avLst/>
          </a:prstGeom>
          <a:noFill/>
          <a:ln>
            <a:solidFill>
              <a:srgbClr val="FF0000">
                <a:alpha val="8900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ar-SA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47713" y="759768"/>
            <a:ext cx="4907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kern="0" dirty="0">
                <a:solidFill>
                  <a:srgbClr val="000000"/>
                </a:solidFill>
                <a:latin typeface="Arial Narrow"/>
                <a:ea typeface="+mj-ea"/>
              </a:rPr>
              <a:t>ثانياً:ضبط محاذاة الفقرة </a:t>
            </a:r>
            <a:endParaRPr lang="ar-SA" dirty="0"/>
          </a:p>
        </p:txBody>
      </p:sp>
      <p:sp>
        <p:nvSpPr>
          <p:cNvPr id="8" name="Title 5"/>
          <p:cNvSpPr txBox="1">
            <a:spLocks/>
          </p:cNvSpPr>
          <p:nvPr/>
        </p:nvSpPr>
        <p:spPr bwMode="auto">
          <a:xfrm>
            <a:off x="253538" y="2837411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ar-SA" sz="4400" b="1" dirty="0" smtClean="0"/>
              <a:t>ضبـــط </a:t>
            </a:r>
            <a:r>
              <a:rPr lang="ar-SA" sz="4400" b="1" dirty="0"/>
              <a:t>النص 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 l="25939" t="22642" r="26539" b="59318"/>
          <a:stretch>
            <a:fillRect/>
          </a:stretch>
        </p:blipFill>
        <p:spPr bwMode="auto">
          <a:xfrm>
            <a:off x="908826" y="3568199"/>
            <a:ext cx="7187771" cy="1851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Connector 9"/>
          <p:cNvCxnSpPr/>
          <p:nvPr/>
        </p:nvCxnSpPr>
        <p:spPr bwMode="auto">
          <a:xfrm flipH="1">
            <a:off x="1097280" y="3807229"/>
            <a:ext cx="16625" cy="1479666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H="1">
            <a:off x="7946967" y="3740728"/>
            <a:ext cx="16626" cy="1496290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/>
              <a:t>ثالثاً: القوائم المرقمة والمنقطة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صورة 22" descr="تعداد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5833" y="2327564"/>
            <a:ext cx="3025831" cy="10640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شكل 24"/>
          <p:cNvCxnSpPr>
            <a:stCxn id="4" idx="3"/>
            <a:endCxn id="7" idx="0"/>
          </p:cNvCxnSpPr>
          <p:nvPr/>
        </p:nvCxnSpPr>
        <p:spPr>
          <a:xfrm>
            <a:off x="6051664" y="2859579"/>
            <a:ext cx="407342" cy="1328227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شكل 25"/>
          <p:cNvCxnSpPr>
            <a:stCxn id="4" idx="1"/>
            <a:endCxn id="8" idx="0"/>
          </p:cNvCxnSpPr>
          <p:nvPr/>
        </p:nvCxnSpPr>
        <p:spPr>
          <a:xfrm rot="10800000" flipV="1">
            <a:off x="2489913" y="2859578"/>
            <a:ext cx="535921" cy="135654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مربع نص 30"/>
          <p:cNvSpPr txBox="1"/>
          <p:nvPr/>
        </p:nvSpPr>
        <p:spPr>
          <a:xfrm>
            <a:off x="5315998" y="4187806"/>
            <a:ext cx="22860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تعداد نقطي</a:t>
            </a:r>
            <a:endParaRPr lang="ar-SA" sz="3600" b="1" dirty="0"/>
          </a:p>
        </p:txBody>
      </p:sp>
      <p:sp>
        <p:nvSpPr>
          <p:cNvPr id="8" name="مربع نص 31"/>
          <p:cNvSpPr txBox="1"/>
          <p:nvPr/>
        </p:nvSpPr>
        <p:spPr>
          <a:xfrm>
            <a:off x="1346904" y="4216120"/>
            <a:ext cx="22860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تعداد رقمي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Yellow striped background with 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21507" name="Picture 3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725" y="473075"/>
            <a:ext cx="7927975" cy="5816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9" name="Picture 5" descr="may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55622"/>
            <a:ext cx="1805066" cy="1899141"/>
          </a:xfrm>
          <a:prstGeom prst="rect">
            <a:avLst/>
          </a:prstGeom>
          <a:noFill/>
        </p:spPr>
      </p:pic>
      <p:pic>
        <p:nvPicPr>
          <p:cNvPr id="21513" name="Picture 9" descr="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65238" y="3387725"/>
            <a:ext cx="6629400" cy="2644775"/>
          </a:xfrm>
          <a:prstGeom prst="rect">
            <a:avLst/>
          </a:prstGeom>
          <a:noFill/>
        </p:spPr>
      </p:pic>
      <p:grpSp>
        <p:nvGrpSpPr>
          <p:cNvPr id="21514" name="Group 10"/>
          <p:cNvGrpSpPr>
            <a:grpSpLocks/>
          </p:cNvGrpSpPr>
          <p:nvPr/>
        </p:nvGrpSpPr>
        <p:grpSpPr bwMode="auto">
          <a:xfrm>
            <a:off x="1247775" y="903288"/>
            <a:ext cx="3571875" cy="2195512"/>
            <a:chOff x="1196" y="1569"/>
            <a:chExt cx="2250" cy="1382"/>
          </a:xfrm>
        </p:grpSpPr>
        <p:sp>
          <p:nvSpPr>
            <p:cNvPr id="21515" name="AutoShape 11"/>
            <p:cNvSpPr>
              <a:spLocks noChangeArrowheads="1"/>
            </p:cNvSpPr>
            <p:nvPr/>
          </p:nvSpPr>
          <p:spPr bwMode="auto">
            <a:xfrm>
              <a:off x="1196" y="1569"/>
              <a:ext cx="2228" cy="1382"/>
            </a:xfrm>
            <a:prstGeom prst="wedgeEllipseCallout">
              <a:avLst>
                <a:gd name="adj1" fmla="val -57898"/>
                <a:gd name="adj2" fmla="val -13171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1287" y="1681"/>
              <a:ext cx="2159" cy="116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u="sng" dirty="0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ثالثاً </a:t>
              </a:r>
              <a:r>
                <a:rPr lang="ar-SA" b="1" u="sng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: قوائم </a:t>
              </a:r>
              <a:r>
                <a:rPr lang="ar-SA" b="1" u="sng" dirty="0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التعداد </a:t>
              </a:r>
              <a:r>
                <a:rPr lang="ar-SA" b="1" u="sng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..</a:t>
              </a:r>
            </a:p>
            <a:p>
              <a:pPr algn="ctr">
                <a:spcBef>
                  <a:spcPct val="50000"/>
                </a:spcBef>
              </a:pPr>
              <a:r>
                <a:rPr lang="ar-SA" sz="2000" b="1" dirty="0">
                  <a:cs typeface="Times New Roman" pitchFamily="18" charset="0"/>
                </a:rPr>
                <a:t>ومنها نوعين :</a:t>
              </a:r>
            </a:p>
            <a:p>
              <a:pPr algn="ctr">
                <a:spcBef>
                  <a:spcPct val="50000"/>
                </a:spcBef>
              </a:pPr>
              <a:r>
                <a:rPr lang="ar-SA" sz="2000" b="1" dirty="0">
                  <a:cs typeface="Times New Roman" pitchFamily="18" charset="0"/>
                </a:rPr>
                <a:t>1\ تعداد نقطي</a:t>
              </a:r>
            </a:p>
            <a:p>
              <a:pPr algn="ctr">
                <a:spcBef>
                  <a:spcPct val="50000"/>
                </a:spcBef>
              </a:pPr>
              <a:r>
                <a:rPr lang="ar-SA" sz="2000" b="1" dirty="0">
                  <a:cs typeface="Times New Roman" pitchFamily="18" charset="0"/>
                </a:rPr>
                <a:t>2\ تعداد رقمي</a:t>
              </a:r>
              <a:endParaRPr lang="en-US" sz="2000" b="1" dirty="0">
                <a:cs typeface="Times New Roman" pitchFamily="18" charset="0"/>
              </a:endParaRPr>
            </a:p>
          </p:txBody>
        </p:sp>
      </p:grpSp>
      <p:pic>
        <p:nvPicPr>
          <p:cNvPr id="21517" name="Picture 13" descr="maya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53164" y="1009650"/>
            <a:ext cx="1900978" cy="1982932"/>
          </a:xfrm>
          <a:prstGeom prst="rect">
            <a:avLst/>
          </a:prstGeom>
          <a:noFill/>
        </p:spPr>
      </p:pic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7559675" y="3619500"/>
            <a:ext cx="0" cy="290513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6232525" y="3659188"/>
            <a:ext cx="1341438" cy="731837"/>
          </a:xfrm>
          <a:prstGeom prst="rect">
            <a:avLst/>
          </a:prstGeom>
          <a:solidFill>
            <a:srgbClr val="000000">
              <a:alpha val="4800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6477000" y="1295400"/>
            <a:ext cx="244475" cy="258763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pic>
        <p:nvPicPr>
          <p:cNvPr id="21522" name="Picture 18" descr="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97475" y="3263900"/>
            <a:ext cx="2617788" cy="2774950"/>
          </a:xfrm>
          <a:prstGeom prst="rect">
            <a:avLst/>
          </a:prstGeom>
          <a:noFill/>
        </p:spPr>
      </p:pic>
      <p:sp>
        <p:nvSpPr>
          <p:cNvPr id="21523" name="Line 19"/>
          <p:cNvSpPr>
            <a:spLocks noChangeShapeType="1"/>
          </p:cNvSpPr>
          <p:nvPr/>
        </p:nvSpPr>
        <p:spPr bwMode="auto">
          <a:xfrm>
            <a:off x="3976688" y="3652838"/>
            <a:ext cx="0" cy="212725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2178050" y="3641725"/>
            <a:ext cx="1768475" cy="1371600"/>
          </a:xfrm>
          <a:prstGeom prst="rect">
            <a:avLst/>
          </a:prstGeom>
          <a:solidFill>
            <a:srgbClr val="000000">
              <a:alpha val="4800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6216650" y="1289050"/>
            <a:ext cx="244475" cy="258763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pic>
        <p:nvPicPr>
          <p:cNvPr id="21526" name="Picture 22" descr="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06513" y="3254375"/>
            <a:ext cx="3357562" cy="2809875"/>
          </a:xfrm>
          <a:prstGeom prst="rect">
            <a:avLst/>
          </a:prstGeom>
          <a:noFill/>
        </p:spPr>
      </p:pic>
      <p:sp>
        <p:nvSpPr>
          <p:cNvPr id="21527" name="Line 23"/>
          <p:cNvSpPr>
            <a:spLocks noChangeShapeType="1"/>
          </p:cNvSpPr>
          <p:nvPr/>
        </p:nvSpPr>
        <p:spPr bwMode="auto">
          <a:xfrm>
            <a:off x="7375525" y="3611563"/>
            <a:ext cx="0" cy="290512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5897563" y="3629025"/>
            <a:ext cx="1447800" cy="730250"/>
          </a:xfrm>
          <a:prstGeom prst="rect">
            <a:avLst/>
          </a:prstGeom>
          <a:solidFill>
            <a:srgbClr val="000000">
              <a:alpha val="4800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6384925" y="731838"/>
            <a:ext cx="412750" cy="258762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pic>
        <p:nvPicPr>
          <p:cNvPr id="21530" name="Picture 26" descr="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2738" y="665163"/>
            <a:ext cx="2730500" cy="5130800"/>
          </a:xfrm>
          <a:prstGeom prst="rect">
            <a:avLst/>
          </a:prstGeom>
          <a:noFill/>
        </p:spPr>
      </p:pic>
      <p:pic>
        <p:nvPicPr>
          <p:cNvPr id="21531" name="Picture 27" descr="1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16025" y="1595438"/>
            <a:ext cx="5372100" cy="4324350"/>
          </a:xfrm>
          <a:prstGeom prst="rect">
            <a:avLst/>
          </a:prstGeom>
          <a:noFill/>
        </p:spPr>
      </p:pic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1279525" y="1981200"/>
            <a:ext cx="946150" cy="274638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2619375" y="2332038"/>
            <a:ext cx="1282700" cy="1279525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5114925" y="2286000"/>
            <a:ext cx="1282700" cy="1279525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2300288" y="5562600"/>
            <a:ext cx="946150" cy="274638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1203325" y="1600200"/>
            <a:ext cx="5349875" cy="4327525"/>
          </a:xfrm>
          <a:prstGeom prst="rect">
            <a:avLst/>
          </a:prstGeom>
          <a:noFill/>
          <a:ln w="25400" cap="sq">
            <a:solidFill>
              <a:srgbClr val="FF9933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18" dur="3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-0.08681 0.06898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15 0.16435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2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-0.1033 0.0844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4" dur="2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0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3" dur="20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8" dur="2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3" dur="2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8" dur="2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3" dur="20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nimBg="1"/>
      <p:bldP spid="21519" grpId="1" animBg="1"/>
      <p:bldP spid="21519" grpId="2" animBg="1"/>
      <p:bldP spid="21520" grpId="0" animBg="1"/>
      <p:bldP spid="21521" grpId="0" animBg="1"/>
      <p:bldP spid="21521" grpId="1" animBg="1"/>
      <p:bldP spid="21523" grpId="0" animBg="1"/>
      <p:bldP spid="21523" grpId="1" animBg="1"/>
      <p:bldP spid="21523" grpId="2" animBg="1"/>
      <p:bldP spid="21524" grpId="0" animBg="1"/>
      <p:bldP spid="21525" grpId="0" animBg="1"/>
      <p:bldP spid="21525" grpId="1" animBg="1"/>
      <p:bldP spid="21527" grpId="0" animBg="1"/>
      <p:bldP spid="21527" grpId="1" animBg="1"/>
      <p:bldP spid="21527" grpId="2" animBg="1"/>
      <p:bldP spid="21528" grpId="0" animBg="1"/>
      <p:bldP spid="21529" grpId="0" animBg="1"/>
      <p:bldP spid="21529" grpId="1" animBg="1"/>
      <p:bldP spid="21532" grpId="0" animBg="1"/>
      <p:bldP spid="21533" grpId="0" animBg="1"/>
      <p:bldP spid="21534" grpId="0" animBg="1"/>
      <p:bldP spid="21536" grpId="0" animBg="1"/>
      <p:bldP spid="215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37890" name="Picture 2" descr="C:\Users\1234\Desktop\New folder\08-25-07~1__f_ - Copy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815" y="1199803"/>
            <a:ext cx="7404720" cy="427274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62647" y="3491344"/>
            <a:ext cx="402336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3600" b="1" dirty="0" smtClean="0"/>
              <a:t>متى يعد استخدام التعداد الرقمي مفيدا أكثر من استخدام النقط  ؟؟؟؟؟ </a:t>
            </a:r>
            <a:endParaRPr lang="ar-SA" sz="3600" b="1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5400" b="1" dirty="0" smtClean="0"/>
              <a:t>رابعاً:إزاحة النص.</a:t>
            </a:r>
            <a:endParaRPr lang="ar-S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654" y="1925782"/>
            <a:ext cx="7772400" cy="4114800"/>
          </a:xfrm>
        </p:spPr>
        <p:txBody>
          <a:bodyPr/>
          <a:lstStyle/>
          <a:p>
            <a:pPr rtl="1">
              <a:buFont typeface="Arial" pitchFamily="34" charset="0"/>
              <a:buChar char="•"/>
            </a:pPr>
            <a:r>
              <a:rPr lang="ar-SA" dirty="0" smtClean="0"/>
              <a:t>تمكن هذه الخاصية من تحريك وإزاحة النص أو جزء منه إلى يمين الصفحة أو يسارها بالنسبة للنص الذي قبله .................................</a:t>
            </a:r>
          </a:p>
          <a:p>
            <a:r>
              <a:rPr lang="ar-SA" dirty="0" smtClean="0"/>
              <a:t>وتسمى المسافة الواقعة بين النص وهامش الصفحة </a:t>
            </a:r>
            <a:r>
              <a:rPr lang="ar-SA" dirty="0" smtClean="0">
                <a:solidFill>
                  <a:srgbClr val="FFC000"/>
                </a:solidFill>
              </a:rPr>
              <a:t>بالمسافة البادئة </a:t>
            </a:r>
            <a:r>
              <a:rPr lang="ar-SA" dirty="0" smtClean="0"/>
              <a:t>. </a:t>
            </a:r>
            <a:endParaRPr lang="ar-SA" dirty="0"/>
          </a:p>
        </p:txBody>
      </p:sp>
      <p:pic>
        <p:nvPicPr>
          <p:cNvPr id="5" name="صورة 22" descr="المسطرة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787" y="4706367"/>
            <a:ext cx="7839648" cy="8668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 l="26961" t="57875" r="27271" b="23324"/>
          <a:stretch>
            <a:fillRect/>
          </a:stretch>
        </p:blipFill>
        <p:spPr bwMode="auto">
          <a:xfrm>
            <a:off x="1274618" y="3352800"/>
            <a:ext cx="6359237" cy="1745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val 7"/>
          <p:cNvSpPr/>
          <p:nvPr/>
        </p:nvSpPr>
        <p:spPr bwMode="auto">
          <a:xfrm>
            <a:off x="1795548" y="4738254"/>
            <a:ext cx="249383" cy="714895"/>
          </a:xfrm>
          <a:prstGeom prst="ellipse">
            <a:avLst/>
          </a:prstGeom>
          <a:noFill/>
          <a:ln w="25400" cap="sq" cmpd="sng" algn="ctr">
            <a:solidFill>
              <a:srgbClr val="FF0000">
                <a:alpha val="91000"/>
              </a:srgb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035338" y="4771505"/>
            <a:ext cx="446117" cy="950421"/>
          </a:xfrm>
          <a:prstGeom prst="ellipse">
            <a:avLst/>
          </a:prstGeom>
          <a:noFill/>
          <a:ln w="25400" cap="sq" cmpd="sng" algn="ctr">
            <a:solidFill>
              <a:srgbClr val="FF0000">
                <a:alpha val="91000"/>
              </a:srgb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 l="25939" t="22642" r="26757" b="59318"/>
          <a:stretch>
            <a:fillRect/>
          </a:stretch>
        </p:blipFill>
        <p:spPr bwMode="auto">
          <a:xfrm>
            <a:off x="1413163" y="1296054"/>
            <a:ext cx="6123710" cy="185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Left Arrow 6"/>
          <p:cNvSpPr/>
          <p:nvPr/>
        </p:nvSpPr>
        <p:spPr bwMode="auto">
          <a:xfrm>
            <a:off x="7107380" y="3530138"/>
            <a:ext cx="365759" cy="182881"/>
          </a:xfrm>
          <a:prstGeom prst="leftArrow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7" grpId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Yellow striped background with 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27656" name="Picture 8" descr="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" y="423863"/>
            <a:ext cx="8072438" cy="6010275"/>
          </a:xfrm>
          <a:prstGeom prst="rect">
            <a:avLst/>
          </a:prstGeom>
          <a:noFill/>
        </p:spPr>
      </p:pic>
      <p:pic>
        <p:nvPicPr>
          <p:cNvPr id="27657" name="Picture 9" descr="maya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6050" y="-6350"/>
            <a:ext cx="1693863" cy="1766888"/>
          </a:xfrm>
          <a:prstGeom prst="rect">
            <a:avLst/>
          </a:prstGeom>
          <a:noFill/>
        </p:spPr>
      </p:pic>
      <p:pic>
        <p:nvPicPr>
          <p:cNvPr id="27658" name="Picture 10" descr="maya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50" y="5038725"/>
            <a:ext cx="1462088" cy="1538288"/>
          </a:xfrm>
          <a:prstGeom prst="rect">
            <a:avLst/>
          </a:prstGeom>
          <a:noFill/>
        </p:spPr>
      </p:pic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7467600" y="1736725"/>
            <a:ext cx="168275" cy="166688"/>
          </a:xfrm>
          <a:prstGeom prst="ellips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461250" y="1890713"/>
            <a:ext cx="168275" cy="104775"/>
          </a:xfrm>
          <a:prstGeom prst="ellips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1474788" y="1873250"/>
            <a:ext cx="168275" cy="166688"/>
          </a:xfrm>
          <a:prstGeom prst="ellips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 flipH="1">
            <a:off x="7604125" y="3387725"/>
            <a:ext cx="244475" cy="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ar-SA">
              <a:solidFill>
                <a:srgbClr val="FF0000"/>
              </a:solidFill>
            </a:endParaRPr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 flipH="1">
            <a:off x="7629525" y="4476750"/>
            <a:ext cx="244475" cy="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ar-SA">
              <a:solidFill>
                <a:srgbClr val="FF0000"/>
              </a:solidFill>
            </a:endParaRPr>
          </a:p>
        </p:txBody>
      </p:sp>
      <p:sp>
        <p:nvSpPr>
          <p:cNvPr id="27666" name="AutoShape 18"/>
          <p:cNvSpPr>
            <a:spLocks/>
          </p:cNvSpPr>
          <p:nvPr/>
        </p:nvSpPr>
        <p:spPr bwMode="auto">
          <a:xfrm>
            <a:off x="7529513" y="3514725"/>
            <a:ext cx="44450" cy="609600"/>
          </a:xfrm>
          <a:prstGeom prst="accentCallout2">
            <a:avLst>
              <a:gd name="adj1" fmla="val 18750"/>
              <a:gd name="adj2" fmla="val 271431"/>
              <a:gd name="adj3" fmla="val 18750"/>
              <a:gd name="adj4" fmla="val 796431"/>
              <a:gd name="adj5" fmla="val 83333"/>
              <a:gd name="adj6" fmla="val 1342856"/>
            </a:avLst>
          </a:prstGeom>
          <a:noFill/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27667" name="AutoShape 19"/>
          <p:cNvSpPr>
            <a:spLocks/>
          </p:cNvSpPr>
          <p:nvPr/>
        </p:nvSpPr>
        <p:spPr bwMode="auto">
          <a:xfrm>
            <a:off x="7475538" y="4619625"/>
            <a:ext cx="44450" cy="411163"/>
          </a:xfrm>
          <a:prstGeom prst="accentCallout2">
            <a:avLst>
              <a:gd name="adj1" fmla="val 27801"/>
              <a:gd name="adj2" fmla="val 271431"/>
              <a:gd name="adj3" fmla="val 27801"/>
              <a:gd name="adj4" fmla="val 796431"/>
              <a:gd name="adj5" fmla="val 123551"/>
              <a:gd name="adj6" fmla="val 1342856"/>
            </a:avLst>
          </a:prstGeom>
          <a:noFill/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27668" name="Oval 20"/>
          <p:cNvSpPr>
            <a:spLocks noChangeArrowheads="1"/>
          </p:cNvSpPr>
          <p:nvPr/>
        </p:nvSpPr>
        <p:spPr bwMode="auto">
          <a:xfrm>
            <a:off x="7467167" y="2019589"/>
            <a:ext cx="168275" cy="90488"/>
          </a:xfrm>
          <a:prstGeom prst="ellips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669" name="AutoShape 21"/>
          <p:cNvSpPr>
            <a:spLocks/>
          </p:cNvSpPr>
          <p:nvPr/>
        </p:nvSpPr>
        <p:spPr bwMode="auto">
          <a:xfrm flipH="1">
            <a:off x="1579563" y="3294063"/>
            <a:ext cx="42862" cy="731837"/>
          </a:xfrm>
          <a:prstGeom prst="accentCallout2">
            <a:avLst>
              <a:gd name="adj1" fmla="val 15616"/>
              <a:gd name="adj2" fmla="val 277778"/>
              <a:gd name="adj3" fmla="val 15616"/>
              <a:gd name="adj4" fmla="val 885185"/>
              <a:gd name="adj5" fmla="val 69194"/>
              <a:gd name="adj6" fmla="val 1514815"/>
            </a:avLst>
          </a:prstGeom>
          <a:noFill/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/>
            <a:endParaRPr lang="ar-SA"/>
          </a:p>
        </p:txBody>
      </p:sp>
      <p:sp>
        <p:nvSpPr>
          <p:cNvPr id="27670" name="AutoShape 22"/>
          <p:cNvSpPr>
            <a:spLocks/>
          </p:cNvSpPr>
          <p:nvPr/>
        </p:nvSpPr>
        <p:spPr bwMode="auto">
          <a:xfrm>
            <a:off x="1557338" y="4354513"/>
            <a:ext cx="42862" cy="823912"/>
          </a:xfrm>
          <a:prstGeom prst="accentCallout2">
            <a:avLst>
              <a:gd name="adj1" fmla="val 13875"/>
              <a:gd name="adj2" fmla="val -177778"/>
              <a:gd name="adj3" fmla="val 13875"/>
              <a:gd name="adj4" fmla="val -785185"/>
              <a:gd name="adj5" fmla="val 72833"/>
              <a:gd name="adj6" fmla="val -1418519"/>
            </a:avLst>
          </a:prstGeom>
          <a:noFill/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/>
            <a:endParaRPr lang="ar-SA"/>
          </a:p>
        </p:txBody>
      </p:sp>
      <p:sp>
        <p:nvSpPr>
          <p:cNvPr id="19" name="TextBox 18"/>
          <p:cNvSpPr txBox="1"/>
          <p:nvPr/>
        </p:nvSpPr>
        <p:spPr>
          <a:xfrm>
            <a:off x="2576946" y="2355272"/>
            <a:ext cx="36991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المسافة البادئة اليمنى للسطر الأول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7055" y="2355271"/>
            <a:ext cx="36991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المسافة البادئة اليمنى لكامل الفقرة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93820" y="2355272"/>
            <a:ext cx="36991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المسافة البادئة المعلقة للفقرة         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564" y="2382982"/>
            <a:ext cx="36991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المسافة البادئة </a:t>
            </a:r>
            <a:r>
              <a:rPr lang="ar-SA" dirty="0" err="1" smtClean="0">
                <a:solidFill>
                  <a:srgbClr val="FF0000"/>
                </a:solidFill>
              </a:rPr>
              <a:t>اليسرى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33  C -0.049 0.108  -0.054 0.136  -0.054 0.16533  C -0.054 0.19867  -0.049 0.22533  -0.04 0.244  L 0 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7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2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6" dur="2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2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2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animBg="1"/>
      <p:bldP spid="27659" grpId="1" animBg="1"/>
      <p:bldP spid="27660" grpId="0" animBg="1"/>
      <p:bldP spid="27660" grpId="1" animBg="1"/>
      <p:bldP spid="27661" grpId="0" animBg="1"/>
      <p:bldP spid="27662" grpId="0" animBg="1"/>
      <p:bldP spid="27662" grpId="1" animBg="1"/>
      <p:bldP spid="27662" grpId="2" animBg="1"/>
      <p:bldP spid="27662" grpId="3" animBg="1"/>
      <p:bldP spid="27663" grpId="0" animBg="1"/>
      <p:bldP spid="27663" grpId="1" animBg="1"/>
      <p:bldP spid="27663" grpId="2" animBg="1"/>
      <p:bldP spid="27663" grpId="3" animBg="1"/>
      <p:bldP spid="27666" grpId="0" animBg="1"/>
      <p:bldP spid="27666" grpId="1" animBg="1"/>
      <p:bldP spid="27666" grpId="2" animBg="1"/>
      <p:bldP spid="27666" grpId="3" animBg="1"/>
      <p:bldP spid="27667" grpId="0" animBg="1"/>
      <p:bldP spid="27667" grpId="1" animBg="1"/>
      <p:bldP spid="27667" grpId="2" animBg="1"/>
      <p:bldP spid="27667" grpId="3" animBg="1"/>
      <p:bldP spid="27668" grpId="0" animBg="1"/>
      <p:bldP spid="27668" grpId="1" animBg="1"/>
      <p:bldP spid="27669" grpId="0" animBg="1"/>
      <p:bldP spid="27670" grpId="0" animBg="1"/>
      <p:bldP spid="19" grpId="0" build="allAtOnce"/>
      <p:bldP spid="20" grpId="0" build="allAtOnce"/>
      <p:bldP spid="21" grpId="0"/>
      <p:bldP spid="21" grpId="1"/>
      <p:bldP spid="22" grpId="0"/>
      <p:bldP spid="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5400" b="1" dirty="0" smtClean="0"/>
              <a:t>خامساً: الجدولة </a:t>
            </a:r>
            <a:endParaRPr lang="ar-S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ar-SA" sz="3600" b="1" dirty="0" smtClean="0"/>
              <a:t>تمكن علامات الجدولة من كتابة النص في الوثيقة على هيئة أعمدة.</a:t>
            </a:r>
            <a:endParaRPr lang="ar-SA" sz="36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651163" y="3823855"/>
            <a:ext cx="7841673" cy="399760"/>
            <a:chOff x="678872" y="3463637"/>
            <a:chExt cx="7841673" cy="399760"/>
          </a:xfrm>
        </p:grpSpPr>
        <p:pic>
          <p:nvPicPr>
            <p:cNvPr id="5" name="Picture 7" descr="17"/>
            <p:cNvPicPr>
              <a:picLocks noChangeAspect="1" noChangeArrowheads="1"/>
            </p:cNvPicPr>
            <p:nvPr/>
          </p:nvPicPr>
          <p:blipFill>
            <a:blip r:embed="rId3" cstate="print"/>
            <a:srcRect l="12976" t="37889" r="11083" b="57160"/>
            <a:stretch>
              <a:fillRect/>
            </a:stretch>
          </p:blipFill>
          <p:spPr bwMode="auto">
            <a:xfrm>
              <a:off x="678872" y="3463637"/>
              <a:ext cx="7841673" cy="3708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1889559" y="3574906"/>
              <a:ext cx="304800" cy="274637"/>
            </a:xfrm>
            <a:prstGeom prst="ellipse">
              <a:avLst/>
            </a:prstGeom>
            <a:noFill/>
            <a:ln w="25400" cap="sq">
              <a:solidFill>
                <a:srgbClr val="FF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480358" y="3561051"/>
              <a:ext cx="304800" cy="274637"/>
            </a:xfrm>
            <a:prstGeom prst="ellipse">
              <a:avLst/>
            </a:prstGeom>
            <a:noFill/>
            <a:ln w="25400" cap="sq">
              <a:solidFill>
                <a:srgbClr val="FF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7085013" y="3588760"/>
              <a:ext cx="304800" cy="274637"/>
            </a:xfrm>
            <a:prstGeom prst="ellipse">
              <a:avLst/>
            </a:prstGeom>
            <a:noFill/>
            <a:ln w="25400" cap="sq">
              <a:solidFill>
                <a:srgbClr val="FF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</p:grpSp>
      <p:pic>
        <p:nvPicPr>
          <p:cNvPr id="10" name="Picture 7" descr="17"/>
          <p:cNvPicPr>
            <a:picLocks noChangeAspect="1" noChangeArrowheads="1"/>
          </p:cNvPicPr>
          <p:nvPr/>
        </p:nvPicPr>
        <p:blipFill>
          <a:blip r:embed="rId3" cstate="print"/>
          <a:srcRect l="9000" t="37016" r="8697"/>
          <a:stretch>
            <a:fillRect/>
          </a:stretch>
        </p:blipFill>
        <p:spPr bwMode="auto">
          <a:xfrm>
            <a:off x="1037402" y="1717964"/>
            <a:ext cx="6887397" cy="4308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5" name="Picture 7" descr="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6175" y="1065213"/>
            <a:ext cx="6969125" cy="4757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6324600" y="2895600"/>
            <a:ext cx="304800" cy="274638"/>
          </a:xfrm>
          <a:prstGeom prst="ellipse">
            <a:avLst/>
          </a:prstGeom>
          <a:noFill/>
          <a:ln w="25400" cap="sq">
            <a:solidFill>
              <a:srgbClr val="FF9933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4572000" y="2905125"/>
            <a:ext cx="304800" cy="274638"/>
          </a:xfrm>
          <a:prstGeom prst="ellipse">
            <a:avLst/>
          </a:prstGeom>
          <a:noFill/>
          <a:ln w="25400" cap="sq">
            <a:solidFill>
              <a:srgbClr val="FF9933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817813" y="2909888"/>
            <a:ext cx="304800" cy="274637"/>
          </a:xfrm>
          <a:prstGeom prst="ellipse">
            <a:avLst/>
          </a:prstGeom>
          <a:noFill/>
          <a:ln w="25400" cap="sq">
            <a:solidFill>
              <a:srgbClr val="FF9933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 flipH="1" flipV="1">
            <a:off x="4775200" y="5348288"/>
            <a:ext cx="1630363" cy="473075"/>
          </a:xfrm>
          <a:prstGeom prst="curvedDownArrow">
            <a:avLst>
              <a:gd name="adj1" fmla="val 68926"/>
              <a:gd name="adj2" fmla="val 137852"/>
              <a:gd name="adj3" fmla="val 33333"/>
            </a:avLst>
          </a:prstGeom>
          <a:solidFill>
            <a:srgbClr val="FF9933">
              <a:alpha val="73000"/>
            </a:srgb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 flipH="1" flipV="1">
            <a:off x="2927350" y="5357813"/>
            <a:ext cx="1630363" cy="473075"/>
          </a:xfrm>
          <a:prstGeom prst="curvedDownArrow">
            <a:avLst>
              <a:gd name="adj1" fmla="val 68926"/>
              <a:gd name="adj2" fmla="val 137852"/>
              <a:gd name="adj3" fmla="val 33333"/>
            </a:avLst>
          </a:prstGeom>
          <a:solidFill>
            <a:srgbClr val="FF9933">
              <a:alpha val="73000"/>
            </a:srgb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6492875" y="3105150"/>
            <a:ext cx="0" cy="2119313"/>
          </a:xfrm>
          <a:prstGeom prst="line">
            <a:avLst/>
          </a:prstGeom>
          <a:noFill/>
          <a:ln w="38100" cap="sq" cmpd="dbl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4724400" y="3192463"/>
            <a:ext cx="0" cy="2073275"/>
          </a:xfrm>
          <a:prstGeom prst="line">
            <a:avLst/>
          </a:prstGeom>
          <a:noFill/>
          <a:ln w="38100" cap="sq" cmpd="dbl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>
            <a:off x="2936875" y="3097213"/>
            <a:ext cx="0" cy="2119312"/>
          </a:xfrm>
          <a:prstGeom prst="line">
            <a:avLst/>
          </a:prstGeom>
          <a:noFill/>
          <a:ln w="38100" cap="sq" cmpd="dbl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pic>
        <p:nvPicPr>
          <p:cNvPr id="14" name="Picture 17" descr="may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6050" y="-101600"/>
            <a:ext cx="1693863" cy="1766888"/>
          </a:xfrm>
          <a:prstGeom prst="rect">
            <a:avLst/>
          </a:prstGeom>
          <a:noFill/>
        </p:spPr>
      </p:pic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470025" y="1808163"/>
            <a:ext cx="3098800" cy="979487"/>
            <a:chOff x="1196" y="1569"/>
            <a:chExt cx="2250" cy="1705"/>
          </a:xfrm>
        </p:grpSpPr>
        <p:sp>
          <p:nvSpPr>
            <p:cNvPr id="16" name="AutoShape 19"/>
            <p:cNvSpPr>
              <a:spLocks noChangeArrowheads="1"/>
            </p:cNvSpPr>
            <p:nvPr/>
          </p:nvSpPr>
          <p:spPr bwMode="auto">
            <a:xfrm>
              <a:off x="1196" y="1569"/>
              <a:ext cx="2228" cy="1382"/>
            </a:xfrm>
            <a:prstGeom prst="wedgeEllipseCallout">
              <a:avLst>
                <a:gd name="adj1" fmla="val -57898"/>
                <a:gd name="adj2" fmla="val -13171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1287" y="1682"/>
              <a:ext cx="2159" cy="159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u="sng" dirty="0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خامساً: </a:t>
              </a:r>
              <a:r>
                <a:rPr lang="ar-SA" b="1" u="sng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علامات الجدولة</a:t>
              </a:r>
            </a:p>
            <a:p>
              <a:pPr algn="ctr">
                <a:spcBef>
                  <a:spcPct val="50000"/>
                </a:spcBef>
              </a:pPr>
              <a:endParaRPr lang="en-US" sz="2000" b="1" dirty="0">
                <a:cs typeface="Times New Roman" pitchFamily="18" charset="0"/>
              </a:endParaRPr>
            </a:p>
          </p:txBody>
        </p:sp>
      </p:grpSp>
      <p:pic>
        <p:nvPicPr>
          <p:cNvPr id="18" name="Picture 21" descr="may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0" y="5038725"/>
            <a:ext cx="1462088" cy="1538288"/>
          </a:xfrm>
          <a:prstGeom prst="rect">
            <a:avLst/>
          </a:prstGeom>
          <a:noFill/>
        </p:spPr>
      </p:pic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5114925" y="5848350"/>
            <a:ext cx="11287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tab</a:t>
            </a: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92450" y="5857875"/>
            <a:ext cx="11287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82" charset="0"/>
              </a:rPr>
              <a:t>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33  C -0.049 0.108  -0.054 0.136  -0.054 0.16533  C -0.054 0.19867  -0.049 0.22533  -0.04 0.244  L 0 0.33333  E" pathEditMode="relative" ptsTypes="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9" grpId="0"/>
      <p:bldP spid="19" grpId="1"/>
      <p:bldP spid="20" grpId="0"/>
      <p:bldP spid="2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6000" b="1" dirty="0" smtClean="0"/>
              <a:t>سادساً: الأعمدة </a:t>
            </a:r>
            <a:endParaRPr lang="ar-SA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b="1" dirty="0" smtClean="0"/>
              <a:t>تمكن هذه الخاصية من كتابة النص على هيئة أعمدة مثل ما هو موجود في الصحف والمجلات. </a:t>
            </a:r>
            <a:endParaRPr lang="ar-SA" b="1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 l="26928" t="41804" r="27060" b="27535"/>
          <a:stretch>
            <a:fillRect/>
          </a:stretch>
        </p:blipFill>
        <p:spPr bwMode="auto">
          <a:xfrm>
            <a:off x="1673524" y="3427040"/>
            <a:ext cx="5986732" cy="2242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5" name="Picture 3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473075"/>
            <a:ext cx="7927975" cy="5816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4" descr="may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00" y="-22225"/>
            <a:ext cx="1693863" cy="1766888"/>
          </a:xfrm>
          <a:prstGeom prst="rect">
            <a:avLst/>
          </a:prstGeom>
          <a:noFill/>
        </p:spPr>
      </p:pic>
      <p:pic>
        <p:nvPicPr>
          <p:cNvPr id="7" name="Picture 6" descr="may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" y="4816475"/>
            <a:ext cx="1462088" cy="1538288"/>
          </a:xfrm>
          <a:prstGeom prst="rect">
            <a:avLst/>
          </a:prstGeom>
          <a:noFill/>
        </p:spPr>
      </p:pic>
      <p:grpSp>
        <p:nvGrpSpPr>
          <p:cNvPr id="11" name="Group 21"/>
          <p:cNvGrpSpPr>
            <a:grpSpLocks/>
          </p:cNvGrpSpPr>
          <p:nvPr/>
        </p:nvGrpSpPr>
        <p:grpSpPr bwMode="auto">
          <a:xfrm>
            <a:off x="1898650" y="2490788"/>
            <a:ext cx="3571875" cy="2193925"/>
            <a:chOff x="1196" y="1569"/>
            <a:chExt cx="2250" cy="1382"/>
          </a:xfrm>
        </p:grpSpPr>
        <p:sp>
          <p:nvSpPr>
            <p:cNvPr id="12" name="AutoShape 19"/>
            <p:cNvSpPr>
              <a:spLocks noChangeArrowheads="1"/>
            </p:cNvSpPr>
            <p:nvPr/>
          </p:nvSpPr>
          <p:spPr bwMode="auto">
            <a:xfrm>
              <a:off x="1196" y="1569"/>
              <a:ext cx="2228" cy="1382"/>
            </a:xfrm>
            <a:prstGeom prst="wedgeEllipseCallout">
              <a:avLst>
                <a:gd name="adj1" fmla="val -57898"/>
                <a:gd name="adj2" fmla="val -13171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13" name="Text Box 20"/>
            <p:cNvSpPr txBox="1">
              <a:spLocks noChangeArrowheads="1"/>
            </p:cNvSpPr>
            <p:nvPr/>
          </p:nvSpPr>
          <p:spPr bwMode="auto">
            <a:xfrm>
              <a:off x="1287" y="1681"/>
              <a:ext cx="2159" cy="110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u="sng" dirty="0" smtClean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سادساً: </a:t>
              </a:r>
              <a:r>
                <a:rPr lang="ar-SA" b="1" u="sng" dirty="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الأعمدة ..</a:t>
              </a:r>
            </a:p>
            <a:p>
              <a:pPr algn="ctr">
                <a:spcBef>
                  <a:spcPct val="50000"/>
                </a:spcBef>
              </a:pPr>
              <a:r>
                <a:rPr lang="ar-SA" b="1" dirty="0">
                  <a:cs typeface="Times New Roman" pitchFamily="18" charset="0"/>
                </a:rPr>
                <a:t>فأنت تستطيع أن تجعل مكونات العجينة </a:t>
              </a:r>
              <a:r>
                <a:rPr lang="ar-SA" b="1" dirty="0" err="1">
                  <a:cs typeface="Times New Roman" pitchFamily="18" charset="0"/>
                </a:rPr>
                <a:t>و</a:t>
              </a:r>
              <a:r>
                <a:rPr lang="ar-SA" b="1" dirty="0">
                  <a:cs typeface="Times New Roman" pitchFamily="18" charset="0"/>
                </a:rPr>
                <a:t> مكونات </a:t>
              </a:r>
              <a:r>
                <a:rPr lang="ar-SA" b="1" dirty="0" err="1">
                  <a:cs typeface="Times New Roman" pitchFamily="18" charset="0"/>
                </a:rPr>
                <a:t>الحشوة</a:t>
              </a:r>
              <a:r>
                <a:rPr lang="ar-SA" b="1" dirty="0">
                  <a:cs typeface="Times New Roman" pitchFamily="18" charset="0"/>
                </a:rPr>
                <a:t> في عمودين متجاورين ..</a:t>
              </a:r>
              <a:endParaRPr lang="en-US" b="1" dirty="0">
                <a:cs typeface="Times New Roman" pitchFamily="18" charset="0"/>
              </a:endParaRPr>
            </a:p>
          </p:txBody>
        </p:sp>
      </p:grp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5456238" y="1022350"/>
            <a:ext cx="182562" cy="212725"/>
          </a:xfrm>
          <a:prstGeom prst="rect">
            <a:avLst/>
          </a:pr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pic>
        <p:nvPicPr>
          <p:cNvPr id="15" name="Picture 27" descr="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0950" y="3248025"/>
            <a:ext cx="6659563" cy="2827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33  C -0.049 0.108  -0.054 0.136  -0.054 0.16533  C -0.054 0.19867  -0.049 0.22533  -0.04 0.244  L 0 0.33333  E" pathEditMode="relative" ptsTypes="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797141" y="1983370"/>
            <a:ext cx="7772400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6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Old Antic Decorative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90394" y="1050713"/>
            <a:ext cx="25539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>
                <a:solidFill>
                  <a:srgbClr val="002060"/>
                </a:solidFill>
                <a:latin typeface="Calibri"/>
                <a:ea typeface="+mj-ea"/>
                <a:cs typeface="Times New Roman"/>
              </a:rPr>
              <a:t>فكروا معي : </a:t>
            </a:r>
            <a:endParaRPr lang="ar-SA" dirty="0"/>
          </a:p>
        </p:txBody>
      </p:sp>
      <p:pic>
        <p:nvPicPr>
          <p:cNvPr id="9" name="صورة 24" descr="206118_1213776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6586" y="1700807"/>
            <a:ext cx="3625057" cy="313442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TextBox 9"/>
          <p:cNvSpPr txBox="1"/>
          <p:nvPr/>
        </p:nvSpPr>
        <p:spPr>
          <a:xfrm>
            <a:off x="2447853" y="2263018"/>
            <a:ext cx="6048672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مالذي يميز النصين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التاليين عن بعضهما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البعض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-63500"/>
            <a:ext cx="9159875" cy="6921500"/>
          </a:xfrm>
          <a:prstGeom prst="rect">
            <a:avLst/>
          </a:prstGeom>
          <a:noFill/>
        </p:spPr>
      </p:pic>
      <p:pic>
        <p:nvPicPr>
          <p:cNvPr id="33797" name="Picture 5" descr="may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8775" y="5038725"/>
            <a:ext cx="1462088" cy="1538288"/>
          </a:xfrm>
          <a:prstGeom prst="rect">
            <a:avLst/>
          </a:prstGeom>
          <a:noFill/>
        </p:spPr>
      </p:pic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2944813" y="138113"/>
            <a:ext cx="4056062" cy="1446212"/>
            <a:chOff x="1855" y="366"/>
            <a:chExt cx="2555" cy="911"/>
          </a:xfrm>
        </p:grpSpPr>
        <p:sp>
          <p:nvSpPr>
            <p:cNvPr id="33800" name="AutoShape 8"/>
            <p:cNvSpPr>
              <a:spLocks noChangeArrowheads="1"/>
            </p:cNvSpPr>
            <p:nvPr/>
          </p:nvSpPr>
          <p:spPr bwMode="auto">
            <a:xfrm>
              <a:off x="1855" y="366"/>
              <a:ext cx="2555" cy="911"/>
            </a:xfrm>
            <a:prstGeom prst="wedgeEllipseCallout">
              <a:avLst>
                <a:gd name="adj1" fmla="val 57750"/>
                <a:gd name="adj2" fmla="val -15421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33801" name="Text Box 9"/>
            <p:cNvSpPr txBox="1">
              <a:spLocks noChangeArrowheads="1"/>
            </p:cNvSpPr>
            <p:nvPr/>
          </p:nvSpPr>
          <p:spPr bwMode="auto">
            <a:xfrm>
              <a:off x="1941" y="641"/>
              <a:ext cx="2265" cy="51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>
                  <a:cs typeface="Times New Roman" pitchFamily="18" charset="0"/>
                </a:rPr>
                <a:t>و الآن ما رأيك يا نحوول أنظر إلى الصفحة قبل وبعد ؟</a:t>
              </a:r>
              <a:endParaRPr lang="en-US" b="1">
                <a:cs typeface="Times New Roman" pitchFamily="18" charset="0"/>
              </a:endParaRPr>
            </a:p>
          </p:txBody>
        </p:sp>
      </p:grpSp>
      <p:pic>
        <p:nvPicPr>
          <p:cNvPr id="33811" name="Picture 19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7036" y="4164878"/>
            <a:ext cx="1879600" cy="2062162"/>
          </a:xfrm>
          <a:prstGeom prst="rect">
            <a:avLst/>
          </a:prstGeom>
          <a:noFill/>
        </p:spPr>
      </p:pic>
      <p:pic>
        <p:nvPicPr>
          <p:cNvPr id="33816" name="Picture 24" descr="2"/>
          <p:cNvPicPr>
            <a:picLocks noChangeAspect="1" noChangeArrowheads="1"/>
          </p:cNvPicPr>
          <p:nvPr/>
        </p:nvPicPr>
        <p:blipFill>
          <a:blip r:embed="rId5" cstate="print"/>
          <a:srcRect l="3270" t="650" b="9972"/>
          <a:stretch>
            <a:fillRect/>
          </a:stretch>
        </p:blipFill>
        <p:spPr bwMode="auto">
          <a:xfrm>
            <a:off x="3120045" y="2845724"/>
            <a:ext cx="5428210" cy="3560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8" name="Picture 6" descr="maya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59575" y="568325"/>
            <a:ext cx="1704975" cy="1766888"/>
          </a:xfrm>
          <a:prstGeom prst="rect">
            <a:avLst/>
          </a:prstGeom>
          <a:noFill/>
        </p:spPr>
      </p:pic>
      <p:grpSp>
        <p:nvGrpSpPr>
          <p:cNvPr id="33808" name="Group 16"/>
          <p:cNvGrpSpPr>
            <a:grpSpLocks/>
          </p:cNvGrpSpPr>
          <p:nvPr/>
        </p:nvGrpSpPr>
        <p:grpSpPr bwMode="auto">
          <a:xfrm>
            <a:off x="373063" y="3836988"/>
            <a:ext cx="3640137" cy="1446212"/>
            <a:chOff x="813" y="2736"/>
            <a:chExt cx="2685" cy="911"/>
          </a:xfrm>
        </p:grpSpPr>
        <p:sp>
          <p:nvSpPr>
            <p:cNvPr id="33802" name="AutoShape 10"/>
            <p:cNvSpPr>
              <a:spLocks noChangeArrowheads="1"/>
            </p:cNvSpPr>
            <p:nvPr/>
          </p:nvSpPr>
          <p:spPr bwMode="auto">
            <a:xfrm>
              <a:off x="847" y="2736"/>
              <a:ext cx="2651" cy="911"/>
            </a:xfrm>
            <a:prstGeom prst="wedgeEllipseCallout">
              <a:avLst>
                <a:gd name="adj1" fmla="val -55167"/>
                <a:gd name="adj2" fmla="val 46815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33803" name="Text Box 11"/>
            <p:cNvSpPr txBox="1">
              <a:spLocks noChangeArrowheads="1"/>
            </p:cNvSpPr>
            <p:nvPr/>
          </p:nvSpPr>
          <p:spPr bwMode="auto">
            <a:xfrm>
              <a:off x="813" y="2851"/>
              <a:ext cx="2265" cy="74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ar-SA" b="1" dirty="0">
                  <a:cs typeface="Times New Roman" pitchFamily="18" charset="0"/>
                </a:rPr>
                <a:t>نعم الصفحة اليمنى أجدها أوضح </a:t>
              </a:r>
              <a:r>
                <a:rPr lang="ar-SA" b="1" dirty="0" err="1">
                  <a:cs typeface="Times New Roman" pitchFamily="18" charset="0"/>
                </a:rPr>
                <a:t>و</a:t>
              </a:r>
              <a:r>
                <a:rPr lang="ar-SA" b="1" dirty="0">
                  <a:cs typeface="Times New Roman" pitchFamily="18" charset="0"/>
                </a:rPr>
                <a:t> أكثر تنسيقا . ولكن أين </a:t>
              </a:r>
              <a:r>
                <a:rPr lang="ar-SA" b="1" dirty="0" err="1">
                  <a:cs typeface="Times New Roman" pitchFamily="18" charset="0"/>
                </a:rPr>
                <a:t>الحلوووووى</a:t>
              </a:r>
              <a:r>
                <a:rPr lang="ar-SA" b="1" dirty="0">
                  <a:cs typeface="Times New Roman" pitchFamily="18" charset="0"/>
                </a:rPr>
                <a:t> يا زينه؟؟</a:t>
              </a:r>
              <a:endParaRPr lang="en-US" b="1" dirty="0">
                <a:cs typeface="Times New Roman" pitchFamily="18" charset="0"/>
              </a:endParaRPr>
            </a:p>
          </p:txBody>
        </p:sp>
      </p:grpSp>
      <p:grpSp>
        <p:nvGrpSpPr>
          <p:cNvPr id="33815" name="Group 23"/>
          <p:cNvGrpSpPr>
            <a:grpSpLocks/>
          </p:cNvGrpSpPr>
          <p:nvPr/>
        </p:nvGrpSpPr>
        <p:grpSpPr bwMode="auto">
          <a:xfrm>
            <a:off x="0" y="3336925"/>
            <a:ext cx="3608388" cy="836613"/>
            <a:chOff x="247" y="1412"/>
            <a:chExt cx="2273" cy="527"/>
          </a:xfrm>
        </p:grpSpPr>
        <p:sp>
          <p:nvSpPr>
            <p:cNvPr id="33813" name="AutoShape 21"/>
            <p:cNvSpPr>
              <a:spLocks noChangeArrowheads="1"/>
            </p:cNvSpPr>
            <p:nvPr/>
          </p:nvSpPr>
          <p:spPr bwMode="auto">
            <a:xfrm>
              <a:off x="281" y="1412"/>
              <a:ext cx="2239" cy="527"/>
            </a:xfrm>
            <a:prstGeom prst="wedgeEllipseCallout">
              <a:avLst>
                <a:gd name="adj1" fmla="val -24407"/>
                <a:gd name="adj2" fmla="val 181120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33814" name="Text Box 22"/>
            <p:cNvSpPr txBox="1">
              <a:spLocks noChangeArrowheads="1"/>
            </p:cNvSpPr>
            <p:nvPr/>
          </p:nvSpPr>
          <p:spPr bwMode="auto">
            <a:xfrm>
              <a:off x="247" y="1527"/>
              <a:ext cx="2265" cy="28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dirty="0" err="1">
                  <a:cs typeface="Times New Roman" pitchFamily="18" charset="0"/>
                </a:rPr>
                <a:t>شكراااااا</a:t>
              </a:r>
              <a:r>
                <a:rPr lang="ar-SA" b="1" dirty="0">
                  <a:cs typeface="Times New Roman" pitchFamily="18" charset="0"/>
                </a:rPr>
                <a:t> يا </a:t>
              </a:r>
              <a:r>
                <a:rPr lang="ar-SA" b="1" dirty="0" err="1">
                  <a:cs typeface="Times New Roman" pitchFamily="18" charset="0"/>
                </a:rPr>
                <a:t>زيييينه</a:t>
              </a:r>
              <a:r>
                <a:rPr lang="ar-SA" b="1" dirty="0">
                  <a:cs typeface="Times New Roman" pitchFamily="18" charset="0"/>
                </a:rPr>
                <a:t> </a:t>
              </a:r>
              <a:endParaRPr lang="en-US" b="1" dirty="0">
                <a:cs typeface="Times New Roman" pitchFamily="18" charset="0"/>
              </a:endParaRPr>
            </a:p>
          </p:txBody>
        </p:sp>
      </p:grpSp>
      <p:grpSp>
        <p:nvGrpSpPr>
          <p:cNvPr id="33810" name="Group 18"/>
          <p:cNvGrpSpPr>
            <a:grpSpLocks/>
          </p:cNvGrpSpPr>
          <p:nvPr/>
        </p:nvGrpSpPr>
        <p:grpSpPr bwMode="auto">
          <a:xfrm>
            <a:off x="2701493" y="780040"/>
            <a:ext cx="3979862" cy="2208212"/>
            <a:chOff x="1999" y="1392"/>
            <a:chExt cx="2507" cy="1391"/>
          </a:xfrm>
        </p:grpSpPr>
        <p:sp>
          <p:nvSpPr>
            <p:cNvPr id="33805" name="AutoShape 13"/>
            <p:cNvSpPr>
              <a:spLocks noChangeArrowheads="1"/>
            </p:cNvSpPr>
            <p:nvPr/>
          </p:nvSpPr>
          <p:spPr bwMode="auto">
            <a:xfrm>
              <a:off x="1999" y="1392"/>
              <a:ext cx="2507" cy="1391"/>
            </a:xfrm>
            <a:prstGeom prst="wedgeEllipseCallout">
              <a:avLst>
                <a:gd name="adj1" fmla="val 60532"/>
                <a:gd name="adj2" fmla="val -27282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/>
              <a:endParaRPr lang="ar-SA"/>
            </a:p>
          </p:txBody>
        </p:sp>
        <p:sp>
          <p:nvSpPr>
            <p:cNvPr id="33806" name="Text Box 14"/>
            <p:cNvSpPr txBox="1">
              <a:spLocks noChangeArrowheads="1"/>
            </p:cNvSpPr>
            <p:nvPr/>
          </p:nvSpPr>
          <p:spPr bwMode="auto">
            <a:xfrm>
              <a:off x="2217" y="1625"/>
              <a:ext cx="2265" cy="1093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ar-SA" b="1" dirty="0" err="1">
                  <a:cs typeface="Times New Roman" pitchFamily="18" charset="0"/>
                </a:rPr>
                <a:t>ههههه</a:t>
              </a:r>
              <a:r>
                <a:rPr lang="ar-SA" b="1" dirty="0">
                  <a:cs typeface="Times New Roman" pitchFamily="18" charset="0"/>
                </a:rPr>
                <a:t> أظنك جائعا جدا ولم تفهم ما قلته </a:t>
              </a:r>
              <a:r>
                <a:rPr lang="ar-SA" b="1" dirty="0" err="1">
                  <a:cs typeface="Times New Roman" pitchFamily="18" charset="0"/>
                </a:rPr>
                <a:t>لك</a:t>
              </a:r>
              <a:r>
                <a:rPr lang="ar-SA" b="1" dirty="0">
                  <a:cs typeface="Times New Roman" pitchFamily="18" charset="0"/>
                </a:rPr>
                <a:t> !!</a:t>
              </a:r>
            </a:p>
            <a:p>
              <a:pPr algn="ctr">
                <a:spcBef>
                  <a:spcPct val="50000"/>
                </a:spcBef>
              </a:pPr>
              <a:r>
                <a:rPr lang="ar-SA" b="1" dirty="0">
                  <a:cs typeface="Times New Roman" pitchFamily="18" charset="0"/>
                </a:rPr>
                <a:t>حسنا </a:t>
              </a:r>
              <a:r>
                <a:rPr lang="ar-SA" b="1" dirty="0" err="1">
                  <a:cs typeface="Times New Roman" pitchFamily="18" charset="0"/>
                </a:rPr>
                <a:t>ً</a:t>
              </a:r>
              <a:r>
                <a:rPr lang="ar-SA" b="1" dirty="0">
                  <a:cs typeface="Times New Roman" pitchFamily="18" charset="0"/>
                </a:rPr>
                <a:t> يا نحول لقد أعددته </a:t>
              </a:r>
              <a:r>
                <a:rPr lang="ar-SA" b="1" dirty="0" err="1">
                  <a:cs typeface="Times New Roman" pitchFamily="18" charset="0"/>
                </a:rPr>
                <a:t>و</a:t>
              </a:r>
              <a:r>
                <a:rPr lang="ar-SA" b="1" dirty="0">
                  <a:cs typeface="Times New Roman" pitchFamily="18" charset="0"/>
                </a:rPr>
                <a:t> هاهو بالهناء </a:t>
              </a:r>
              <a:r>
                <a:rPr lang="ar-SA" b="1" dirty="0" err="1">
                  <a:cs typeface="Times New Roman" pitchFamily="18" charset="0"/>
                </a:rPr>
                <a:t>و</a:t>
              </a:r>
              <a:r>
                <a:rPr lang="ar-SA" b="1" dirty="0">
                  <a:cs typeface="Times New Roman" pitchFamily="18" charset="0"/>
                </a:rPr>
                <a:t> الشفاء ..</a:t>
              </a:r>
              <a:endParaRPr lang="en-US" b="1" dirty="0">
                <a:cs typeface="Times New Roman" pitchFamily="18" charset="0"/>
              </a:endParaRPr>
            </a:p>
          </p:txBody>
        </p:sp>
      </p:grpSp>
      <p:pic>
        <p:nvPicPr>
          <p:cNvPr id="19" name="Picture 24" descr="2"/>
          <p:cNvPicPr>
            <a:picLocks noChangeAspect="1" noChangeArrowheads="1"/>
          </p:cNvPicPr>
          <p:nvPr/>
        </p:nvPicPr>
        <p:blipFill>
          <a:blip r:embed="rId5" cstate="print"/>
          <a:srcRect l="3270" t="650" b="9972"/>
          <a:stretch>
            <a:fillRect/>
          </a:stretch>
        </p:blipFill>
        <p:spPr bwMode="auto">
          <a:xfrm>
            <a:off x="626539" y="438642"/>
            <a:ext cx="7922030" cy="5951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-0.50851 0.27593 " pathEditMode="relative" rAng="0" ptsTypes="AA">
                                      <p:cBhvr>
                                        <p:cTn id="87" dur="5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34824" name="Picture 8" descr="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984" y="5038350"/>
            <a:ext cx="1178062" cy="971751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2673" y="2092036"/>
            <a:ext cx="7772400" cy="1143000"/>
          </a:xfrm>
        </p:spPr>
        <p:txBody>
          <a:bodyPr/>
          <a:lstStyle/>
          <a:p>
            <a:r>
              <a:rPr lang="ar-SA" sz="6600" b="1" dirty="0" smtClean="0"/>
              <a:t>تدريب عملي</a:t>
            </a:r>
            <a:br>
              <a:rPr lang="ar-SA" sz="6600" b="1" dirty="0" smtClean="0"/>
            </a:br>
            <a:endParaRPr lang="ar-SA" sz="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7454" y="3449781"/>
            <a:ext cx="50292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/>
              <a:t>مســــابقة</a:t>
            </a:r>
            <a:r>
              <a:rPr lang="ar-SA" sz="6000" b="1" dirty="0" smtClean="0"/>
              <a:t> </a:t>
            </a:r>
            <a:r>
              <a:rPr lang="ar-SA" sz="4400" b="1" dirty="0" smtClean="0"/>
              <a:t>تدريب 6-5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0"/>
            <a:ext cx="9159875" cy="6921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4936" y="393469"/>
            <a:ext cx="7772400" cy="1143000"/>
          </a:xfrm>
        </p:spPr>
        <p:txBody>
          <a:bodyPr/>
          <a:lstStyle/>
          <a:p>
            <a:r>
              <a:rPr lang="ar-SA" sz="6000" dirty="0" smtClean="0"/>
              <a:t>نلخص معا ً:</a:t>
            </a:r>
            <a:endParaRPr lang="ar-SA" sz="6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58090" y="1324495"/>
            <a:ext cx="7973291" cy="4799214"/>
          </a:xfrm>
        </p:spPr>
        <p:txBody>
          <a:bodyPr/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ماذا تعلمنا في درسنا اليوم؟</a:t>
            </a:r>
            <a:endParaRPr lang="en-US" b="1" dirty="0" smtClean="0">
              <a:solidFill>
                <a:srgbClr val="FF0000"/>
              </a:solidFill>
            </a:endParaRPr>
          </a:p>
          <a:p>
            <a:pPr rtl="1"/>
            <a:r>
              <a:rPr lang="ar-SA" dirty="0" smtClean="0"/>
              <a:t>((تنسيق النصوص  )) </a:t>
            </a:r>
            <a:endParaRPr lang="en-US" dirty="0" smtClean="0"/>
          </a:p>
          <a:p>
            <a:pPr algn="r" rtl="1"/>
            <a:r>
              <a:rPr lang="ar-SA" dirty="0" smtClean="0"/>
              <a:t>أ</a:t>
            </a:r>
            <a:r>
              <a:rPr lang="en-US" sz="2800" dirty="0" smtClean="0"/>
              <a:t>- </a:t>
            </a:r>
            <a:r>
              <a:rPr lang="ar-SA" sz="2800" dirty="0" smtClean="0"/>
              <a:t>تنسيق الحروف والأرقام</a:t>
            </a:r>
            <a:r>
              <a:rPr lang="en-US" sz="2800" dirty="0" smtClean="0"/>
              <a:t> .</a:t>
            </a:r>
          </a:p>
          <a:p>
            <a:pPr algn="r" rtl="1"/>
            <a:r>
              <a:rPr lang="ar-SA" sz="2800" dirty="0" smtClean="0"/>
              <a:t>ب</a:t>
            </a:r>
            <a:r>
              <a:rPr lang="en-US" sz="2800" dirty="0" smtClean="0"/>
              <a:t>- </a:t>
            </a:r>
            <a:r>
              <a:rPr lang="ar-SA" sz="2800" dirty="0" smtClean="0"/>
              <a:t>تنسيق الفقرات</a:t>
            </a:r>
            <a:r>
              <a:rPr lang="en-US" sz="2800" dirty="0" smtClean="0"/>
              <a:t>:</a:t>
            </a:r>
          </a:p>
          <a:p>
            <a:pPr algn="r" rtl="1"/>
            <a:r>
              <a:rPr lang="ar-SA" sz="2400" dirty="0" smtClean="0"/>
              <a:t>     1.تباعد الأسطر</a:t>
            </a:r>
            <a:endParaRPr lang="en-US" sz="2400" dirty="0" smtClean="0"/>
          </a:p>
          <a:p>
            <a:pPr algn="r" rtl="1"/>
            <a:r>
              <a:rPr lang="ar-SA" sz="2400" dirty="0" smtClean="0"/>
              <a:t>     2.ضبط محاذاة الفقرة</a:t>
            </a:r>
            <a:r>
              <a:rPr lang="en-US" sz="2400" dirty="0" smtClean="0"/>
              <a:t> .</a:t>
            </a:r>
          </a:p>
          <a:p>
            <a:pPr algn="r" rtl="1"/>
            <a:r>
              <a:rPr lang="ar-SA" sz="2400" dirty="0" smtClean="0"/>
              <a:t>     3.القوائم المرقمة والمنقطة</a:t>
            </a:r>
            <a:r>
              <a:rPr lang="en-US" sz="2400" dirty="0" smtClean="0"/>
              <a:t> .</a:t>
            </a:r>
          </a:p>
          <a:p>
            <a:pPr algn="r" rtl="1"/>
            <a:r>
              <a:rPr lang="ar-SA" sz="2400" dirty="0" smtClean="0"/>
              <a:t>     4.</a:t>
            </a:r>
            <a:r>
              <a:rPr lang="en-US" sz="2400" dirty="0" smtClean="0"/>
              <a:t> </a:t>
            </a:r>
            <a:r>
              <a:rPr lang="ar-SA" sz="2400" dirty="0" smtClean="0"/>
              <a:t>إزاحة النص .</a:t>
            </a:r>
            <a:endParaRPr lang="en-US" sz="2400" dirty="0" smtClean="0"/>
          </a:p>
          <a:p>
            <a:pPr algn="r" rtl="1"/>
            <a:r>
              <a:rPr lang="ar-SA" sz="2400" dirty="0" smtClean="0"/>
              <a:t>     5. الجدولة </a:t>
            </a:r>
            <a:r>
              <a:rPr lang="en-US" sz="2400" dirty="0" smtClean="0">
                <a:latin typeface="+mj-lt"/>
              </a:rPr>
              <a:t>TAB</a:t>
            </a:r>
          </a:p>
          <a:p>
            <a:pPr algn="r" rtl="1"/>
            <a:r>
              <a:rPr lang="ar-SA" sz="2400" dirty="0" smtClean="0"/>
              <a:t>     6. الأعمدة.</a:t>
            </a:r>
            <a:endParaRPr lang="en-US" sz="2400" dirty="0" smtClean="0"/>
          </a:p>
          <a:p>
            <a:pPr algn="r" rtl="1"/>
            <a:r>
              <a:rPr lang="ar-SA" dirty="0" smtClean="0"/>
              <a:t> </a:t>
            </a:r>
            <a:endParaRPr lang="en-US" dirty="0" smtClean="0"/>
          </a:p>
          <a:p>
            <a:pPr rtl="1"/>
            <a:r>
              <a:rPr lang="en-US" dirty="0" smtClean="0"/>
              <a:t> </a:t>
            </a:r>
          </a:p>
          <a:p>
            <a:endParaRPr lang="ar-SA" dirty="0" smtClean="0"/>
          </a:p>
        </p:txBody>
      </p:sp>
      <p:sp>
        <p:nvSpPr>
          <p:cNvPr id="8" name="TextBox 7"/>
          <p:cNvSpPr txBox="1"/>
          <p:nvPr/>
        </p:nvSpPr>
        <p:spPr>
          <a:xfrm rot="20483715">
            <a:off x="1451830" y="3074346"/>
            <a:ext cx="2769369" cy="175432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الواجب: ســـ5+ســـ6    صـــــ92</a:t>
            </a:r>
            <a:endParaRPr lang="ar-SA" sz="3600" b="1" dirty="0">
              <a:solidFill>
                <a:srgbClr val="FF0000"/>
              </a:solidFill>
            </a:endParaRPr>
          </a:p>
        </p:txBody>
      </p:sp>
      <p:pic>
        <p:nvPicPr>
          <p:cNvPr id="7" name="Picture 8" descr="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8967" y="4455623"/>
            <a:ext cx="1456606" cy="986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8" grpId="2" animBg="1"/>
      <p:bldP spid="8" grpId="3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pic>
        <p:nvPicPr>
          <p:cNvPr id="1026" name="Picture 2" descr="C:\Users\1234\Desktop\New folder\[large][AnimePaper]wallpapers_School-Rumble_obentou_-edit744 - Copy.jpg"/>
          <p:cNvPicPr>
            <a:picLocks noChangeAspect="1" noChangeArrowheads="1"/>
          </p:cNvPicPr>
          <p:nvPr/>
        </p:nvPicPr>
        <p:blipFill>
          <a:blip r:embed="rId3" cstate="print"/>
          <a:srcRect b="2233"/>
          <a:stretch>
            <a:fillRect/>
          </a:stretch>
        </p:blipFill>
        <p:spPr bwMode="auto">
          <a:xfrm>
            <a:off x="845127" y="942109"/>
            <a:ext cx="7453746" cy="50707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7417" y="4073236"/>
            <a:ext cx="389312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r" rtl="1"/>
            <a:r>
              <a:rPr lang="ar-SA" sz="3600" b="1" dirty="0" smtClean="0">
                <a:solidFill>
                  <a:schemeClr val="tx2"/>
                </a:solidFill>
                <a:latin typeface="Arabic Typesetting" pitchFamily="66" charset="-78"/>
                <a:cs typeface="DecoType Naskh Variants" pitchFamily="2" charset="-78"/>
              </a:rPr>
              <a:t>شكرا لكن طالباتي لتفاعلكن وحسن إصغائكن </a:t>
            </a:r>
            <a:endParaRPr lang="ar-SA" sz="3600" b="1" dirty="0">
              <a:solidFill>
                <a:schemeClr val="tx2"/>
              </a:solidFill>
              <a:latin typeface="Arabic Typesetting" pitchFamily="66" charset="-78"/>
              <a:cs typeface="DecoType Naskh Variant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797141" y="1983370"/>
            <a:ext cx="7772400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6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Old Antic Decorative" pitchFamily="2" charset="-78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28497" t="38016" r="26121" b="19656"/>
          <a:stretch>
            <a:fillRect/>
          </a:stretch>
        </p:blipFill>
        <p:spPr bwMode="auto">
          <a:xfrm>
            <a:off x="1475656" y="3212976"/>
            <a:ext cx="5616624" cy="29523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 l="32843" t="33266" r="25096" b="41141"/>
          <a:stretch>
            <a:fillRect/>
          </a:stretch>
        </p:blipFill>
        <p:spPr bwMode="auto">
          <a:xfrm>
            <a:off x="1547664" y="1124744"/>
            <a:ext cx="5472608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Left Arrow 9"/>
          <p:cNvSpPr/>
          <p:nvPr/>
        </p:nvSpPr>
        <p:spPr>
          <a:xfrm>
            <a:off x="7236296" y="1916832"/>
            <a:ext cx="576064" cy="504056"/>
          </a:xfrm>
          <a:prstGeom prst="leftArrow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7236296" y="4293096"/>
            <a:ext cx="576064" cy="504056"/>
          </a:xfrm>
          <a:prstGeom prst="leftArrow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4558145" y="3837709"/>
            <a:ext cx="554182" cy="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7" name="Rectangle 16"/>
          <p:cNvSpPr/>
          <p:nvPr/>
        </p:nvSpPr>
        <p:spPr bwMode="auto">
          <a:xfrm>
            <a:off x="2369126" y="2660073"/>
            <a:ext cx="110837" cy="277091"/>
          </a:xfrm>
          <a:prstGeom prst="rect">
            <a:avLst/>
          </a:prstGeom>
          <a:solidFill>
            <a:schemeClr val="bg1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405745" y="5347854"/>
            <a:ext cx="110837" cy="277091"/>
          </a:xfrm>
          <a:prstGeom prst="rect">
            <a:avLst/>
          </a:prstGeom>
          <a:solidFill>
            <a:schemeClr val="bg1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911470" y="718204"/>
            <a:ext cx="40222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>
                <a:solidFill>
                  <a:prstClr val="black"/>
                </a:solidFill>
                <a:latin typeface="Calibri"/>
                <a:ea typeface="+mj-ea"/>
                <a:cs typeface="Times New Roman"/>
              </a:rPr>
              <a:t>تنسيق النصوص </a:t>
            </a:r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401782" y="1662164"/>
            <a:ext cx="8007927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dirty="0">
                <a:solidFill>
                  <a:prstClr val="black"/>
                </a:solidFill>
                <a:latin typeface="Calibri"/>
              </a:rPr>
              <a:t>التنسيق : </a:t>
            </a:r>
            <a:r>
              <a:rPr lang="ar-SA" sz="3600" dirty="0">
                <a:solidFill>
                  <a:prstClr val="black"/>
                </a:solidFill>
                <a:latin typeface="Calibri"/>
              </a:rPr>
              <a:t>استخدام التأثيرات والصياغة للعناوين .</a:t>
            </a:r>
            <a:endParaRPr lang="ar-SA" sz="320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3600" b="1" dirty="0">
                <a:solidFill>
                  <a:prstClr val="black"/>
                </a:solidFill>
                <a:latin typeface="Calibri"/>
              </a:rPr>
              <a:t>أو :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3600" dirty="0">
                <a:solidFill>
                  <a:prstClr val="black"/>
                </a:solidFill>
                <a:latin typeface="Calibri"/>
              </a:rPr>
              <a:t>هو إجراء تأثيرات جمالية على النص بهدف جذب انتباه القارئ أو تركيز انتباهه على أجزاء معينه من النص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243133" y="676641"/>
            <a:ext cx="55130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>
                <a:solidFill>
                  <a:prstClr val="black"/>
                </a:solidFill>
                <a:latin typeface="Calibri"/>
                <a:ea typeface="+mj-ea"/>
                <a:cs typeface="Times New Roman"/>
              </a:rPr>
              <a:t>مزايا تنسيق النصوص :</a:t>
            </a:r>
            <a:endParaRPr lang="ar-SA" dirty="0"/>
          </a:p>
        </p:txBody>
      </p:sp>
      <p:grpSp>
        <p:nvGrpSpPr>
          <p:cNvPr id="20" name="Group 19"/>
          <p:cNvGrpSpPr/>
          <p:nvPr/>
        </p:nvGrpSpPr>
        <p:grpSpPr>
          <a:xfrm>
            <a:off x="1274618" y="1413164"/>
            <a:ext cx="6465734" cy="1655796"/>
            <a:chOff x="1274618" y="1456572"/>
            <a:chExt cx="6465734" cy="1655796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1274618" y="2440244"/>
              <a:ext cx="41564" cy="665019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22" name="Group 18"/>
            <p:cNvGrpSpPr/>
            <p:nvPr/>
          </p:nvGrpSpPr>
          <p:grpSpPr>
            <a:xfrm>
              <a:off x="1288473" y="1456572"/>
              <a:ext cx="6451879" cy="1655796"/>
              <a:chOff x="1288473" y="1456572"/>
              <a:chExt cx="6451879" cy="1655796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4738255" y="1456572"/>
                <a:ext cx="13855" cy="936606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1288473" y="2392289"/>
                <a:ext cx="6451879" cy="20246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5" name="Straight Arrow Connector 24"/>
              <p:cNvCxnSpPr/>
              <p:nvPr/>
            </p:nvCxnSpPr>
            <p:spPr>
              <a:xfrm>
                <a:off x="3851920" y="2392288"/>
                <a:ext cx="0" cy="72008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6" name="Straight Arrow Connector 25"/>
              <p:cNvCxnSpPr/>
              <p:nvPr/>
            </p:nvCxnSpPr>
            <p:spPr>
              <a:xfrm>
                <a:off x="5796136" y="2392288"/>
                <a:ext cx="0" cy="72008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7740352" y="2392288"/>
                <a:ext cx="0" cy="720080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</p:grpSp>
      <p:sp>
        <p:nvSpPr>
          <p:cNvPr id="28" name="Rounded Rectangle 27"/>
          <p:cNvSpPr/>
          <p:nvPr/>
        </p:nvSpPr>
        <p:spPr>
          <a:xfrm>
            <a:off x="611560" y="3068960"/>
            <a:ext cx="1872208" cy="151216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915816" y="3068960"/>
            <a:ext cx="1800200" cy="151216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860032" y="3068960"/>
            <a:ext cx="1800200" cy="151216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948264" y="3068960"/>
            <a:ext cx="1728192" cy="1440160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45246" y="3113259"/>
            <a:ext cx="151216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تنسيق الحروف والأرقام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95456" y="3186546"/>
            <a:ext cx="12469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تنسيـق </a:t>
            </a:r>
            <a:r>
              <a:rPr kumimoji="0" lang="ar-S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الف</a:t>
            </a:r>
            <a:r>
              <a:rPr lang="ar-SA" sz="2800" b="1" kern="0" dirty="0" smtClean="0">
                <a:solidFill>
                  <a:sysClr val="windowText" lastClr="000000"/>
                </a:solidFill>
              </a:rPr>
              <a:t>ـ</a:t>
            </a:r>
            <a:r>
              <a:rPr kumimoji="0" lang="ar-S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قرات</a:t>
            </a:r>
            <a:endParaRPr kumimoji="0" lang="ar-SA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00830" y="3257275"/>
            <a:ext cx="10801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تنسيق الصفحة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98764" y="3140968"/>
            <a:ext cx="205701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تنسيقات خاصة: الجداول والرسومات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914400" y="1163782"/>
            <a:ext cx="7218218" cy="4502728"/>
            <a:chOff x="1191492" y="1593272"/>
            <a:chExt cx="6622471" cy="3948577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8497" t="38016" r="26121" b="19656"/>
            <a:stretch>
              <a:fillRect/>
            </a:stretch>
          </p:blipFill>
          <p:spPr bwMode="auto">
            <a:xfrm>
              <a:off x="1191492" y="1593272"/>
              <a:ext cx="6622471" cy="3948577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37" name="Rectangle 36"/>
            <p:cNvSpPr/>
            <p:nvPr/>
          </p:nvSpPr>
          <p:spPr bwMode="auto">
            <a:xfrm>
              <a:off x="4599709" y="4438355"/>
              <a:ext cx="235527" cy="568036"/>
            </a:xfrm>
            <a:prstGeom prst="rect">
              <a:avLst/>
            </a:prstGeom>
            <a:solidFill>
              <a:schemeClr val="bg1"/>
            </a:solidFill>
            <a:ln w="12700" cap="sq" cmpd="sng" algn="ctr">
              <a:solidFill>
                <a:srgbClr val="FFFFCC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1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>
              <a:off x="4826860" y="2419436"/>
              <a:ext cx="755378" cy="4680"/>
            </a:xfrm>
            <a:prstGeom prst="line">
              <a:avLst/>
            </a:prstGeom>
            <a:solidFill>
              <a:schemeClr val="accent1"/>
            </a:solidFill>
            <a:ln w="38100" cap="sq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/>
              <a:t>أولا: تنسيق الحروف والأرقام.</a:t>
            </a:r>
            <a:endParaRPr lang="ar-SA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856510" y="1607129"/>
            <a:ext cx="5791199" cy="138499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6000" dirty="0" smtClean="0"/>
              <a:t>بسم الله الرحمن الرحيم </a:t>
            </a:r>
          </a:p>
          <a:p>
            <a:pPr algn="ctr"/>
            <a:endParaRPr lang="ar-SA" dirty="0"/>
          </a:p>
        </p:txBody>
      </p:sp>
      <p:sp>
        <p:nvSpPr>
          <p:cNvPr id="28" name="TextBox 27"/>
          <p:cNvSpPr txBox="1"/>
          <p:nvPr/>
        </p:nvSpPr>
        <p:spPr>
          <a:xfrm>
            <a:off x="1579420" y="1662548"/>
            <a:ext cx="628996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بسم الله الرحمن الرحيم</a:t>
            </a:r>
            <a:r>
              <a:rPr lang="ar-SA" sz="6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endParaRPr lang="ar-SA" dirty="0"/>
          </a:p>
        </p:txBody>
      </p:sp>
      <p:sp>
        <p:nvSpPr>
          <p:cNvPr id="29" name="TextBox 28"/>
          <p:cNvSpPr txBox="1"/>
          <p:nvPr/>
        </p:nvSpPr>
        <p:spPr>
          <a:xfrm>
            <a:off x="1524001" y="1593274"/>
            <a:ext cx="628996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b="1" i="1" u="sng" dirty="0" smtClean="0"/>
              <a:t>بسم الله الرحمن الرحيم </a:t>
            </a:r>
          </a:p>
          <a:p>
            <a:pPr algn="ctr"/>
            <a:endParaRPr lang="ar-SA" dirty="0"/>
          </a:p>
        </p:txBody>
      </p:sp>
      <p:sp>
        <p:nvSpPr>
          <p:cNvPr id="30" name="TextBox 29"/>
          <p:cNvSpPr txBox="1"/>
          <p:nvPr/>
        </p:nvSpPr>
        <p:spPr>
          <a:xfrm>
            <a:off x="1440873" y="1690255"/>
            <a:ext cx="628996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latin typeface="Andalus" pitchFamily="18" charset="-78"/>
                <a:cs typeface="Andalus" pitchFamily="18" charset="-78"/>
              </a:rPr>
              <a:t>بسم الله الرحمن الرحيم </a:t>
            </a:r>
          </a:p>
          <a:p>
            <a:pPr algn="ctr"/>
            <a:endParaRPr lang="ar-SA" dirty="0"/>
          </a:p>
        </p:txBody>
      </p:sp>
      <p:sp>
        <p:nvSpPr>
          <p:cNvPr id="31" name="TextBox 30"/>
          <p:cNvSpPr txBox="1"/>
          <p:nvPr/>
        </p:nvSpPr>
        <p:spPr>
          <a:xfrm>
            <a:off x="900545" y="1565567"/>
            <a:ext cx="7315199" cy="15696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7200" dirty="0" smtClean="0"/>
              <a:t>بسم الله الرحمن الرحيم </a:t>
            </a:r>
          </a:p>
          <a:p>
            <a:pPr algn="ctr"/>
            <a:endParaRPr lang="ar-SA" dirty="0"/>
          </a:p>
        </p:txBody>
      </p:sp>
      <p:sp>
        <p:nvSpPr>
          <p:cNvPr id="32" name="Content Placeholder 3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218" y="3560618"/>
            <a:ext cx="6959863" cy="102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 animBg="1"/>
      <p:bldP spid="27" grpId="1" animBg="1"/>
      <p:bldP spid="27" grpId="2" animBg="1"/>
      <p:bldP spid="27" grpId="3" animBg="1"/>
      <p:bldP spid="27" grpId="4" animBg="1"/>
      <p:bldP spid="27" grpId="5" animBg="1"/>
      <p:bldP spid="27" grpId="6" animBg="1"/>
      <p:bldP spid="27" grpId="7" animBg="1"/>
      <p:bldP spid="28" grpId="0"/>
      <p:bldP spid="28" grpId="1"/>
      <p:bldP spid="29" grpId="0"/>
      <p:bldP spid="29" grpId="1"/>
      <p:bldP spid="30" grpId="0"/>
      <p:bldP spid="30" grpId="1"/>
      <p:bldP spid="31" grpId="1" animBg="1"/>
      <p:bldP spid="3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/>
              <a:t>أولا: تنسيق الحروف والأرقام.</a:t>
            </a:r>
            <a:endParaRPr lang="ar-SA" b="1" dirty="0"/>
          </a:p>
        </p:txBody>
      </p:sp>
      <p:grpSp>
        <p:nvGrpSpPr>
          <p:cNvPr id="4" name="Group 13"/>
          <p:cNvGrpSpPr/>
          <p:nvPr/>
        </p:nvGrpSpPr>
        <p:grpSpPr>
          <a:xfrm>
            <a:off x="748145" y="1510145"/>
            <a:ext cx="3713019" cy="2142960"/>
            <a:chOff x="-4265960" y="-1226892"/>
            <a:chExt cx="3713019" cy="172193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Rectangle 14"/>
            <p:cNvSpPr/>
            <p:nvPr/>
          </p:nvSpPr>
          <p:spPr>
            <a:xfrm>
              <a:off x="-4182832" y="-1080918"/>
              <a:ext cx="3629891" cy="1575960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angle 15"/>
            <p:cNvSpPr/>
            <p:nvPr/>
          </p:nvSpPr>
          <p:spPr>
            <a:xfrm>
              <a:off x="-4265960" y="-1226892"/>
              <a:ext cx="3701666" cy="157596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6500" kern="1200" noProof="0" dirty="0" smtClean="0">
                  <a:solidFill>
                    <a:schemeClr val="accent1">
                      <a:lumMod val="75000"/>
                    </a:schemeClr>
                  </a:solidFill>
                </a:rPr>
                <a:t>لون الخط</a:t>
              </a:r>
              <a:endParaRPr lang="ar-SA" sz="6500" kern="1200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4545640" y="1648691"/>
            <a:ext cx="3987413" cy="2036617"/>
            <a:chOff x="3784986" y="93431"/>
            <a:chExt cx="3987413" cy="160169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Rectangle 17"/>
            <p:cNvSpPr/>
            <p:nvPr/>
          </p:nvSpPr>
          <p:spPr>
            <a:xfrm>
              <a:off x="3784986" y="93431"/>
              <a:ext cx="3544068" cy="1601695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4228331" y="155986"/>
              <a:ext cx="3544068" cy="15252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8000" kern="1200" noProof="0" dirty="0" smtClean="0"/>
                <a:t>حجم الخط</a:t>
              </a:r>
              <a:endParaRPr lang="ar-SA" sz="8000" kern="1200" noProof="0" dirty="0"/>
            </a:p>
          </p:txBody>
        </p:sp>
      </p:grpSp>
      <p:grpSp>
        <p:nvGrpSpPr>
          <p:cNvPr id="10" name="Group 19"/>
          <p:cNvGrpSpPr/>
          <p:nvPr/>
        </p:nvGrpSpPr>
        <p:grpSpPr>
          <a:xfrm>
            <a:off x="718649" y="3574473"/>
            <a:ext cx="5725503" cy="2189018"/>
            <a:chOff x="-1981178" y="1823659"/>
            <a:chExt cx="5725503" cy="319034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-1981178" y="2106348"/>
              <a:ext cx="3744304" cy="2907654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 algn="ctr"/>
              <a:r>
                <a:rPr lang="ar-SA" sz="7200" dirty="0" smtClean="0">
                  <a:latin typeface="Andalus" pitchFamily="18" charset="-78"/>
                  <a:cs typeface="Andalus" pitchFamily="18" charset="-78"/>
                </a:rPr>
                <a:t>نوع الخط</a:t>
              </a:r>
            </a:p>
            <a:p>
              <a:endParaRPr lang="ar-SA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1" y="1823659"/>
              <a:ext cx="3744304" cy="195171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6500" kern="1200" noProof="0" dirty="0">
                <a:latin typeface="Andalus" pitchFamily="18" charset="-78"/>
                <a:cs typeface="Andalus" pitchFamily="18" charset="-78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4530437" y="3805439"/>
            <a:ext cx="3612944" cy="1976468"/>
            <a:chOff x="4256415" y="1755393"/>
            <a:chExt cx="3612944" cy="19764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4" name="Rectangle 23"/>
            <p:cNvSpPr/>
            <p:nvPr/>
          </p:nvSpPr>
          <p:spPr>
            <a:xfrm>
              <a:off x="4256415" y="1755393"/>
              <a:ext cx="3612944" cy="1934904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4259506" y="1796957"/>
              <a:ext cx="3512871" cy="19349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5740" tIns="205740" rIns="205740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400" b="1" i="1" u="sng" kern="1200" noProof="0" dirty="0" smtClean="0"/>
                <a:t>شكل الخط</a:t>
              </a:r>
              <a:endParaRPr lang="ar-SA" sz="5400" b="1" i="1" u="sng" kern="1200" noProof="0" dirty="0"/>
            </a:p>
          </p:txBody>
        </p:sp>
      </p:grpSp>
      <p:sp>
        <p:nvSpPr>
          <p:cNvPr id="26" name="Content Placeholder 25"/>
          <p:cNvSpPr>
            <a:spLocks noGrp="1"/>
          </p:cNvSpPr>
          <p:nvPr>
            <p:ph idx="1"/>
          </p:nvPr>
        </p:nvSpPr>
        <p:spPr>
          <a:xfrm>
            <a:off x="685800" y="5805054"/>
            <a:ext cx="7772400" cy="290945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 l="17126" t="7782" r="78854" b="89017"/>
          <a:stretch>
            <a:fillRect/>
          </a:stretch>
        </p:blipFill>
        <p:spPr bwMode="auto">
          <a:xfrm>
            <a:off x="4835237" y="2881745"/>
            <a:ext cx="678872" cy="552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 l="23846" t="11108" r="73312" b="85193"/>
          <a:stretch>
            <a:fillRect/>
          </a:stretch>
        </p:blipFill>
        <p:spPr bwMode="auto">
          <a:xfrm>
            <a:off x="2299695" y="2826329"/>
            <a:ext cx="512039" cy="649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176"/>
          <p:cNvPicPr>
            <a:picLocks noChangeAspect="1" noChangeArrowheads="1"/>
          </p:cNvPicPr>
          <p:nvPr/>
        </p:nvPicPr>
        <p:blipFill>
          <a:blip r:embed="rId5" cstate="print"/>
          <a:srcRect l="52698" t="9843" r="40398" b="87393"/>
          <a:stretch>
            <a:fillRect/>
          </a:stretch>
        </p:blipFill>
        <p:spPr bwMode="auto">
          <a:xfrm>
            <a:off x="5486400" y="5292437"/>
            <a:ext cx="2003438" cy="512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l="6297" t="7692" r="82545" b="89090"/>
          <a:stretch>
            <a:fillRect/>
          </a:stretch>
        </p:blipFill>
        <p:spPr bwMode="auto">
          <a:xfrm>
            <a:off x="1523821" y="5207607"/>
            <a:ext cx="2166193" cy="639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3" descr="Yellow striped background with b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41275"/>
            <a:ext cx="9159875" cy="69215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smtClean="0"/>
              <a:t>:</a:t>
            </a:r>
            <a:r>
              <a:rPr lang="ar-SA" sz="5400" b="1" dirty="0" smtClean="0"/>
              <a:t>تدريب عملي </a:t>
            </a:r>
            <a:endParaRPr lang="ar-SA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46909" y="3872346"/>
            <a:ext cx="6400800" cy="1752600"/>
          </a:xfrm>
        </p:spPr>
        <p:txBody>
          <a:bodyPr/>
          <a:lstStyle/>
          <a:p>
            <a:pPr rtl="1"/>
            <a:r>
              <a:rPr lang="ar-SA" sz="4400" dirty="0" smtClean="0"/>
              <a:t>تدريب 6-4</a:t>
            </a:r>
            <a:endParaRPr lang="ar-SA" sz="4400" dirty="0"/>
          </a:p>
        </p:txBody>
      </p:sp>
      <p:pic>
        <p:nvPicPr>
          <p:cNvPr id="5" name="Picture 8" descr="b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984" y="5038350"/>
            <a:ext cx="1178062" cy="971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theme/theme1.xml><?xml version="1.0" encoding="utf-8"?>
<a:theme xmlns:a="http://schemas.openxmlformats.org/drawingml/2006/main" name="Spelling bee winner award">
  <a:themeElements>
    <a:clrScheme name="Spelling bee winner award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Spelling bee winner award">
      <a:majorFont>
        <a:latin typeface="Arial Narrow"/>
        <a:ea typeface=""/>
        <a:cs typeface="Arial"/>
      </a:majorFont>
      <a:minorFont>
        <a:latin typeface="Monotype Corsiv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pelling bee winner award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lling bee winner aw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lling bee winner award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Spelling bee winner award</Template>
  <TotalTime>3556</TotalTime>
  <Words>478</Words>
  <Application>Microsoft Office PowerPoint</Application>
  <PresentationFormat>On-screen Show (4:3)</PresentationFormat>
  <Paragraphs>99</Paragraphs>
  <Slides>33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Spelling bee winner award</vt:lpstr>
      <vt:lpstr>Slide 1</vt:lpstr>
      <vt:lpstr>Slide 2</vt:lpstr>
      <vt:lpstr>Slide 3</vt:lpstr>
      <vt:lpstr>Slide 4</vt:lpstr>
      <vt:lpstr>Slide 5</vt:lpstr>
      <vt:lpstr>Slide 6</vt:lpstr>
      <vt:lpstr>أولا: تنسيق الحروف والأرقام.</vt:lpstr>
      <vt:lpstr>أولا: تنسيق الحروف والأرقام.</vt:lpstr>
      <vt:lpstr>:تدريب عملي </vt:lpstr>
      <vt:lpstr>         قومي بكتابة وظيفة كل زر مما يلي في المربع المخصص له:        </vt:lpstr>
      <vt:lpstr>Slide 11</vt:lpstr>
      <vt:lpstr>  زينه و تنسيق الفقرات</vt:lpstr>
      <vt:lpstr>Slide 13</vt:lpstr>
      <vt:lpstr>Slide 14</vt:lpstr>
      <vt:lpstr>Slide 15</vt:lpstr>
      <vt:lpstr>Slide 16</vt:lpstr>
      <vt:lpstr>ثانياً:ضبط محاذاة الفقرة </vt:lpstr>
      <vt:lpstr>محاذاة النص إلى اليسار : </vt:lpstr>
      <vt:lpstr>Slide 19</vt:lpstr>
      <vt:lpstr>Slide 20</vt:lpstr>
      <vt:lpstr>ثالثاً: القوائم المرقمة والمنقطة</vt:lpstr>
      <vt:lpstr>Slide 22</vt:lpstr>
      <vt:lpstr>Slide 23</vt:lpstr>
      <vt:lpstr>رابعاً:إزاحة النص.</vt:lpstr>
      <vt:lpstr>Slide 25</vt:lpstr>
      <vt:lpstr>خامساً: الجدولة </vt:lpstr>
      <vt:lpstr>Slide 27</vt:lpstr>
      <vt:lpstr>سادساً: الأعمدة </vt:lpstr>
      <vt:lpstr>Slide 29</vt:lpstr>
      <vt:lpstr>Slide 30</vt:lpstr>
      <vt:lpstr>تدريب عملي </vt:lpstr>
      <vt:lpstr>نلخص معا ً:</vt:lpstr>
      <vt:lpstr>Slide 33</vt:lpstr>
    </vt:vector>
  </TitlesOfParts>
  <Company>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Name    CHAMPION SPELLER</dc:title>
  <dc:creator>userza</dc:creator>
  <cp:lastModifiedBy>اريج وابتسام</cp:lastModifiedBy>
  <cp:revision>117</cp:revision>
  <cp:lastPrinted>1601-01-01T00:00:00Z</cp:lastPrinted>
  <dcterms:created xsi:type="dcterms:W3CDTF">2005-02-16T11:53:12Z</dcterms:created>
  <dcterms:modified xsi:type="dcterms:W3CDTF">2012-04-02T04:29:42Z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TC010214531033</vt:lpwstr>
  </property>
</Properties>
</file>