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708" r:id="rId1"/>
  </p:sldMasterIdLst>
  <p:notesMasterIdLst>
    <p:notesMasterId r:id="rId102"/>
  </p:notesMasterIdLst>
  <p:sldIdLst>
    <p:sldId id="256" r:id="rId2"/>
    <p:sldId id="451" r:id="rId3"/>
    <p:sldId id="452" r:id="rId4"/>
    <p:sldId id="258" r:id="rId5"/>
    <p:sldId id="343" r:id="rId6"/>
    <p:sldId id="344" r:id="rId7"/>
    <p:sldId id="345" r:id="rId8"/>
    <p:sldId id="346" r:id="rId9"/>
    <p:sldId id="347" r:id="rId10"/>
    <p:sldId id="348" r:id="rId11"/>
    <p:sldId id="349" r:id="rId12"/>
    <p:sldId id="350" r:id="rId13"/>
    <p:sldId id="351" r:id="rId14"/>
    <p:sldId id="457" r:id="rId15"/>
    <p:sldId id="352" r:id="rId16"/>
    <p:sldId id="353" r:id="rId17"/>
    <p:sldId id="4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476" r:id="rId26"/>
    <p:sldId id="458" r:id="rId27"/>
    <p:sldId id="363" r:id="rId28"/>
    <p:sldId id="365" r:id="rId29"/>
    <p:sldId id="477" r:id="rId30"/>
    <p:sldId id="478" r:id="rId31"/>
    <p:sldId id="459" r:id="rId32"/>
    <p:sldId id="366" r:id="rId33"/>
    <p:sldId id="367" r:id="rId34"/>
    <p:sldId id="368" r:id="rId35"/>
    <p:sldId id="460" r:id="rId36"/>
    <p:sldId id="370" r:id="rId37"/>
    <p:sldId id="371" r:id="rId38"/>
    <p:sldId id="372" r:id="rId39"/>
    <p:sldId id="373" r:id="rId40"/>
    <p:sldId id="374" r:id="rId41"/>
    <p:sldId id="461" r:id="rId42"/>
    <p:sldId id="376" r:id="rId43"/>
    <p:sldId id="377" r:id="rId44"/>
    <p:sldId id="378" r:id="rId45"/>
    <p:sldId id="462" r:id="rId46"/>
    <p:sldId id="382" r:id="rId47"/>
    <p:sldId id="383" r:id="rId48"/>
    <p:sldId id="384" r:id="rId49"/>
    <p:sldId id="470" r:id="rId50"/>
    <p:sldId id="486" r:id="rId51"/>
    <p:sldId id="463" r:id="rId52"/>
    <p:sldId id="386" r:id="rId53"/>
    <p:sldId id="387" r:id="rId54"/>
    <p:sldId id="388" r:id="rId55"/>
    <p:sldId id="389" r:id="rId56"/>
    <p:sldId id="390" r:id="rId57"/>
    <p:sldId id="464" r:id="rId58"/>
    <p:sldId id="396" r:id="rId59"/>
    <p:sldId id="397" r:id="rId60"/>
    <p:sldId id="398" r:id="rId61"/>
    <p:sldId id="399" r:id="rId62"/>
    <p:sldId id="400" r:id="rId63"/>
    <p:sldId id="401" r:id="rId64"/>
    <p:sldId id="403" r:id="rId65"/>
    <p:sldId id="404" r:id="rId66"/>
    <p:sldId id="405" r:id="rId67"/>
    <p:sldId id="406" r:id="rId68"/>
    <p:sldId id="407" r:id="rId69"/>
    <p:sldId id="465" r:id="rId70"/>
    <p:sldId id="408" r:id="rId71"/>
    <p:sldId id="409" r:id="rId72"/>
    <p:sldId id="482" r:id="rId73"/>
    <p:sldId id="483" r:id="rId74"/>
    <p:sldId id="466" r:id="rId75"/>
    <p:sldId id="410" r:id="rId76"/>
    <p:sldId id="411" r:id="rId77"/>
    <p:sldId id="412" r:id="rId78"/>
    <p:sldId id="413" r:id="rId79"/>
    <p:sldId id="414" r:id="rId80"/>
    <p:sldId id="467" r:id="rId81"/>
    <p:sldId id="417" r:id="rId82"/>
    <p:sldId id="418" r:id="rId83"/>
    <p:sldId id="419" r:id="rId84"/>
    <p:sldId id="472" r:id="rId85"/>
    <p:sldId id="420" r:id="rId86"/>
    <p:sldId id="473" r:id="rId87"/>
    <p:sldId id="468" r:id="rId88"/>
    <p:sldId id="426" r:id="rId89"/>
    <p:sldId id="427" r:id="rId90"/>
    <p:sldId id="484" r:id="rId91"/>
    <p:sldId id="485" r:id="rId92"/>
    <p:sldId id="469" r:id="rId93"/>
    <p:sldId id="429" r:id="rId94"/>
    <p:sldId id="430" r:id="rId95"/>
    <p:sldId id="431" r:id="rId96"/>
    <p:sldId id="432" r:id="rId97"/>
    <p:sldId id="433" r:id="rId98"/>
    <p:sldId id="434" r:id="rId99"/>
    <p:sldId id="435" r:id="rId100"/>
    <p:sldId id="436" r:id="rId101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ssein" initials="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A7199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412" autoAdjust="0"/>
    <p:restoredTop sz="94660" autoAdjust="0"/>
  </p:normalViewPr>
  <p:slideViewPr>
    <p:cSldViewPr>
      <p:cViewPr varScale="1">
        <p:scale>
          <a:sx n="75" d="100"/>
          <a:sy n="75" d="100"/>
        </p:scale>
        <p:origin x="-123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1E7231D-66E1-4588-A42E-3A23B1D62233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F2E8E59-547B-49BC-A38D-7C1CABFD366C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07/03/34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57.xml"/><Relationship Id="rId13" Type="http://schemas.openxmlformats.org/officeDocument/2006/relationships/slide" Target="slide45.xml"/><Relationship Id="rId18" Type="http://schemas.openxmlformats.org/officeDocument/2006/relationships/slide" Target="slide14.xml"/><Relationship Id="rId3" Type="http://schemas.openxmlformats.org/officeDocument/2006/relationships/image" Target="../media/image2.png"/><Relationship Id="rId7" Type="http://schemas.openxmlformats.org/officeDocument/2006/relationships/slide" Target="slide74.xml"/><Relationship Id="rId12" Type="http://schemas.openxmlformats.org/officeDocument/2006/relationships/slide" Target="slide5.xml"/><Relationship Id="rId17" Type="http://schemas.openxmlformats.org/officeDocument/2006/relationships/slide" Target="slide87.xml"/><Relationship Id="rId2" Type="http://schemas.openxmlformats.org/officeDocument/2006/relationships/slide" Target="slide4.xml"/><Relationship Id="rId16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0.xml"/><Relationship Id="rId11" Type="http://schemas.openxmlformats.org/officeDocument/2006/relationships/slide" Target="slide31.xml"/><Relationship Id="rId5" Type="http://schemas.openxmlformats.org/officeDocument/2006/relationships/slide" Target="slide92.xml"/><Relationship Id="rId15" Type="http://schemas.openxmlformats.org/officeDocument/2006/relationships/slide" Target="slide35.xml"/><Relationship Id="rId10" Type="http://schemas.openxmlformats.org/officeDocument/2006/relationships/slide" Target="slide26.xml"/><Relationship Id="rId19" Type="http://schemas.openxmlformats.org/officeDocument/2006/relationships/image" Target="../media/image3.png"/><Relationship Id="rId4" Type="http://schemas.openxmlformats.org/officeDocument/2006/relationships/slide" Target="slide69.xml"/><Relationship Id="rId9" Type="http://schemas.openxmlformats.org/officeDocument/2006/relationships/slide" Target="slide51.xml"/><Relationship Id="rId14" Type="http://schemas.openxmlformats.org/officeDocument/2006/relationships/slide" Target="slide1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N:\ملفاتي 2012\ملفاتي\الـــمدرســــة\لــــــغتي\مشروع حقائب لغتي\Ashampoo_Snap_2012.08.27_14h49m23s_001_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مربع نص 6"/>
          <p:cNvSpPr txBox="1"/>
          <p:nvPr/>
        </p:nvSpPr>
        <p:spPr>
          <a:xfrm>
            <a:off x="4572000" y="2276872"/>
            <a:ext cx="4283968" cy="1754326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ar-SA" sz="5400" b="1" dirty="0" smtClean="0">
                <a:ln w="11430"/>
                <a:solidFill>
                  <a:srgbClr val="A71996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الوحْدَةُ الرابعة     </a:t>
            </a:r>
          </a:p>
          <a:p>
            <a:pPr algn="ctr"/>
            <a:r>
              <a:rPr lang="ar-SA" sz="54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54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788024" y="44624"/>
            <a:ext cx="3816424" cy="113877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لغتي الصف السادس</a:t>
            </a:r>
          </a:p>
          <a:p>
            <a:pPr algn="ctr"/>
            <a:r>
              <a:rPr lang="ar-SA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الفصل الدراسي الثاني  </a:t>
            </a:r>
            <a:endParaRPr lang="ar-SA" sz="28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391472" y="5661248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كتاب الطالب </a:t>
            </a:r>
            <a:r>
              <a:rPr lang="ar-SA" sz="5400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</a:t>
            </a:r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النشاط  </a:t>
            </a:r>
            <a:endParaRPr lang="ar-SA" sz="54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983053" y="1052736"/>
            <a:ext cx="13324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ar-SA" sz="2000" b="1" u="sng" dirty="0" smtClean="0">
                <a:ln w="11430"/>
                <a:solidFill>
                  <a:schemeClr val="tx1">
                    <a:lumMod val="8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   </a:t>
            </a:r>
            <a:r>
              <a:rPr lang="ar-SA" sz="2000" b="1" u="sng" dirty="0" err="1" smtClean="0">
                <a:ln w="11430"/>
                <a:solidFill>
                  <a:schemeClr val="tx1">
                    <a:lumMod val="8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1434هــ</a:t>
            </a:r>
            <a:r>
              <a:rPr lang="ar-SA" sz="2000" b="1" u="sng" dirty="0" smtClean="0">
                <a:ln w="11430"/>
                <a:solidFill>
                  <a:schemeClr val="tx1">
                    <a:lumMod val="85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cs typeface="الشهيد محمد الدره" pitchFamily="2" charset="-78"/>
              </a:rPr>
              <a:t>  </a:t>
            </a:r>
            <a:endParaRPr lang="ar-SA" sz="2000" b="1" u="sng" dirty="0">
              <a:ln w="11430"/>
              <a:solidFill>
                <a:schemeClr val="tx1">
                  <a:lumMod val="85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cs typeface="الشهيد محمد الدره" pitchFamily="2" charset="-78"/>
            </a:endParaRPr>
          </a:p>
        </p:txBody>
      </p:sp>
      <p:pic>
        <p:nvPicPr>
          <p:cNvPr id="1026" name="Picture 2" descr="N:\ملفاتي 2012\ملفاتي\الـــمدرســــة\لــــــغتي\لغتي سادس\الفصل الثاني\الوحدة الرابعة\4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4464496" cy="44644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4" name="Picture 2" descr="N:\ملفاتي 2012\ملفاتي\الـــمدرســــة\لــــــغتي\لغتي سادس\الفصل الثاني\الوحدة الرابعة\عرض  حل تدريبات الوحدة الرابعة\مدخل الوحدة\6.jpg"/>
          <p:cNvPicPr>
            <a:picLocks noChangeAspect="1" noChangeArrowheads="1"/>
          </p:cNvPicPr>
          <p:nvPr/>
        </p:nvPicPr>
        <p:blipFill>
          <a:blip r:embed="rId2" cstate="print"/>
          <a:srcRect r="1963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3490" name="Picture 2" descr="N:\ملفاتي 2012\ملفاتي\الـــمدرســــة\لــــــغتي\لغتي سادس\الفصل الثاني\الوحدة الرابعة\عرض  حل تدريبات الوحدة الرابعة\أتواصل كتابيا وشفهيا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218" name="Picture 2" descr="N:\ملفاتي 2012\ملفاتي\الـــمدرســــة\لــــــغتي\لغتي سادس\الفصل الثاني\الوحدة الرابعة\عرض  حل تدريبات الوحدة الرابعة\مدخل الوحدة\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42" name="Picture 2" descr="N:\ملفاتي 2012\ملفاتي\الـــمدرســــة\لــــــغتي\لغتي سادس\الفصل الثاني\الوحدة الرابعة\عرض  حل تدريبات الوحدة الرابعة\مدخل الوحدة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1266" name="Picture 2" descr="N:\ملفاتي 2012\ملفاتي\الـــمدرســــة\لــــــغتي\لغتي سادس\الفصل الثاني\الوحدة الرابعة\عرض  حل تدريبات الوحدة الرابعة\مدخل الوحدة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مستطيل مستدير الزوايا 3"/>
          <p:cNvSpPr/>
          <p:nvPr/>
        </p:nvSpPr>
        <p:spPr>
          <a:xfrm>
            <a:off x="2411760" y="0"/>
            <a:ext cx="4536504" cy="292494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مشروع الوحدة</a:t>
            </a:r>
          </a:p>
        </p:txBody>
      </p:sp>
      <p:pic>
        <p:nvPicPr>
          <p:cNvPr id="12290" name="Picture 2" descr="N:\ملفاتي 2012\ملفاتي\الـــمدرســــة\لــــــغتي\لغتي سادس\الفصل الثاني\الوحدة الرابعة\مشروع الوحدة .jpg"/>
          <p:cNvPicPr>
            <a:picLocks noChangeAspect="1" noChangeArrowheads="1"/>
          </p:cNvPicPr>
          <p:nvPr/>
        </p:nvPicPr>
        <p:blipFill>
          <a:blip r:embed="rId2" cstate="print"/>
          <a:srcRect l="2908"/>
          <a:stretch>
            <a:fillRect/>
          </a:stretch>
        </p:blipFill>
        <p:spPr bwMode="auto">
          <a:xfrm>
            <a:off x="251520" y="3140968"/>
            <a:ext cx="8684248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75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مربع نص 4"/>
          <p:cNvSpPr txBox="1"/>
          <p:nvPr/>
        </p:nvSpPr>
        <p:spPr>
          <a:xfrm>
            <a:off x="1259632" y="0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00206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00206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ستطيل 5">
            <a:hlinkClick r:id="rId3" action="ppaction://hlinksldjump"/>
          </p:cNvPr>
          <p:cNvSpPr/>
          <p:nvPr/>
        </p:nvSpPr>
        <p:spPr>
          <a:xfrm>
            <a:off x="3563888" y="6167045"/>
            <a:ext cx="1728192" cy="646331"/>
          </a:xfrm>
          <a:prstGeom prst="rect">
            <a:avLst/>
          </a:prstGeom>
          <a:blipFill>
            <a:blip r:embed="rId4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314" name="Picture 2" descr="N:\ملفاتي 2012\ملفاتي\الـــمدرســــة\لــــــغتي\لغتي سادس\الفصل الثاني\الوحدة الرابعة\عرض  حل تدريبات الوحدة الرابعة\مشروع الوحد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1" cy="685800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2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4338" name="Picture 2" descr="N:\ملفاتي 2012\ملفاتي\الـــمدرســــة\لــــــغتي\لغتي سادس\الفصل الثاني\الوحدة الرابعة\عرض  حل تدريبات الوحدة الرابعة\مشروع الوحدة\2.png"/>
          <p:cNvPicPr>
            <a:picLocks noChangeAspect="1" noChangeArrowheads="1"/>
          </p:cNvPicPr>
          <p:nvPr/>
        </p:nvPicPr>
        <p:blipFill>
          <a:blip r:embed="rId2" cstate="print"/>
          <a:srcRect l="3801" t="3266" r="6951"/>
          <a:stretch>
            <a:fillRect/>
          </a:stretch>
        </p:blipFill>
        <p:spPr bwMode="auto">
          <a:xfrm rot="16200000">
            <a:off x="1143000" y="-1143000"/>
            <a:ext cx="6857999" cy="9144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مربع نص 7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مستطيل مستدير الزوايا 5"/>
          <p:cNvSpPr/>
          <p:nvPr/>
        </p:nvSpPr>
        <p:spPr>
          <a:xfrm>
            <a:off x="2483768" y="2060848"/>
            <a:ext cx="4536504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نص الفهم القرائي</a:t>
            </a:r>
          </a:p>
          <a:p>
            <a:pPr algn="ctr"/>
            <a:r>
              <a:rPr lang="ar-SA" sz="2800" b="1" dirty="0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المعلبات الغذائية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46864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   </a:t>
            </a:r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ثلاث حصص</a:t>
            </a:r>
            <a:endParaRPr lang="ar-SA" sz="3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5362" name="Picture 2" descr="N:\ملفاتي 2012\ملفاتي\الـــمدرســــة\لــــــغتي\لغتي سادس\الفصل الثاني\الوحدة الرابعة\عرض  حل تدريبات الوحدة الرابعة\نص الفهم القرائ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386" name="Picture 2" descr="N:\ملفاتي 2012\ملفاتي\الـــمدرســــة\لــــــغتي\لغتي سادس\الفصل الثاني\الوحدة الرابعة\عرض  حل تدريبات الوحدة الرابعة\نص الفهم القرائ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N:\ملفاتي 2012\ملفاتي\الـــمدرســــة\لــــــغتي\لغتي سادس\الفصل الثاني\الوحدة الرابعة\الكفايات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410" name="Picture 2" descr="N:\ملفاتي 2012\ملفاتي\الـــمدرســــة\لــــــغتي\لغتي سادس\الفصل الثاني\الوحدة الرابعة\عرض  حل تدريبات الوحدة الرابعة\نص الفهم القرائ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6444208" y="2420888"/>
            <a:ext cx="230425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.التعليب ـ التبريد ــ</a:t>
            </a:r>
          </a:p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         التجميد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572000" y="2463279"/>
            <a:ext cx="136815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الطبخ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483768" y="2420888"/>
            <a:ext cx="201622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الصدأ ـ الماء ـ القضاء ـ  الغذاء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79512" y="2420888"/>
            <a:ext cx="2376264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الأغذية ـ الـجيوش ـ الأوقات ـ المناطق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411760" y="4941168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الغلق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79512" y="5301208"/>
            <a:ext cx="187220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النفع والإصلاح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2339752" y="5661248"/>
            <a:ext cx="172819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السائل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1979712" y="6084004"/>
            <a:ext cx="216024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الانحناء وعدم الاستواء</a:t>
            </a:r>
            <a:endParaRPr lang="ar-SA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39552" y="6396335"/>
            <a:ext cx="115212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المرض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N:\ملفاتي 2012\ملفاتي\الـــمدرســــة\لــــــغتي\لغتي سادس\الفصل الثاني\الوحدة الرابعة\عرض  حل تدريبات الوحدة الرابعة\نص الفهم القرائ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ربع نص 2"/>
          <p:cNvSpPr txBox="1"/>
          <p:nvPr/>
        </p:nvSpPr>
        <p:spPr>
          <a:xfrm>
            <a:off x="3779912" y="332656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معلبات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3851920" y="591071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فيتامينات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491880" y="836712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أوعية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563888" y="1124744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عبوات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572000" y="2884874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الأطعمة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483768" y="2884874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الفيتامينات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4716016" y="3140968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اللحوم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483768" y="3140968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الحليب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716016" y="3429000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النكهة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2483768" y="3388930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اللون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4572000" y="3717032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الطازجة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2699792" y="3717032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الـمجففة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4139952" y="5765194"/>
            <a:ext cx="338437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توخى الأمر قصد إليه وتعمد فعله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923928" y="6053226"/>
            <a:ext cx="338437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الرائحة التي تدل على فساد الطعام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9458" name="Picture 2" descr="N:\ملفاتي 2012\ملفاتي\الـــمدرســــة\لــــــغتي\لغتي سادس\الفصل الثاني\الوحدة الرابعة\عرض  حل تدريبات الوحدة الرابعة\نص الفهم القرائي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4860032" y="1444714"/>
            <a:ext cx="3816424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تجهيز العبوة المناسبة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5076056" y="1732746"/>
            <a:ext cx="36004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التعبئة بالطريقة التقنية الحديثة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6948264" y="1988840"/>
            <a:ext cx="172819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المعاملة الحرارية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652120" y="2492896"/>
            <a:ext cx="324036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حفظ الغذاء لفترات طويلة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300192" y="2740858"/>
            <a:ext cx="26642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حمايتها من التلف و التلوث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5076056" y="2996952"/>
            <a:ext cx="37444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79512" y="3573016"/>
            <a:ext cx="878497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حدوث تغيرات في الصفات الطبيعية لمكونات الغذاء فيتغير اللون الطبيعي وتتأثر </a:t>
            </a:r>
            <a:r>
              <a:rPr lang="ar-SA" sz="2000" b="1" dirty="0" err="1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النكهة </a:t>
            </a:r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, وتتأثر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395536" y="4037002"/>
            <a:ext cx="842493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الفيتامينات الذائبة في الماء فتـقل قيمتها الغذائية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5004048" y="4541058"/>
            <a:ext cx="38884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الاعوجاج أو الانتفاخ للعبوة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3203848" y="4869160"/>
            <a:ext cx="56886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تغير اللون أو الرائحة الكريهة للمحتوى أو الصدأ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5652120" y="5589240"/>
            <a:ext cx="313285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فتح العلبة بآلة نظيفة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3635896" y="5877272"/>
            <a:ext cx="52930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وضع ما تبقى من مـحتوى المعلبات في الثلاجة  </a:t>
            </a:r>
            <a:endParaRPr lang="ar-SA" sz="2000" b="1" dirty="0">
              <a:solidFill>
                <a:schemeClr val="bg1"/>
              </a:solidFill>
              <a:latin typeface="+mj-lt"/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482" name="Picture 2" descr="N:\ملفاتي 2012\ملفاتي\الـــمدرســــة\لــــــغتي\لغتي سادس\الفصل الثاني\الوحدة الرابعة\عرض  حل تدريبات الوحدة الرابعة\نص الفهم القرائي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4572000" y="76562"/>
            <a:ext cx="406896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التأكد من من فترة صلاحية المنتج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779912" y="364594"/>
            <a:ext cx="507707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التعرف على طريقة حفظ المنتج وتـخزينه  </a:t>
            </a:r>
            <a:endParaRPr lang="ar-SA" sz="2000" b="1" dirty="0">
              <a:solidFill>
                <a:schemeClr val="bg1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67544" y="1052736"/>
            <a:ext cx="817341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لأن الوعاء المعدني يتفاعل مع معلبات الأغذية الحامضة ويتآكل سطح الوعاء فيفسد الغذاء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4499992" y="1772816"/>
            <a:ext cx="424847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عدم قفل العبوات يؤدي لتلوث الطعام وفساده</a:t>
            </a:r>
            <a:endParaRPr lang="ar-SA" sz="2000" b="1" dirty="0">
              <a:solidFill>
                <a:schemeClr val="bg1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2483768" y="2020778"/>
            <a:ext cx="626469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التخزين في مكان رطب يؤدي إلى صدأ العلبة وتلف الأغذية 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115616" y="2276872"/>
            <a:ext cx="759735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انتهاء فترة الصلاحية وعدم حفظ الأطعمة في الثلاجة بعد فتحها</a:t>
            </a:r>
            <a:endParaRPr lang="ar-SA" sz="2000" b="1" dirty="0">
              <a:solidFill>
                <a:schemeClr val="bg1"/>
              </a:solidFill>
              <a:latin typeface="+mj-lt"/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1506" name="Picture 2" descr="N:\ملفاتي 2012\ملفاتي\الـــمدرســــة\لــــــغتي\لغتي سادس\الفصل الثاني\الوحدة الرابعة\عرض  حل تدريبات الوحدة الرابعة\نص الفهم القرائي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530" name="Picture 2" descr="N:\ملفاتي 2012\ملفاتي\الـــمدرســــة\لــــــغتي\لغتي سادس\الفصل الثاني\الوحدة الرابعة\عرض  حل تدريبات الوحدة الرابعة\نص الفهم القرائي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483768" y="2060848"/>
            <a:ext cx="4536504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الأسلوب اللغوي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أسلوب الشرط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 descr="N:\ملفاتي 2012\ملفاتي\الـــمدرســــة\لــــــغتي\لغتي سادس\الفصل الثاني\الوحدة الرابعة\عرض  حل تدريبات الوحدة الرابعة\الأسلوب اللغوي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2843808" y="4365104"/>
            <a:ext cx="313285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تـُرح معدتك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923928" y="4797152"/>
            <a:ext cx="183671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تتعب عيناك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5220072" y="5229200"/>
            <a:ext cx="154868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ينل ثواب الله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2771800" y="5661248"/>
            <a:ext cx="313285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يشف بإذن الله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283968" y="6093296"/>
            <a:ext cx="190872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تسلمي من المرض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2050" name="Picture 2" descr="N:\ملفاتي 2012\ملفاتي\الـــمدرســــة\لــــــغتي\لغتي سادس\الفصل الثاني\الوحدة الرابعة\عرض  حل تدريبات الوحدة الرابعة\الأسلوب اللغوي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395536" y="796642"/>
            <a:ext cx="766936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إن ينتشر الوعي الصحي يرتفع مستوى الصحة 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4932040" y="1340768"/>
            <a:ext cx="313285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من يهمل العلاج يتأخر شفاؤه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563888" y="1876762"/>
            <a:ext cx="442900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من يربط حزام الأمان  يحد من أثر الحوادث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5292080" y="2636912"/>
            <a:ext cx="9006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تسعد 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6588224" y="2924944"/>
            <a:ext cx="9006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تـخلص 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6804248" y="3244914"/>
            <a:ext cx="9006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تتناولوا 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4283968" y="3244914"/>
            <a:ext cx="9006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تنشط 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4283968" y="3573016"/>
            <a:ext cx="9006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يـحسن 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6660232" y="3861048"/>
            <a:ext cx="9006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يعاشر 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4211960" y="3861048"/>
            <a:ext cx="9006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يفرح 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611560" y="4725144"/>
            <a:ext cx="4717032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من يستبد برأيه يندم  ــ </a:t>
            </a:r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إن تستبد برأيك تندم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0" y="5157192"/>
            <a:ext cx="5508104" cy="33855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6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من يشعر بالألم يتناول الدواء ــ </a:t>
            </a:r>
            <a:r>
              <a:rPr lang="ar-SA" sz="16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إن يشعر المريض بالألم </a:t>
            </a:r>
            <a:r>
              <a:rPr lang="ar-SA" sz="1600" b="1" dirty="0" smtClean="0">
                <a:solidFill>
                  <a:schemeClr val="bg1"/>
                </a:solidFill>
                <a:cs typeface="الشهيد محمد الدره" pitchFamily="2" charset="-78"/>
              </a:rPr>
              <a:t>يتناول الدواء</a:t>
            </a:r>
            <a:endParaRPr lang="ar-SA" sz="16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3074" name="Picture 2" descr="N:\ملفاتي 2012\ملفاتي\الـــمدرســــة\لــــــغتي\لغتي سادس\الفصل الثاني\الوحدة الرابعة\عرض  حل تدريبات الوحدة الرابعة\الأسلوب اللغوي\نشاط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4" name="Picture 2" descr="N:\ملفاتي 2012\ملفاتي\الـــمدرســــة\لــــــغتي\لغتي سادس\الفصل الثاني\الوحدة الرابعة\مضامين الوحدة 4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3999" cy="68770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461665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</p:txBody>
      </p:sp>
      <p:pic>
        <p:nvPicPr>
          <p:cNvPr id="4098" name="Picture 2" descr="N:\ملفاتي 2012\ملفاتي\الـــمدرســــة\لــــــغتي\لغتي سادس\الفصل الثاني\الوحدة الرابعة\عرض  حل تدريبات الوحدة الرابعة\الأسلوب اللغوي\نشاط 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الصنف اللغوي</a:t>
            </a:r>
          </a:p>
          <a:p>
            <a:pPr algn="ctr"/>
            <a:r>
              <a:rPr lang="ar-SA" sz="36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المصادر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2" name="Picture 2" descr="N:\ملفاتي 2012\ملفاتي\الـــمدرســــة\لــــــغتي\لغتي سادس\الفصل الثاني\الوحدة الرابعة\عرض  حل تدريبات الوحدة الرابعة\الصنف اللغو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6372200" y="3100898"/>
            <a:ext cx="6575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حفظ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724236" y="3316922"/>
            <a:ext cx="728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التلف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7816915" y="3573016"/>
            <a:ext cx="7970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المعاملة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056195" y="3789040"/>
            <a:ext cx="10999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الاعوجاج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380312" y="4005064"/>
            <a:ext cx="10102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استهلاك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4179402" y="4005064"/>
            <a:ext cx="104067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استخدام 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428656" y="5229200"/>
            <a:ext cx="9076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الالتزام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7611272" y="5517232"/>
            <a:ext cx="7970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الحفاظ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261827" y="5733256"/>
            <a:ext cx="76655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دخول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7575878" y="6021288"/>
            <a:ext cx="9044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استدعاء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7732973" y="6269250"/>
            <a:ext cx="7473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الدعاء</a:t>
            </a:r>
            <a:endParaRPr lang="ar-SA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6" name="Picture 2" descr="N:\ملفاتي 2012\ملفاتي\الـــمدرســــة\لــــــغتي\لغتي سادس\الفصل الثاني\الوحدة الرابعة\عرض  حل تدريبات الوحدة الرابعة\الصنف اللغو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0" name="Picture 2" descr="N:\ملفاتي 2012\ملفاتي\الـــمدرســــة\لــــــغتي\لغتي سادس\الفصل الثاني\الوحدة الرابعة\عرض  حل تدريبات الوحدة الرابعة\الصنف اللغو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23224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الإستراتيجية القرائية</a:t>
            </a:r>
            <a:endParaRPr lang="ar-SA" sz="2400" b="1" dirty="0" smtClean="0">
              <a:ln w="50800"/>
              <a:solidFill>
                <a:schemeClr val="accent1">
                  <a:lumMod val="75000"/>
                </a:schemeClr>
              </a:solidFill>
              <a:cs typeface="الشهيد محمد الدره" pitchFamily="2" charset="-78"/>
            </a:endParaRP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الجدول الذاتي</a:t>
            </a:r>
            <a:endParaRPr lang="ar-SA" sz="4800" b="1" dirty="0" smtClean="0">
              <a:ln w="50800"/>
              <a:solidFill>
                <a:schemeClr val="bg1">
                  <a:shade val="50000"/>
                </a:schemeClr>
              </a:solidFill>
              <a:cs typeface="الشهيد محمد الدره" pitchFamily="2" charset="-78"/>
            </a:endParaRP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340024" y="980728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194" name="Picture 2" descr="N:\ملفاتي 2012\ملفاتي\الـــمدرســــة\لــــــغتي\لغتي سادس\الفصل الثاني\الوحدة الرابعة\عرض  حل تدريبات الوحدة الرابعة\نص الاستراتيجية القرائي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218" name="Picture 2" descr="N:\ملفاتي 2012\ملفاتي\الـــمدرســــة\لــــــغتي\لغتي سادس\الفصل الثاني\الوحدة الرابعة\عرض  حل تدريبات الوحدة الرابعة\نص الاستراتيجية القرائي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42" name="Picture 2" descr="N:\ملفاتي 2012\ملفاتي\الـــمدرســــة\لــــــغتي\لغتي سادس\الفصل الثاني\الوحدة الرابعة\عرض  حل تدريبات الوحدة الرابعة\نص الاستراتيجية القرائية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1266" name="Picture 2" descr="N:\ملفاتي 2012\ملفاتي\الـــمدرســــة\لــــــغتي\لغتي سادس\الفصل الثاني\الوحدة الرابعة\عرض  حل تدريبات الوحدة الرابعة\نص الاستراتيجية القرائية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:\ملفاتي 2012\ملفاتي\الـــمدرســــة\لــــــغتي\مشروع حقائب لغتي\Ashampoo_Snap_2012.08.27_14h49m23s_001_.pn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-27384"/>
            <a:ext cx="9144000" cy="6858000"/>
          </a:xfrm>
          <a:prstGeom prst="rect">
            <a:avLst/>
          </a:prstGeom>
          <a:noFill/>
        </p:spPr>
      </p:pic>
      <p:sp>
        <p:nvSpPr>
          <p:cNvPr id="6" name="مربع نص 5"/>
          <p:cNvSpPr txBox="1"/>
          <p:nvPr/>
        </p:nvSpPr>
        <p:spPr>
          <a:xfrm>
            <a:off x="1115616" y="0"/>
            <a:ext cx="6552728" cy="707886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4000" b="1" u="sng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فهرس الوحدة الرابعة</a:t>
            </a:r>
            <a:r>
              <a:rPr lang="ar-SA" sz="4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ar-SA" sz="4000" b="1" u="sng" dirty="0" smtClean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كتاب الطالب </a:t>
            </a:r>
            <a:r>
              <a:rPr lang="ar-SA" sz="4000" b="1" u="sng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والنشاط</a:t>
            </a:r>
            <a:r>
              <a:rPr lang="ar-SA" sz="4000" b="1" u="sng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4000" b="1" u="sng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مربع نص 18">
            <a:hlinkClick r:id="rId4" action="ppaction://hlinksldjump"/>
          </p:cNvPr>
          <p:cNvSpPr txBox="1"/>
          <p:nvPr/>
        </p:nvSpPr>
        <p:spPr>
          <a:xfrm>
            <a:off x="3851920" y="335699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الرسم الكتابي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0" name="مربع نص 19">
            <a:hlinkClick r:id="rId5" action="ppaction://hlinksldjump"/>
          </p:cNvPr>
          <p:cNvSpPr txBox="1"/>
          <p:nvPr/>
        </p:nvSpPr>
        <p:spPr>
          <a:xfrm>
            <a:off x="611560" y="1916832"/>
            <a:ext cx="2952328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</a:rPr>
              <a:t>التواصل الشفهي والكتابي</a:t>
            </a:r>
            <a:endParaRPr lang="ar-SA" sz="2800" b="1" dirty="0">
              <a:ln w="11430"/>
            </a:endParaRPr>
          </a:p>
        </p:txBody>
      </p:sp>
      <p:sp>
        <p:nvSpPr>
          <p:cNvPr id="25" name="مربع نص 24">
            <a:hlinkClick r:id="rId6" action="ppaction://hlinksldjump"/>
          </p:cNvPr>
          <p:cNvSpPr txBox="1"/>
          <p:nvPr/>
        </p:nvSpPr>
        <p:spPr>
          <a:xfrm>
            <a:off x="3851920" y="479715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الوظيفة النحوية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6" name="مربع نص 25">
            <a:hlinkClick r:id="rId7" action="ppaction://hlinksldjump"/>
          </p:cNvPr>
          <p:cNvSpPr txBox="1"/>
          <p:nvPr/>
        </p:nvSpPr>
        <p:spPr>
          <a:xfrm>
            <a:off x="3851920" y="407707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النص الشعري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7" name="مربع نص 26">
            <a:hlinkClick r:id="rId8" action="ppaction://hlinksldjump"/>
          </p:cNvPr>
          <p:cNvSpPr txBox="1"/>
          <p:nvPr/>
        </p:nvSpPr>
        <p:spPr>
          <a:xfrm>
            <a:off x="3851920" y="263691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الظاهرة الإملائية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8" name="مربع نص 27">
            <a:hlinkClick r:id="rId9" action="ppaction://hlinksldjump"/>
          </p:cNvPr>
          <p:cNvSpPr txBox="1"/>
          <p:nvPr/>
        </p:nvSpPr>
        <p:spPr>
          <a:xfrm>
            <a:off x="3851920" y="1916832"/>
            <a:ext cx="2520280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بنية النص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3" name="مربع نص 22">
            <a:hlinkClick r:id="rId10" action="ppaction://hlinksldjump"/>
          </p:cNvPr>
          <p:cNvSpPr txBox="1"/>
          <p:nvPr/>
        </p:nvSpPr>
        <p:spPr>
          <a:xfrm>
            <a:off x="6660232" y="263691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الأسلوب اللغوي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2" name="مربع نص 41">
            <a:hlinkClick r:id="rId11" action="ppaction://hlinksldjump"/>
          </p:cNvPr>
          <p:cNvSpPr txBox="1"/>
          <p:nvPr/>
        </p:nvSpPr>
        <p:spPr>
          <a:xfrm>
            <a:off x="6660232" y="335699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الصنف اللغوي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5" name="مربع نص 44">
            <a:hlinkClick r:id="rId12" action="ppaction://hlinksldjump"/>
          </p:cNvPr>
          <p:cNvSpPr txBox="1"/>
          <p:nvPr/>
        </p:nvSpPr>
        <p:spPr>
          <a:xfrm>
            <a:off x="6660232" y="119675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مدخل الوحدة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6" name="مربع نص 45">
            <a:hlinkClick r:id="rId13" action="ppaction://hlinksldjump"/>
          </p:cNvPr>
          <p:cNvSpPr txBox="1"/>
          <p:nvPr/>
        </p:nvSpPr>
        <p:spPr>
          <a:xfrm>
            <a:off x="3779912" y="1196752"/>
            <a:ext cx="2592288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النص الإثرائي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9" name="مربع نص 28">
            <a:hlinkClick r:id="rId14" action="ppaction://hlinksldjump"/>
          </p:cNvPr>
          <p:cNvSpPr txBox="1"/>
          <p:nvPr/>
        </p:nvSpPr>
        <p:spPr>
          <a:xfrm>
            <a:off x="6660232" y="191683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نص الفهم القرائي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1" name="مربع نص 20">
            <a:hlinkClick r:id="rId15" action="ppaction://hlinksldjump"/>
          </p:cNvPr>
          <p:cNvSpPr txBox="1"/>
          <p:nvPr/>
        </p:nvSpPr>
        <p:spPr>
          <a:xfrm>
            <a:off x="6660232" y="407707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الاستراتيجية القرائية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0" name="مربع نص 29">
            <a:hlinkClick r:id="rId16" action="ppaction://hlinksldjump"/>
          </p:cNvPr>
          <p:cNvSpPr txBox="1"/>
          <p:nvPr/>
        </p:nvSpPr>
        <p:spPr>
          <a:xfrm>
            <a:off x="6660232" y="4797152"/>
            <a:ext cx="2339752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نص الاستماع</a:t>
            </a:r>
            <a:endParaRPr lang="ar-SA" sz="2800" b="1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1" name="مربع نص 30">
            <a:hlinkClick r:id="rId17" action="ppaction://hlinksldjump"/>
          </p:cNvPr>
          <p:cNvSpPr txBox="1"/>
          <p:nvPr/>
        </p:nvSpPr>
        <p:spPr>
          <a:xfrm>
            <a:off x="611560" y="1196752"/>
            <a:ext cx="2952328" cy="52322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</a:rPr>
              <a:t>أبني معجمي</a:t>
            </a:r>
            <a:endParaRPr lang="ar-SA" sz="2800" b="1" dirty="0">
              <a:ln w="11430"/>
            </a:endParaRPr>
          </a:p>
        </p:txBody>
      </p:sp>
      <p:sp>
        <p:nvSpPr>
          <p:cNvPr id="35" name="مربع نص 34">
            <a:hlinkClick r:id="rId18" action="ppaction://hlinksldjump"/>
          </p:cNvPr>
          <p:cNvSpPr txBox="1"/>
          <p:nvPr/>
        </p:nvSpPr>
        <p:spPr>
          <a:xfrm>
            <a:off x="6660232" y="5517232"/>
            <a:ext cx="2339752" cy="523220"/>
          </a:xfrm>
          <a:prstGeom prst="rect">
            <a:avLst/>
          </a:prstGeom>
          <a:solidFill>
            <a:srgbClr val="A71996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28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مشروع الوحدة</a:t>
            </a:r>
            <a:endParaRPr lang="ar-SA" sz="28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" name="Picture 2" descr="N:\ملفاتي 2012\ملفاتي\الـــمدرســــة\لــــــغتي\لغتي سادس\الفصل الثاني\الوحدة الرابعة\42.png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79512" y="2564904"/>
            <a:ext cx="3456384" cy="331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orthographicFront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290" name="Picture 2" descr="N:\ملفاتي 2012\ملفاتي\الـــمدرســــة\لــــــغتي\لغتي سادس\الفصل الثاني\الوحدة الرابعة\عرض  حل تدريبات الوحدة الرابعة\نص الاستراتيجية القرائية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232248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نص الاستماع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مأساة بعوضة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252617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حصة واحدة 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3314" name="Picture 2" descr="N:\ملفاتي 2012\ملفاتي\الـــمدرســــة\لــــــغتي\لغتي سادس\الفصل الثاني\الوحدة الرابعة\عرض  حل تدريبات الوحدة الرابعة\نص الاستماع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6936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1475656" y="2780928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إناث البعوض المصابة بالفيروس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11560" y="3212976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ذات خطوط بيضاء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115616" y="3501008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رفيعة جدا ً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187624" y="3933056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تلدغ أنثى البعوض شخصاً مصابا ً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187624" y="4181018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تلدغ شخصا سليما ً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187624" y="4829090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ارتفاع درجة الحرارة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259632" y="5085184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ألم في العظام والمفاصل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187624" y="5837202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تغطية الخزانات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259632" y="6125234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وضع شبك ضيق على الشبابيك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N:\ملفاتي 2012\ملفاتي\الـــمدرســــة\لــــــغتي\لغتي سادس\الفصل الثاني\الوحدة الرابعة\عرض  حل تدريبات الوحدة الرابعة\نص الاستماع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2267744" y="1444714"/>
            <a:ext cx="60486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تسمى بعوضة الإيديس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403648" y="2092786"/>
            <a:ext cx="70567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قارة آسيا و أفريقيا وأمريكا الـجنوبية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3635896" y="2708920"/>
            <a:ext cx="48965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الراحة التامة وعدم القيام بأنشطة مجهدة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203848" y="3356992"/>
            <a:ext cx="56166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استخدام طارد الـحشرات واستخدام الناموسيات</a:t>
            </a:r>
            <a:endParaRPr lang="ar-SA" sz="2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N:\ملفاتي 2012\ملفاتي\الـــمدرســــة\لــــــغتي\لغتي سادس\الفصل الثاني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391769"/>
            <a:ext cx="347663" cy="333375"/>
          </a:xfrm>
          <a:prstGeom prst="rect">
            <a:avLst/>
          </a:prstGeom>
          <a:noFill/>
        </p:spPr>
      </p:pic>
      <p:pic>
        <p:nvPicPr>
          <p:cNvPr id="8" name="Picture 2" descr="N:\ملفاتي 2012\ملفاتي\الـــمدرســــة\لــــــغتي\لغتي سادس\الفصل الثاني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04448" y="5085184"/>
            <a:ext cx="347663" cy="333375"/>
          </a:xfrm>
          <a:prstGeom prst="rect">
            <a:avLst/>
          </a:prstGeom>
          <a:noFill/>
        </p:spPr>
      </p:pic>
      <p:pic>
        <p:nvPicPr>
          <p:cNvPr id="9" name="Picture 2" descr="N:\ملفاتي 2012\ملفاتي\الـــمدرســــة\لــــــغتي\لغتي سادس\الفصل الثاني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5733256"/>
            <a:ext cx="347663" cy="333375"/>
          </a:xfrm>
          <a:prstGeom prst="rect">
            <a:avLst/>
          </a:prstGeom>
          <a:noFill/>
        </p:spPr>
      </p:pic>
      <p:pic>
        <p:nvPicPr>
          <p:cNvPr id="10" name="Picture 2" descr="N:\ملفاتي 2012\ملفاتي\الـــمدرســــة\لــــــغتي\لغتي سادس\الفصل الثاني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6407993"/>
            <a:ext cx="347663" cy="33337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5362" name="Picture 2" descr="N:\ملفاتي 2012\ملفاتي\الـــمدرســــة\لــــــغتي\لغتي سادس\الفصل الثاني\الوحدة الرابعة\عرض  حل تدريبات الوحدة الرابعة\نص الاستماع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4572000" y="2852936"/>
            <a:ext cx="43924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أغيرُ المياه كل يومين وأنظفُ الآنية من الداخل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0" y="2852936"/>
            <a:ext cx="44279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أحرص ُعلى تغطية المراحيض غير المستخدمة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644008" y="6021288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يجبُ التخلص من إطارات السيارات القديمة</a:t>
            </a:r>
          </a:p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بصورة مناسبة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0" y="6021288"/>
            <a:ext cx="42484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نتأكدُ من تغطية الخزانات بأغطية محكمة لمنع دخول البعوض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النص الإثرائي</a:t>
            </a:r>
          </a:p>
          <a:p>
            <a:pPr algn="ctr"/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حلوى </a:t>
            </a:r>
            <a:r>
              <a:rPr lang="ar-SA" sz="2800" b="1" dirty="0" err="1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الأطفال ....</a:t>
            </a:r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 كوارث صحية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324625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حصة واحدة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6386" name="Picture 2" descr="N:\ملفاتي 2012\ملفاتي\الـــمدرســــة\لــــــغتي\لغتي سادس\الفصل الثاني\الوحدة الرابعة\عرض  حل تدريبات الوحدة الرابعة\النص الإثرائ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410" name="Picture 2" descr="N:\ملفاتي 2012\ملفاتي\الـــمدرســــة\لــــــغتي\لغتي سادس\الفصل الثاني\الوحدة الرابعة\عرض  حل تدريبات الوحدة الرابعة\النص الإثرائ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8434" name="Picture 2" descr="N:\ملفاتي 2012\ملفاتي\الـــمدرســــة\لــــــغتي\لغتي سادس\الفصل الثاني\الوحدة الرابعة\عرض  حل تدريبات الوحدة الرابعة\النص الإثرائي\3.png"/>
          <p:cNvPicPr>
            <a:picLocks noChangeAspect="1" noChangeArrowheads="1"/>
          </p:cNvPicPr>
          <p:nvPr/>
        </p:nvPicPr>
        <p:blipFill>
          <a:blip r:embed="rId2" cstate="print"/>
          <a:srcRect r="7476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Users\hussein\Desktop\Snap 2013.01.03 - 001.jpg"/>
          <p:cNvPicPr>
            <a:picLocks noChangeAspect="1" noChangeArrowheads="1"/>
          </p:cNvPicPr>
          <p:nvPr/>
        </p:nvPicPr>
        <p:blipFill>
          <a:blip r:embed="rId2" cstate="print"/>
          <a:srcRect b="1701"/>
          <a:stretch>
            <a:fillRect/>
          </a:stretch>
        </p:blipFill>
        <p:spPr bwMode="auto">
          <a:xfrm>
            <a:off x="1907704" y="0"/>
            <a:ext cx="7236296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0" y="0"/>
            <a:ext cx="1907704" cy="21328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1"/>
                </a:solidFill>
                <a:cs typeface="الشهيد محمد الدره" pitchFamily="2" charset="-78"/>
              </a:rPr>
              <a:t>ورقة عمل للنص الإثرائي</a:t>
            </a:r>
            <a:endParaRPr lang="ar-SA" b="1" dirty="0">
              <a:solidFill>
                <a:schemeClr val="tx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483768" y="2132856"/>
            <a:ext cx="4536504" cy="201622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مدخل الوحدة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مشروع الوحدة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C:\Users\hussein\Desktop\Snap 2013.01.03 - 002.jpg"/>
          <p:cNvPicPr>
            <a:picLocks noChangeAspect="1" noChangeArrowheads="1"/>
          </p:cNvPicPr>
          <p:nvPr/>
        </p:nvPicPr>
        <p:blipFill>
          <a:blip r:embed="rId2" cstate="print"/>
          <a:srcRect l="3721" b="18500"/>
          <a:stretch>
            <a:fillRect/>
          </a:stretch>
        </p:blipFill>
        <p:spPr bwMode="auto">
          <a:xfrm>
            <a:off x="1907704" y="0"/>
            <a:ext cx="7236296" cy="6858000"/>
          </a:xfrm>
          <a:prstGeom prst="rect">
            <a:avLst/>
          </a:prstGeom>
          <a:noFill/>
        </p:spPr>
      </p:pic>
      <p:sp>
        <p:nvSpPr>
          <p:cNvPr id="3" name="شكل بيضاوي 2"/>
          <p:cNvSpPr/>
          <p:nvPr/>
        </p:nvSpPr>
        <p:spPr>
          <a:xfrm>
            <a:off x="0" y="0"/>
            <a:ext cx="1907704" cy="21328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003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b="1" dirty="0" smtClean="0">
                <a:solidFill>
                  <a:schemeClr val="tx1"/>
                </a:solidFill>
                <a:cs typeface="الشهيد محمد الدره" pitchFamily="2" charset="-78"/>
              </a:rPr>
              <a:t>ورقة عمل للنص الإثرائي</a:t>
            </a:r>
            <a:endParaRPr lang="ar-SA" b="1" dirty="0">
              <a:solidFill>
                <a:schemeClr val="tx1"/>
              </a:solidFill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331640" y="2132856"/>
            <a:ext cx="6768752" cy="165618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ar-SA" sz="4800" b="1" dirty="0" smtClean="0">
              <a:ln w="50800"/>
              <a:solidFill>
                <a:schemeClr val="bg1">
                  <a:shade val="50000"/>
                </a:schemeClr>
              </a:solidFill>
              <a:cs typeface="الشهيد محمد الدره" pitchFamily="2" charset="-78"/>
            </a:endParaRPr>
          </a:p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بنية النص الإرشادي</a:t>
            </a:r>
          </a:p>
          <a:p>
            <a:pPr algn="ctr"/>
            <a:endParaRPr lang="ar-SA" sz="4800" b="1" dirty="0" smtClean="0">
              <a:ln w="50800"/>
              <a:solidFill>
                <a:schemeClr val="bg1">
                  <a:shade val="50000"/>
                </a:schemeClr>
              </a:solidFill>
              <a:cs typeface="الشهيد محمد الدره" pitchFamily="2" charset="-78"/>
            </a:endParaRP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9458" name="Picture 2" descr="N:\ملفاتي 2012\ملفاتي\الـــمدرســــة\لــــــغتي\لغتي سادس\الفصل الثاني\الوحدة الرابعة\عرض  حل تدريبات الوحدة الرابعة\بنية النص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482" name="Picture 2" descr="N:\ملفاتي 2012\ملفاتي\الـــمدرســــة\لــــــغتي\لغتي سادس\الفصل الثاني\الوحدة الرابعة\عرض  حل تدريبات الوحدة الرابعة\بنية النص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2987824" y="4293096"/>
            <a:ext cx="38164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تناول الحلوى والسكريات وخاصة قبل النوم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411760" y="4581128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استخدام معجون أسنان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بالفلورايد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051720" y="4941168"/>
            <a:ext cx="42484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اكتشاف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التسوس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عند بدايته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211960" y="5949280"/>
            <a:ext cx="47880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ليتمكن القارئ من الاستفادة منها وتذكرها وتطبيقها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1506" name="Picture 2" descr="N:\ملفاتي 2012\ملفاتي\الـــمدرســــة\لــــــغتي\لغتي سادس\الفصل الثاني\الوحدة الرابعة\عرض  حل تدريبات الوحدة الرابعة\بنية النص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2530" name="Picture 2" descr="N:\ملفاتي 2012\ملفاتي\الـــمدرســــة\لــــــغتي\لغتي سادس\الفصل الثاني\الوحدة الرابعة\عرض  حل تدريبات الوحدة الرابعة\بنية النص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755576" y="3645024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كتب العنوان بأسلوب استفهامي وورد فيه تركيب( أسلوب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صحيح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) وهو محفز لقراءة الإرشادات والتقيد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بـها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899592" y="4397042"/>
            <a:ext cx="74888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الجملة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هي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( لتخزين الأدوية بأسلوب صحيح اتبع الإرشادات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التالية )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83568" y="5117122"/>
            <a:ext cx="76328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2060"/>
                </a:solidFill>
                <a:cs typeface="الشهيد محمد الدره" pitchFamily="2" charset="-78"/>
              </a:rPr>
              <a:t>وضع الكبسولات والأقراص في الأماكن الرطبة ـــ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والنتيجة</a:t>
            </a:r>
            <a:r>
              <a:rPr lang="ar-SA" sz="2000" b="1" dirty="0" smtClean="0">
                <a:solidFill>
                  <a:srgbClr val="002060"/>
                </a:solidFill>
                <a:cs typeface="الشهيد محمد الدره" pitchFamily="2" charset="-78"/>
              </a:rPr>
              <a:t> تلف وتحلل الأدوية</a:t>
            </a:r>
            <a:endParaRPr lang="ar-SA" sz="2000" dirty="0">
              <a:solidFill>
                <a:srgbClr val="00206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83568" y="5661248"/>
            <a:ext cx="75608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افتقر إلى الصور والرسوم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الإضاحية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والتي ترسخ وتؤكد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الإرشادات .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3554" name="Picture 2" descr="N:\ملفاتي 2012\ملفاتي\الـــمدرســــة\لــــــغتي\لغتي سادس\الفصل الثاني\الوحدة الرابعة\عرض  حل تدريبات الوحدة الرابعة\بنية النص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الظاهرة الإملائية</a:t>
            </a:r>
          </a:p>
          <a:p>
            <a:pPr algn="ctr"/>
            <a:r>
              <a:rPr lang="ar-SA" sz="2800" b="1" dirty="0" smtClean="0">
                <a:ln w="50800"/>
                <a:solidFill>
                  <a:srgbClr val="FF0000"/>
                </a:solidFill>
                <a:cs typeface="الشهيد محمد الدره" pitchFamily="2" charset="-78"/>
              </a:rPr>
              <a:t>الألف اللينة المتطرفة</a:t>
            </a:r>
          </a:p>
          <a:p>
            <a:pPr algn="ctr"/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في الأفعال والأسماء والحروف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604545" cy="830997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24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pPr algn="ctr"/>
            <a:r>
              <a:rPr lang="ar-SA" sz="24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أربع حصص</a:t>
            </a:r>
            <a:endParaRPr lang="ar-SA" sz="24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4578" name="Picture 2" descr="N:\ملفاتي 2012\ملفاتي\الـــمدرســــة\لــــــغتي\لغتي سادس\الفصل الثاني\الوحدة الرابعة\عرض  حل تدريبات الوحدة الرابعة\الظاهرة الإملائي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6804248" y="2380818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عصا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483768" y="2348880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فتى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948264" y="2780928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دعا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195736" y="2780928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رمى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948264" y="3388930"/>
            <a:ext cx="8640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عصوان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508104" y="3388930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فتيان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843808" y="3356992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يدعو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259632" y="3388930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يرمي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7308304" y="4541058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مصطفى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5724128" y="4509120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استحيا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139952" y="4581128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طفا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2339752" y="450912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اهتدى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611560" y="450912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هدى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7452320" y="482909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العليا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5508104" y="4829090"/>
            <a:ext cx="1296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المستشفى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4067944" y="486916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قضى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339752" y="486916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العصا 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683568" y="486916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بكى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7452320" y="6093296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هدى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7596336" y="6341258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العصا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5076056" y="6093296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مصطفى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5220072" y="6309320"/>
            <a:ext cx="1296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المستشفى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28" name="مستطيل 27"/>
          <p:cNvSpPr/>
          <p:nvPr/>
        </p:nvSpPr>
        <p:spPr>
          <a:xfrm>
            <a:off x="2987824" y="6093296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طفا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9" name="مستطيل 28"/>
          <p:cNvSpPr/>
          <p:nvPr/>
        </p:nvSpPr>
        <p:spPr>
          <a:xfrm>
            <a:off x="2699792" y="630932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قضى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30" name="مستطيل 29"/>
          <p:cNvSpPr/>
          <p:nvPr/>
        </p:nvSpPr>
        <p:spPr>
          <a:xfrm>
            <a:off x="683568" y="6053226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استحيا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31" name="مستطيل 30"/>
          <p:cNvSpPr/>
          <p:nvPr/>
        </p:nvSpPr>
        <p:spPr>
          <a:xfrm>
            <a:off x="755576" y="6309320"/>
            <a:ext cx="9361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اهتدى</a:t>
            </a:r>
            <a:endParaRPr lang="ar-SA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10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10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10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5602" name="Picture 2" descr="N:\ملفاتي 2012\ملفاتي\الـــمدرســــة\لــــــغتي\لغتي سادس\الفصل الثاني\الوحدة الرابعة\عرض  حل تدريبات الوحدة الرابعة\الظاهرة الإملائي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5004048" y="3284984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واواً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283968" y="3573016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ياء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707904" y="5733256"/>
            <a:ext cx="12961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المضارع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N:\ملفاتي 2012\ملفاتي\الـــمدرســــة\لــــــغتي\لغتي سادس\الفصل الثاني\الوحدة الرابعة\عرض  حل تدريبات الوحدة الرابعة\مدخل الوحدة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1" cy="6803673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5436096" y="1484784"/>
            <a:ext cx="10081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سالم</a:t>
            </a:r>
            <a:endParaRPr lang="ar-SA" sz="2400" dirty="0">
              <a:solidFill>
                <a:schemeClr val="bg1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851920" y="1412776"/>
            <a:ext cx="1008112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سعد</a:t>
            </a:r>
            <a:endParaRPr lang="ar-SA" sz="2400" dirty="0">
              <a:solidFill>
                <a:schemeClr val="bg1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9" name="مربع نص 8"/>
          <p:cNvSpPr txBox="1"/>
          <p:nvPr/>
        </p:nvSpPr>
        <p:spPr>
          <a:xfrm>
            <a:off x="2123728" y="1455167"/>
            <a:ext cx="12241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والدهـما</a:t>
            </a:r>
            <a:endParaRPr lang="ar-SA" sz="2400" dirty="0">
              <a:solidFill>
                <a:schemeClr val="bg1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288032" y="1412776"/>
            <a:ext cx="13316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الطبيب</a:t>
            </a:r>
            <a:endParaRPr lang="ar-SA" sz="2400" dirty="0">
              <a:solidFill>
                <a:schemeClr val="bg1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5292080" y="1844824"/>
            <a:ext cx="1512168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في الربيع</a:t>
            </a:r>
            <a:endParaRPr lang="ar-SA" sz="2400" dirty="0">
              <a:solidFill>
                <a:schemeClr val="bg1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2" name="مربع نص 11"/>
          <p:cNvSpPr txBox="1"/>
          <p:nvPr/>
        </p:nvSpPr>
        <p:spPr>
          <a:xfrm>
            <a:off x="971600" y="2852936"/>
            <a:ext cx="75608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أصيب سعد بنزيف في فمه </a:t>
            </a:r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عندما ارتطمت الكرة </a:t>
            </a:r>
            <a:r>
              <a:rPr lang="ar-SA" sz="2400" dirty="0" err="1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بوجهه .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3" name="مربع نص 12"/>
          <p:cNvSpPr txBox="1"/>
          <p:nvPr/>
        </p:nvSpPr>
        <p:spPr>
          <a:xfrm>
            <a:off x="899592" y="3573016"/>
            <a:ext cx="75608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فكر سالم في </a:t>
            </a:r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أن يعطي سعداً من دوائه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4" name="مربع نص 13"/>
          <p:cNvSpPr txBox="1"/>
          <p:nvPr/>
        </p:nvSpPr>
        <p:spPr>
          <a:xfrm>
            <a:off x="899592" y="4293096"/>
            <a:ext cx="75608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نتيجة تفكيره </a:t>
            </a:r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ساءت حالة سعد وتألم </a:t>
            </a:r>
            <a:r>
              <a:rPr lang="ar-SA" sz="2400" dirty="0" err="1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بشدة .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5" name="مربع نص 14"/>
          <p:cNvSpPr txBox="1"/>
          <p:nvPr/>
        </p:nvSpPr>
        <p:spPr>
          <a:xfrm>
            <a:off x="1043608" y="5013176"/>
            <a:ext cx="75608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بادر سالم بالتأسف </a:t>
            </a:r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لتصرفه الخاطئ ظناً منه أنَّ الدواء سواء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6" name="مربع نص 15"/>
          <p:cNvSpPr txBox="1"/>
          <p:nvPr/>
        </p:nvSpPr>
        <p:spPr>
          <a:xfrm>
            <a:off x="683568" y="260648"/>
            <a:ext cx="3096344" cy="461665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القصة كتاب المعلم ص 55</a:t>
            </a:r>
            <a:endParaRPr lang="ar-SA" sz="2400" dirty="0">
              <a:solidFill>
                <a:schemeClr val="bg1"/>
              </a:solidFill>
              <a:latin typeface="+mj-lt"/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  <p:bldP spid="10" grpId="0"/>
      <p:bldP spid="11" grpId="0"/>
      <p:bldP spid="12" grpId="1"/>
      <p:bldP spid="13" grpId="0"/>
      <p:bldP spid="14" grpId="0"/>
      <p:bldP spid="15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6626" name="Picture 2" descr="N:\ملفاتي 2012\ملفاتي\الـــمدرســــة\لــــــغتي\لغتي سادس\الفصل الثاني\الوحدة الرابعة\عرض  حل تدريبات الوحدة الرابعة\الظاهرة الإملائية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-27384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4932040" y="5733256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ياء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7650" name="Picture 2" descr="N:\ملفاتي 2012\ملفاتي\الـــمدرســــة\لــــــغتي\لغتي سادس\الفصل الثاني\الوحدة الرابعة\عرض  حل تدريبات الوحدة الرابعة\الظاهرة الإملائية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1835696" y="3284984"/>
            <a:ext cx="5040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ياء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8674" name="Picture 2" descr="N:\ملفاتي 2012\ملفاتي\الـــمدرســــة\لــــــغتي\لغتي سادس\الفصل الثاني\الوحدة الرابعة\عرض  حل تدريبات الوحدة الرابعة\الظاهرة الإملائية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5076056" y="1714163"/>
            <a:ext cx="25922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الصفا  ــ الربا ـ </a:t>
            </a:r>
            <a:r>
              <a:rPr lang="ar-SA" sz="24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الذرا</a:t>
            </a:r>
            <a:endParaRPr lang="ar-SA" sz="2400" b="1" dirty="0" smtClean="0">
              <a:solidFill>
                <a:srgbClr val="FF0000"/>
              </a:solidFill>
              <a:cs typeface="الشهيد محمد الدره" pitchFamily="2" charset="-78"/>
            </a:endParaRPr>
          </a:p>
          <a:p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هدى ـ منى ــ فتى</a:t>
            </a:r>
          </a:p>
          <a:p>
            <a:endParaRPr lang="ar-SA" sz="2400" b="1" dirty="0" smtClean="0">
              <a:solidFill>
                <a:srgbClr val="FF0000"/>
              </a:solidFill>
              <a:cs typeface="الشهيد محمد الدره" pitchFamily="2" charset="-78"/>
            </a:endParaRPr>
          </a:p>
          <a:p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11560" y="1772816"/>
            <a:ext cx="288032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مصطفى ـ  أغلى  ــ مستشفى ـ منتدى ـ مرضى </a:t>
            </a:r>
          </a:p>
          <a:p>
            <a:endParaRPr lang="ar-SA" sz="2400" b="1" dirty="0" smtClean="0">
              <a:solidFill>
                <a:srgbClr val="FF0000"/>
              </a:solidFill>
              <a:cs typeface="الشهيد محمد الدره" pitchFamily="2" charset="-78"/>
            </a:endParaRPr>
          </a:p>
          <a:p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220072" y="4077072"/>
            <a:ext cx="25922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دعا ـ  علا ـ  سما</a:t>
            </a:r>
          </a:p>
          <a:p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رمى ـ بكى ـ سعى</a:t>
            </a:r>
          </a:p>
          <a:p>
            <a:endParaRPr lang="ar-SA" sz="2400" b="1" dirty="0" smtClean="0">
              <a:solidFill>
                <a:srgbClr val="FF0000"/>
              </a:solidFill>
              <a:cs typeface="الشهيد محمد الدره" pitchFamily="2" charset="-78"/>
            </a:endParaRPr>
          </a:p>
          <a:p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55576" y="4153143"/>
            <a:ext cx="259228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يخشى ـ تـمنى ــ اهتدى</a:t>
            </a:r>
          </a:p>
          <a:p>
            <a:r>
              <a:rPr lang="ar-SA" sz="24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استغنى ـ استدعى </a:t>
            </a:r>
          </a:p>
          <a:p>
            <a:endParaRPr lang="ar-SA" sz="2400" b="1" dirty="0" smtClean="0">
              <a:solidFill>
                <a:srgbClr val="FF0000"/>
              </a:solidFill>
              <a:cs typeface="الشهيد محمد الدره" pitchFamily="2" charset="-78"/>
            </a:endParaRPr>
          </a:p>
          <a:p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9698" name="Picture 2" descr="N:\ملفاتي 2012\ملفاتي\الـــمدرســــة\لــــــغتي\لغتي سادس\الفصل الثاني\الوحدة الرابعة\عرض  حل تدريبات الوحدة الرابعة\الظاهرة الإملائية\6.jpg"/>
          <p:cNvPicPr>
            <a:picLocks noChangeAspect="1" noChangeArrowheads="1"/>
          </p:cNvPicPr>
          <p:nvPr/>
        </p:nvPicPr>
        <p:blipFill>
          <a:blip r:embed="rId2" cstate="print"/>
          <a:srcRect b="38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6300192" y="1700808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فسوى ــ فهدى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372200" y="1988840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أوحى ــ تنسى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372200" y="2308810"/>
            <a:ext cx="172819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يـخفى  ــ يـخشى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6588224" y="2636912"/>
            <a:ext cx="1440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يـحيى ـ تزكى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156176" y="2924944"/>
            <a:ext cx="19442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فصلى ـ أبقى</a:t>
            </a:r>
            <a:endParaRPr lang="ar-SA" sz="2000" b="1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419872" y="2204864"/>
            <a:ext cx="1872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إذا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644008" y="2492896"/>
            <a:ext cx="7200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إلا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11560" y="2924944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الأعلى ــ المرعى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51520" y="3212976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اليسرى ــ الذكرى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0" y="3501008"/>
            <a:ext cx="25557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الأشقى</a:t>
            </a:r>
            <a:r>
              <a:rPr lang="ar-SA" sz="2000" dirty="0" smtClean="0">
                <a:solidFill>
                  <a:srgbClr val="FF0000"/>
                </a:solidFill>
                <a:cs typeface="الشهيد محمد الدره" pitchFamily="2" charset="-78"/>
              </a:rPr>
              <a:t> ــ الكبرى</a:t>
            </a:r>
            <a:endParaRPr lang="ar-SA" sz="2000" dirty="0">
              <a:solidFill>
                <a:srgbClr val="FF0000"/>
              </a:solidFill>
              <a:cs typeface="الشهيد محمد الدره" pitchFamily="2" charset="-78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323528" y="3789040"/>
            <a:ext cx="20162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الدنيا ـ الأولى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0" y="4149080"/>
            <a:ext cx="2771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موسى ــ الأنثى ـ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الحسنى ....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1746" name="Picture 2" descr="N:\ملفاتي 2012\ملفاتي\الـــمدرســــة\لــــــغتي\لغتي سادس\الفصل الثاني\الوحدة الرابعة\عرض  حل تدريبات الوحدة الرابعة\الظاهرة الإملائية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مستطيل 13"/>
          <p:cNvSpPr/>
          <p:nvPr/>
        </p:nvSpPr>
        <p:spPr>
          <a:xfrm>
            <a:off x="5724128" y="2996952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مضى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796136" y="3356992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دنا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5724128" y="3789040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مشى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5652120" y="4253026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أعطى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5724128" y="4725144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تنسى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1331640" y="2996952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مصطفى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1403648" y="3356992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إحدى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1403648" y="4221088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الفتى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1331640" y="4653136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المستشفى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1403648" y="3789040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تنسى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6" name="مستطيل 25"/>
          <p:cNvSpPr/>
          <p:nvPr/>
        </p:nvSpPr>
        <p:spPr>
          <a:xfrm>
            <a:off x="1475656" y="5117122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المولى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27" name="مستطيل 26"/>
          <p:cNvSpPr/>
          <p:nvPr/>
        </p:nvSpPr>
        <p:spPr>
          <a:xfrm>
            <a:off x="1403648" y="5477162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المرضى 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2770" name="Picture 2" descr="N:\ملفاتي 2012\ملفاتي\الـــمدرســــة\لــــــغتي\لغتي سادس\الفصل الثاني\الوحدة الرابعة\عرض  حل تدريبات الوحدة الرابعة\الظاهرة الإملائية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مستطيل 4"/>
          <p:cNvSpPr/>
          <p:nvPr/>
        </p:nvSpPr>
        <p:spPr>
          <a:xfrm>
            <a:off x="4860032" y="1196752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غزا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860032" y="1628800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روى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483768" y="764704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نـهى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483768" y="1196752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كوى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411760" y="1628800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مـحا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7308304" y="3284984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أعيا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6300192" y="3820978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الحلوى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6588224" y="4293096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عدوى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7380312" y="4797152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رعى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7380312" y="5301208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غطى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7380312" y="5805264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قضى 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3794" name="Picture 2" descr="N:\ملفاتي 2012\ملفاتي\الـــمدرســــة\لــــــغتي\لغتي سادس\الفصل الثاني\الوحدة الرابعة\عرض  حل تدريبات الوحدة الرابعة\الظاهرة الإملائية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5940152" y="3068960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تولى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940152" y="3429000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يزكى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940152" y="3861048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استغنى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940152" y="4293096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تصدى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940152" y="4581128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يزكى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5868144" y="5085184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يسعى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868144" y="5477162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تلهى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907704" y="3068960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الأعمى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979712" y="3429000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الذكرى 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4818" name="Picture 2" descr="N:\ملفاتي 2012\ملفاتي\الـــمدرســــة\لــــــغتي\لغتي سادس\الفصل الثاني\الوحدة الرابعة\عرض  حل تدريبات الوحدة الرابعة\الظاهرة الإملائية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6372200" y="1268760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ياء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6444208" y="1948770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يشوي الطباخ اللحم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572000" y="1268760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واو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139952" y="2132856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يقسو المدير على الموظفين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339752" y="1228690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ياء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483768" y="2060848"/>
            <a:ext cx="1800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يشفي الله المريض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395536" y="1300698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الواو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79512" y="2092786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يطفو الزيت فوق الماء </a:t>
            </a:r>
            <a:endParaRPr lang="ar-SA" sz="2000" dirty="0">
              <a:solidFill>
                <a:srgbClr val="FF0000"/>
              </a:solidFill>
            </a:endParaRPr>
          </a:p>
        </p:txBody>
      </p:sp>
      <p:cxnSp>
        <p:nvCxnSpPr>
          <p:cNvPr id="14" name="رابط كسهم مستقيم 13"/>
          <p:cNvCxnSpPr/>
          <p:nvPr/>
        </p:nvCxnSpPr>
        <p:spPr>
          <a:xfrm flipH="1">
            <a:off x="5652120" y="3501008"/>
            <a:ext cx="1296144" cy="1008112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رابط كسهم مستقيم 14"/>
          <p:cNvCxnSpPr/>
          <p:nvPr/>
        </p:nvCxnSpPr>
        <p:spPr>
          <a:xfrm flipH="1">
            <a:off x="5652120" y="4005064"/>
            <a:ext cx="1728192" cy="864096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رابط كسهم مستقيم 19"/>
          <p:cNvCxnSpPr/>
          <p:nvPr/>
        </p:nvCxnSpPr>
        <p:spPr>
          <a:xfrm flipH="1" flipV="1">
            <a:off x="5652120" y="3573016"/>
            <a:ext cx="1728192" cy="93610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رابط كسهم مستقيم 21"/>
          <p:cNvCxnSpPr/>
          <p:nvPr/>
        </p:nvCxnSpPr>
        <p:spPr>
          <a:xfrm flipH="1">
            <a:off x="5652120" y="4941168"/>
            <a:ext cx="1656184" cy="576064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رابط كسهم مستقيم 23"/>
          <p:cNvCxnSpPr/>
          <p:nvPr/>
        </p:nvCxnSpPr>
        <p:spPr>
          <a:xfrm flipH="1" flipV="1">
            <a:off x="5652120" y="3933056"/>
            <a:ext cx="1728192" cy="1512168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5842" name="Picture 2" descr="N:\ملفاتي 2012\ملفاتي\الـــمدرســــة\لــــــغتي\لغتي سادس\الفصل الثاني\الوحدة الرابعة\عرض  حل تدريبات الوحدة الرابعة\الظاهرة الإملائية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1403648" y="1516722"/>
            <a:ext cx="6768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كتاب المعلم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ص94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2051720" y="2132856"/>
            <a:ext cx="5472608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الرسم الكتابي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180609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حصة واحدة 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2" name="Picture 2" descr="N:\ملفاتي 2012\ملفاتي\الـــمدرســــة\لــــــغتي\لغتي سادس\الفصل الثاني\الوحدة الرابعة\عرض  حل تدريبات الوحدة الرابعة\مدخل الوحدة\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814580"/>
          </a:xfrm>
          <a:prstGeom prst="rect">
            <a:avLst/>
          </a:prstGeom>
          <a:noFill/>
        </p:spPr>
      </p:pic>
      <p:pic>
        <p:nvPicPr>
          <p:cNvPr id="1026" name="Picture 2" descr="N:\ملفاتي 2012\ملفاتي\الـــمدرســــة\لــــــغتي\لغتي سادس\الفصل الثاني\1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869160"/>
            <a:ext cx="504056" cy="345244"/>
          </a:xfrm>
          <a:prstGeom prst="rect">
            <a:avLst/>
          </a:prstGeom>
          <a:noFill/>
        </p:spPr>
      </p:pic>
      <p:sp>
        <p:nvSpPr>
          <p:cNvPr id="5" name="مربع نص 4"/>
          <p:cNvSpPr txBox="1"/>
          <p:nvPr/>
        </p:nvSpPr>
        <p:spPr>
          <a:xfrm>
            <a:off x="971600" y="6207695"/>
            <a:ext cx="777686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الإيدز ــ التهاب الكبد الوبائي 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6866" name="Picture 2" descr="N:\ملفاتي 2012\ملفاتي\الـــمدرســــة\لــــــغتي\لغتي سادس\الفصل الثاني\الوحدة الرابعة\عرض  حل تدريبات الوحدة الرابعة\أرسم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7890" name="Picture 2" descr="N:\ملفاتي 2012\ملفاتي\الـــمدرســــة\لــــــغتي\لغتي سادس\الفصل الثاني\الوحدة الرابعة\عرض  حل تدريبات الوحدة الرابعة\أرسم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8914" name="Picture 2" descr="N:\ملفاتي 2012\ملفاتي\الـــمدرســــة\لــــــغتي\لغتي سادس\الفصل الثاني\الوحدة الرابعة\عرض  حل تدريبات الوحدة الرابعة\أرسم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9938" name="Picture 2" descr="N:\ملفاتي 2012\ملفاتي\الـــمدرســــة\لــــــغتي\لغتي سادس\الفصل الثاني\الوحدة الرابعة\عرض  حل تدريبات الوحدة الرابعة\أرسم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النص الشعري</a:t>
            </a:r>
          </a:p>
          <a:p>
            <a:pPr algn="ctr"/>
            <a:r>
              <a:rPr lang="ar-SA" sz="28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الشهيد محمد الدره" pitchFamily="2" charset="-78"/>
              </a:rPr>
              <a:t>وصف الحُمَّى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0962" name="Picture 2" descr="N:\ملفاتي 2012\ملفاتي\الـــمدرســــة\لــــــغتي\لغتي سادس\الفصل الثاني\الوحدة الرابعة\عرض  حل تدريبات الوحدة الرابعة\النص الشعر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N:\ملفاتي 2012\ملفاتي\الـــمدرســــة\لــــــغتي\لغتي سادس\الفصل الثاني\الوحدة الرابعة\عرض  حل تدريبات الوحدة الرابعة\النص الشعر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3419872" y="476672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ترمومتر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</a:t>
            </a:r>
            <a:endParaRPr lang="ar-SA" sz="2000" dirty="0">
              <a:solidFill>
                <a:srgbClr val="FF0000"/>
              </a:solidFill>
            </a:endParaRPr>
          </a:p>
        </p:txBody>
      </p:sp>
      <p:pic>
        <p:nvPicPr>
          <p:cNvPr id="1027" name="Picture 3" descr="N:\ملفاتي 2012\ملفاتي\الـــمدرســــة\لــــــغتي\لغتي سادس\الفصل الثاني\الوحدة الرابعة\عرض  حل تدريبات الوحدة الرابعة\النص الشعري\ترمومتر-زئبقى-فقط-بـ-جنية_1.jpg"/>
          <p:cNvPicPr>
            <a:picLocks noChangeAspect="1" noChangeArrowheads="1"/>
          </p:cNvPicPr>
          <p:nvPr/>
        </p:nvPicPr>
        <p:blipFill>
          <a:blip r:embed="rId3" cstate="print">
            <a:lum bright="-10000" contrast="40000"/>
          </a:blip>
          <a:srcRect/>
          <a:stretch>
            <a:fillRect/>
          </a:stretch>
        </p:blipFill>
        <p:spPr bwMode="auto">
          <a:xfrm>
            <a:off x="645790" y="660049"/>
            <a:ext cx="1909986" cy="1760839"/>
          </a:xfrm>
          <a:prstGeom prst="rect">
            <a:avLst/>
          </a:prstGeom>
          <a:noFill/>
        </p:spPr>
      </p:pic>
      <p:sp>
        <p:nvSpPr>
          <p:cNvPr id="7" name="مستطيل 6"/>
          <p:cNvSpPr/>
          <p:nvPr/>
        </p:nvSpPr>
        <p:spPr>
          <a:xfrm>
            <a:off x="1619672" y="764704"/>
            <a:ext cx="3888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نعم لأنه يمكن من إعطاء درجة حرارة الجسم الصحيحة</a:t>
            </a:r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 </a:t>
            </a:r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واتخاذ الإجراء المناسب</a:t>
            </a:r>
            <a:endParaRPr lang="ar-SA" dirty="0">
              <a:solidFill>
                <a:schemeClr val="bg1"/>
              </a:solidFill>
            </a:endParaRPr>
          </a:p>
        </p:txBody>
      </p:sp>
      <p:cxnSp>
        <p:nvCxnSpPr>
          <p:cNvPr id="10" name="رابط مستقيم 9"/>
          <p:cNvCxnSpPr/>
          <p:nvPr/>
        </p:nvCxnSpPr>
        <p:spPr>
          <a:xfrm flipH="1">
            <a:off x="4427984" y="1484784"/>
            <a:ext cx="504056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مستطيل 10"/>
          <p:cNvSpPr/>
          <p:nvPr/>
        </p:nvSpPr>
        <p:spPr>
          <a:xfrm>
            <a:off x="5868144" y="2060848"/>
            <a:ext cx="16561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الـحمى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763688" y="3429000"/>
            <a:ext cx="43924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مفردها </a:t>
            </a:r>
            <a:r>
              <a:rPr lang="ar-SA" sz="2000" b="1" dirty="0" err="1" smtClean="0">
                <a:solidFill>
                  <a:srgbClr val="0070C0"/>
                </a:solidFill>
                <a:cs typeface="الشهيد محمد الدره" pitchFamily="2" charset="-78"/>
              </a:rPr>
              <a:t>مطرف</a:t>
            </a:r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 وهو رداء أو ثوب من خزٍّ مربع 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1187624" y="3717032"/>
            <a:ext cx="49685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جمع حشية وهو ما حشى من الفرش مما يـجلس عليه 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195736" y="4005064"/>
            <a:ext cx="3888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شديد الـحب 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683568" y="6457890"/>
            <a:ext cx="3888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بَلَـغـَه وانتهى إليه </a:t>
            </a:r>
            <a:endParaRPr lang="ar-SA" sz="2000" dirty="0">
              <a:solidFill>
                <a:srgbClr val="FF0000"/>
              </a:solidFill>
            </a:endParaRPr>
          </a:p>
        </p:txBody>
      </p:sp>
      <p:cxnSp>
        <p:nvCxnSpPr>
          <p:cNvPr id="17" name="رابط مستقيم 16"/>
          <p:cNvCxnSpPr/>
          <p:nvPr/>
        </p:nvCxnSpPr>
        <p:spPr>
          <a:xfrm flipH="1">
            <a:off x="6084168" y="6165304"/>
            <a:ext cx="2520280" cy="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3010" name="Picture 2" descr="N:\ملفاتي 2012\ملفاتي\الـــمدرســــة\لــــــغتي\لغتي سادس\الفصل الثاني\الوحدة الرابعة\عرض  حل تدريبات الوحدة الرابعة\النص الشعر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2123728" y="436602"/>
            <a:ext cx="3888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أحبتها</a:t>
            </a:r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 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123728" y="692696"/>
            <a:ext cx="3888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أحبت الأم وليدها 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123728" y="1412776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عظم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123728" y="1660738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عظيمة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627784" y="2348880"/>
            <a:ext cx="23042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كُرب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979712" y="3284984"/>
            <a:ext cx="64087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تبيت الحمى في عظام الشاعر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051720" y="4005064"/>
            <a:ext cx="64087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الصبح يطردها وكأنـها تكره فراق المتنبي فتبكي بأربعة أدمع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51520" y="4725144"/>
            <a:ext cx="81369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ينتظر المحب مجيء حبيبه بشوق ولهفة أما المتنبي فإنه يراقب وقت مجيء الحمى خوفا لا شوقا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67544" y="5445224"/>
            <a:ext cx="79928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الحمى صادقة الوعد لأنـها لا تتخلف عن ميقاتـها وذلك الصدق شر لأنـها تصدق فيما يضر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51520" y="6165304"/>
            <a:ext cx="8064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لا   لتوفير الإمكانات الطبية والأدوية الكفيلة بتخفيف أعراضها أو القضاء عليها</a:t>
            </a:r>
            <a:endParaRPr lang="ar-SA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N:\ملفاتي 2012\ملفاتي\الـــمدرســــة\لــــــغتي\لغتي سادس\الفصل الثاني\الوحدة الرابعة\عرض  حل تدريبات الوحدة الرابعة\النص الشعر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مستطيل 2"/>
          <p:cNvSpPr/>
          <p:nvPr/>
        </p:nvSpPr>
        <p:spPr>
          <a:xfrm>
            <a:off x="1152128" y="792088"/>
            <a:ext cx="64087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عافتها      باتت       توسعه   تجري مدامعها     يصدق 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584176" y="2592288"/>
            <a:ext cx="66247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يريد أنـها تفارقه عند الصبح فكأن الصبح يطردها وكأنـها تكره فراقه فتبكي بأربعة </a:t>
            </a:r>
            <a:r>
              <a:rPr lang="ar-SA" sz="2000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أدمع .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728192" y="3744416"/>
            <a:ext cx="64087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أبنت الدهر عندي كل بنت                   فكيف وصلت ِ من الزحام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728192" y="4320480"/>
            <a:ext cx="64087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ar-SA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5058" name="Picture 2" descr="N:\ملفاتي 2012\ملفاتي\الـــمدرســــة\لــــــغتي\لغتي سادس\الفصل الثاني\الوحدة الرابعة\عرض  حل تدريبات الوحدة الرابعة\النص الشعري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5508104" y="4109010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عيسى بن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عبدالملك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العادل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539552" y="4005064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أبو الطيب المتنبي 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5580112" y="4365104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الحمى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539552" y="4365104"/>
            <a:ext cx="259228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وصف الحمى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508104" y="4725144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مـمحصة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الذنوب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( </a:t>
            </a:r>
            <a:r>
              <a:rPr lang="ar-SA" sz="2000" b="1" dirty="0" err="1" smtClean="0">
                <a:solidFill>
                  <a:srgbClr val="FF0000"/>
                </a:solidFill>
                <a:cs typeface="الشهيد محمد الدره" pitchFamily="2" charset="-78"/>
              </a:rPr>
              <a:t>الحمى )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395536" y="4653136"/>
            <a:ext cx="27363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الحمى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5508104" y="5013176"/>
            <a:ext cx="338437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تبيت الحمى في عظام الشاعر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251520" y="5013176"/>
            <a:ext cx="29523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تبيت الحمى في أضلاع الشاعر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5076056" y="5373216"/>
            <a:ext cx="38884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يشتاق الشاعر لعودتـها لتمحيص الذنوب 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51520" y="5301208"/>
            <a:ext cx="28803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يراقب الشاعر وقت مجيئها خوفا منها</a:t>
            </a:r>
            <a:endParaRPr lang="ar-SA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6" name="Picture 2" descr="N:\ملفاتي 2012\ملفاتي\الـــمدرســــة\لــــــغتي\لغتي سادس\الفصل الثاني\الوحدة الرابعة\عرض  حل تدريبات الوحدة الرابعة\مدخل الوحدة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899592" y="4077072"/>
            <a:ext cx="6480720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سباحة الأطفال أو لعبهم في الماء الراكد خطر على حياتـهم 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51520" y="4695527"/>
            <a:ext cx="561662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تناول الوجبات السريعة بكثرة مضر بالصحة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2627784" y="5343599"/>
            <a:ext cx="45365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الـخضار والفواكه تحافظ على </a:t>
            </a:r>
            <a:r>
              <a:rPr lang="ar-SA" sz="2400" dirty="0" err="1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صحتـك .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-468560" y="6021288"/>
            <a:ext cx="648072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الأدوية لا تؤخذ إلا بوصفة طبية</a:t>
            </a:r>
            <a:endParaRPr lang="ar-SA" sz="2400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الوظيفة النحوية</a:t>
            </a:r>
          </a:p>
          <a:p>
            <a:pPr algn="ctr"/>
            <a:r>
              <a:rPr lang="ar-SA" sz="36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+mj-cs"/>
              </a:rPr>
              <a:t>نصب الأفعال المضارعة</a:t>
            </a:r>
          </a:p>
          <a:p>
            <a:pPr algn="ctr"/>
            <a:r>
              <a:rPr lang="ar-SA" sz="36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+mj-cs"/>
              </a:rPr>
              <a:t>أن ــ لن ــ كي  ــ لامُ التعليل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6082" name="Picture 2" descr="N:\ملفاتي 2012\ملفاتي\الـــمدرســــة\لــــــغتي\لغتي سادس\الفصل الثاني\الوحدة الرابعة\عرض  حل تدريبات الوحدة الرابعة\الوظيفة النحوية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2411760" y="2852936"/>
            <a:ext cx="1008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ليكافحَ</a:t>
            </a:r>
          </a:p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يكون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 َ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259632" y="2852936"/>
            <a:ext cx="11521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لام التعليل</a:t>
            </a:r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َ</a:t>
            </a:r>
          </a:p>
          <a:p>
            <a:pPr algn="ctr"/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أنْ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51520" y="2708920"/>
            <a:ext cx="1008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ar-SA" sz="2000" b="1" dirty="0" smtClean="0">
              <a:solidFill>
                <a:srgbClr val="FF0000"/>
              </a:solidFill>
              <a:cs typeface="الشهيد محمد الدره" pitchFamily="2" charset="-78"/>
            </a:endParaRPr>
          </a:p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الفتحةَ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411760" y="3441194"/>
            <a:ext cx="1008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تحوي</a:t>
            </a:r>
          </a:p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ينمو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331640" y="3429000"/>
            <a:ext cx="1008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أن</a:t>
            </a:r>
          </a:p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كيَ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411760" y="4077072"/>
            <a:ext cx="1008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يغترا</a:t>
            </a:r>
          </a:p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يـختاروا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331640" y="4077072"/>
            <a:ext cx="1008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لن</a:t>
            </a:r>
          </a:p>
          <a:p>
            <a:pPr algn="ctr"/>
            <a:r>
              <a:rPr lang="ar-SA" sz="2000" b="1" dirty="0" smtClean="0">
                <a:solidFill>
                  <a:srgbClr val="0070C0"/>
                </a:solidFill>
                <a:cs typeface="الشهيد محمد الدره" pitchFamily="2" charset="-78"/>
              </a:rPr>
              <a:t>أن</a:t>
            </a:r>
            <a:endParaRPr lang="ar-SA" sz="2000" dirty="0">
              <a:solidFill>
                <a:srgbClr val="0070C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51520" y="4077072"/>
            <a:ext cx="1008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حذف</a:t>
            </a:r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 </a:t>
            </a:r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النونَ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51520" y="3356992"/>
            <a:ext cx="1008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ar-SA" sz="2000" b="1" dirty="0" smtClean="0">
              <a:solidFill>
                <a:srgbClr val="FF0000"/>
              </a:solidFill>
              <a:cs typeface="الشهيد محمد الدره" pitchFamily="2" charset="-78"/>
            </a:endParaRPr>
          </a:p>
          <a:p>
            <a:pPr algn="ctr"/>
            <a:r>
              <a:rPr lang="ar-SA" sz="2000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الفتحةَ</a:t>
            </a:r>
            <a:endParaRPr lang="ar-SA" sz="2000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1187624" y="5837202"/>
            <a:ext cx="28083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الفتحةَ الظاهرة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-36512" y="6457890"/>
            <a:ext cx="34563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1600" b="1" dirty="0" smtClean="0">
                <a:solidFill>
                  <a:schemeClr val="bg1"/>
                </a:solidFill>
                <a:cs typeface="الشهيد محمد الدره" pitchFamily="2" charset="-78"/>
              </a:rPr>
              <a:t>سبقت بأحد حروف النصب ـ أن ـ لام التعليل</a:t>
            </a:r>
            <a:endParaRPr lang="ar-SA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7106" name="Picture 2" descr="N:\ملفاتي 2012\ملفاتي\الـــمدرســــة\لــــــغتي\لغتي سادس\الفصل الثاني\الوحدة الرابعة\عرض  حل تدريبات الوحدة الرابعة\الوظيفة النحوية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2843808" y="404664"/>
            <a:ext cx="11521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sz="2000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الفتحةَ </a:t>
            </a:r>
            <a:endParaRPr lang="ar-SA" sz="20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139952" y="1916832"/>
            <a:ext cx="1368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من الأحرف الصحيحة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403648" y="1918573"/>
            <a:ext cx="1368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من حروف العلة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355976" y="2420888"/>
            <a:ext cx="1368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الآخر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331640" y="2420888"/>
            <a:ext cx="1368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الفتحة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1259632" y="3635732"/>
            <a:ext cx="1152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أن      لن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827584" y="3933056"/>
            <a:ext cx="1368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النون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1547664" y="4787860"/>
            <a:ext cx="21602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الفتحة الظاهرة 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3563888" y="5085184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حذف حرف النون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251520" y="5877272"/>
            <a:ext cx="1872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حذف  النون</a:t>
            </a:r>
            <a:endParaRPr lang="ar-SA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8130" name="Picture 2" descr="N:\ملفاتي 2012\ملفاتي\الـــمدرســــة\لــــــغتي\لغتي سادس\الفصل الثاني\الوحدة الرابعة\عرض  حل تدريبات الوحدة الرابعة\الوظيفة النحوية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49154" name="Picture 2" descr="N:\ملفاتي 2012\ملفاتي\الـــمدرســــة\لــــــغتي\لغتي سادس\الفصل الثاني\الوحدة الرابعة\عرض  حل تدريبات الوحدة الرابعة\الوظيفة النحوية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ستطيل 3"/>
          <p:cNvSpPr/>
          <p:nvPr/>
        </p:nvSpPr>
        <p:spPr>
          <a:xfrm>
            <a:off x="4499992" y="2924944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صحيح الآخر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699792" y="2924944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كي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11560" y="2924944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الفتحة الظاهرة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6516216" y="3212976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يصف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2699792" y="3212976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لام التعليل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763960" y="3212976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الفتحة الظاهرة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6516216" y="3501008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يطيلوا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4283968" y="3501008"/>
            <a:ext cx="17281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من الأفعال الخمسة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2699792" y="3501008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كي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588224" y="3851756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نقضي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4283968" y="3851756"/>
            <a:ext cx="18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معتل الآخر بالياء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755576" y="3851756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الفتحة الظاهرة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17" name="مستطيل 16"/>
          <p:cNvSpPr/>
          <p:nvPr/>
        </p:nvSpPr>
        <p:spPr>
          <a:xfrm>
            <a:off x="6588224" y="4077072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يتناولوا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18" name="مستطيل 17"/>
          <p:cNvSpPr/>
          <p:nvPr/>
        </p:nvSpPr>
        <p:spPr>
          <a:xfrm>
            <a:off x="2699792" y="4067780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أن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19" name="مستطيل 18"/>
          <p:cNvSpPr/>
          <p:nvPr/>
        </p:nvSpPr>
        <p:spPr>
          <a:xfrm>
            <a:off x="755576" y="4139788"/>
            <a:ext cx="14401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A" b="1" dirty="0" smtClean="0">
                <a:solidFill>
                  <a:srgbClr val="0070C0"/>
                </a:solidFill>
                <a:cs typeface="الشهيد محمد الدره" pitchFamily="2" charset="-78"/>
              </a:rPr>
              <a:t>حذف النون</a:t>
            </a:r>
            <a:endParaRPr lang="ar-SA" dirty="0">
              <a:solidFill>
                <a:srgbClr val="0070C0"/>
              </a:solidFill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2987824" y="5445224"/>
            <a:ext cx="4392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لن نقضي </a:t>
            </a:r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على الأمراض إلا بالوعي الصحي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1" name="مستطيل 20"/>
          <p:cNvSpPr/>
          <p:nvPr/>
        </p:nvSpPr>
        <p:spPr>
          <a:xfrm>
            <a:off x="2987824" y="5723964"/>
            <a:ext cx="439248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يذهب الطبيبان </a:t>
            </a:r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كي يعالجا </a:t>
            </a:r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المرضى في القرية</a:t>
            </a:r>
            <a:endParaRPr lang="ar-SA" dirty="0">
              <a:solidFill>
                <a:schemeClr val="bg1"/>
              </a:solidFill>
            </a:endParaRPr>
          </a:p>
        </p:txBody>
      </p:sp>
      <p:sp>
        <p:nvSpPr>
          <p:cNvPr id="22" name="مستطيل 21"/>
          <p:cNvSpPr/>
          <p:nvPr/>
        </p:nvSpPr>
        <p:spPr>
          <a:xfrm>
            <a:off x="2195736" y="6021288"/>
            <a:ext cx="5256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على الجهات المعنية بالصحة مكافحة الأمراض قبل </a:t>
            </a:r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أن تنتشرَ </a:t>
            </a:r>
            <a:endParaRPr lang="ar-SA" dirty="0">
              <a:solidFill>
                <a:srgbClr val="FF0000"/>
              </a:solidFill>
            </a:endParaRPr>
          </a:p>
        </p:txBody>
      </p:sp>
      <p:sp>
        <p:nvSpPr>
          <p:cNvPr id="23" name="مستطيل 22"/>
          <p:cNvSpPr/>
          <p:nvPr/>
        </p:nvSpPr>
        <p:spPr>
          <a:xfrm>
            <a:off x="1763688" y="6309320"/>
            <a:ext cx="56166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على الأطفال قبل </a:t>
            </a:r>
            <a:r>
              <a:rPr lang="ar-SA" b="1" dirty="0" smtClean="0">
                <a:solidFill>
                  <a:srgbClr val="FF0000"/>
                </a:solidFill>
                <a:cs typeface="الشهيد محمد الدره" pitchFamily="2" charset="-78"/>
              </a:rPr>
              <a:t>أن يأكلوا </a:t>
            </a:r>
            <a:r>
              <a:rPr lang="ar-SA" b="1" dirty="0" err="1" smtClean="0">
                <a:solidFill>
                  <a:schemeClr val="bg1"/>
                </a:solidFill>
                <a:cs typeface="الشهيد محمد الدره" pitchFamily="2" charset="-78"/>
              </a:rPr>
              <a:t>البطاطا</a:t>
            </a:r>
            <a:r>
              <a:rPr lang="ar-SA" b="1" dirty="0" smtClean="0">
                <a:solidFill>
                  <a:schemeClr val="bg1"/>
                </a:solidFill>
                <a:cs typeface="الشهيد محمد الدره" pitchFamily="2" charset="-78"/>
              </a:rPr>
              <a:t> المعلبة قراءة تاريخ الانتهاء</a:t>
            </a:r>
            <a:endParaRPr lang="ar-SA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0178" name="Picture 2" descr="N:\ملفاتي 2012\ملفاتي\الـــمدرســــة\لــــــغتي\لغتي سادس\الفصل الثاني\الوحدة الرابعة\عرض  حل تدريبات الوحدة الرابعة\الوظيفة النحوية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02" name="Picture 2" descr="N:\ملفاتي 2012\ملفاتي\الـــمدرســــة\لــــــغتي\لغتي سادس\الفصل الثاني\الوحدة الرابعة\عرض  حل تدريبات الوحدة الرابعة\الوظيفة النحوية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أبني معجمي</a:t>
            </a:r>
          </a:p>
          <a:p>
            <a:pPr algn="ctr"/>
            <a:r>
              <a:rPr lang="ar-SA" sz="36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+mj-cs"/>
              </a:rPr>
              <a:t>ألفاظ وتراكيب تنتمي لمعجم الوحدة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1388521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حصتان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2226" name="Picture 2" descr="N:\ملفاتي 2012\ملفاتي\الـــمدرســــة\لــــــغتي\لغتي سادس\الفصل الثاني\الوحدة الرابعة\عرض  حل تدريبات الوحدة الرابعة\أبني معجمي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3250" name="Picture 2" descr="N:\ملفاتي 2012\ملفاتي\الـــمدرســــة\لــــــغتي\لغتي سادس\الفصل الثاني\الوحدة الرابعة\عرض  حل تدريبات الوحدة الرابعة\أبني معجمي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170" name="Picture 2" descr="N:\ملفاتي 2012\ملفاتي\الـــمدرســــة\لــــــغتي\لغتي سادس\الفصل الثاني\الوحدة الرابعة\عرض  حل تدريبات الوحدة الرابعة\مدخل الوحدة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مربع نص 3"/>
          <p:cNvSpPr txBox="1"/>
          <p:nvPr/>
        </p:nvSpPr>
        <p:spPr>
          <a:xfrm>
            <a:off x="4283968" y="3573016"/>
            <a:ext cx="45365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الجلوس بالقرب من التلفاز يضر العين</a:t>
            </a:r>
            <a:endParaRPr lang="ar-SA" sz="24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107504" y="3604954"/>
            <a:ext cx="4104456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تجنب السقوط المستمر على قفصك الصدري</a:t>
            </a:r>
            <a:endParaRPr lang="ar-SA" sz="20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4355976" y="4869160"/>
            <a:ext cx="4824536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لا تدخل أداة مدببة في أذنك بقصد تنظيفها</a:t>
            </a:r>
            <a:endParaRPr lang="ar-SA" sz="24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0" y="4839543"/>
            <a:ext cx="442798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الضرب على الرأس يـخل بعمل الدماغ</a:t>
            </a:r>
            <a:endParaRPr lang="ar-SA" sz="24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4572000" y="6396335"/>
            <a:ext cx="4536504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400" b="1" dirty="0" smtClean="0">
                <a:solidFill>
                  <a:schemeClr val="bg1"/>
                </a:solidFill>
                <a:latin typeface="+mj-lt"/>
                <a:cs typeface="الشهيد محمد الدره" pitchFamily="2" charset="-78"/>
              </a:rPr>
              <a:t>ارتداء الحذاء يـحمي القدمين من الجرح </a:t>
            </a:r>
            <a:endParaRPr lang="ar-SA" sz="2400" b="1" dirty="0">
              <a:solidFill>
                <a:srgbClr val="FF0000"/>
              </a:solidFill>
              <a:latin typeface="+mj-lt"/>
              <a:cs typeface="الشهيد محمد الدره" pitchFamily="2" charset="-78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0" y="6396335"/>
            <a:ext cx="4644008" cy="4001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000" b="1" dirty="0" smtClean="0">
                <a:solidFill>
                  <a:srgbClr val="FF0000"/>
                </a:solidFill>
                <a:latin typeface="+mj-lt"/>
                <a:cs typeface="الشهيد محمد الدره" pitchFamily="2" charset="-78"/>
              </a:rPr>
              <a:t> غسل اليدين جيدا يبعد عنك الأمراض بإذن الله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0" grpId="0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4274" name="Picture 2" descr="N:\ملفاتي 2012\ملفاتي\الـــمدرســــة\لــــــغتي\لغتي سادس\الفصل الثاني\الوحدة الرابعة\عرض  حل تدريبات الوحدة الرابعة\أبني معجمي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5298" name="Picture 2" descr="N:\ملفاتي 2012\ملفاتي\الـــمدرســــة\لــــــغتي\لغتي سادس\الفصل الثاني\الوحدة الرابعة\عرض  حل تدريبات الوحدة الرابعة\أبني معجمي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مستطيل مستدير الزوايا 5"/>
          <p:cNvSpPr/>
          <p:nvPr/>
        </p:nvSpPr>
        <p:spPr>
          <a:xfrm>
            <a:off x="1187624" y="2132856"/>
            <a:ext cx="7200800" cy="23042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ar-SA" sz="4800" b="1" dirty="0" smtClean="0">
                <a:ln w="50800"/>
                <a:solidFill>
                  <a:schemeClr val="bg1">
                    <a:shade val="50000"/>
                  </a:schemeClr>
                </a:solidFill>
                <a:cs typeface="الشهيد محمد الدره" pitchFamily="2" charset="-78"/>
              </a:rPr>
              <a:t>أتواصل كتابيا وشفهيا  </a:t>
            </a:r>
          </a:p>
          <a:p>
            <a:pPr algn="ctr"/>
            <a:r>
              <a:rPr lang="ar-SA" sz="3600" b="1" dirty="0" smtClean="0">
                <a:ln w="50800"/>
                <a:solidFill>
                  <a:schemeClr val="accent1">
                    <a:lumMod val="75000"/>
                  </a:schemeClr>
                </a:solidFill>
                <a:cs typeface="+mj-cs"/>
              </a:rPr>
              <a:t>النص الإرشادي </a:t>
            </a:r>
          </a:p>
        </p:txBody>
      </p:sp>
      <p:sp>
        <p:nvSpPr>
          <p:cNvPr id="4" name="مستطيل 3">
            <a:hlinkClick r:id="rId2" action="ppaction://hlinksldjump"/>
          </p:cNvPr>
          <p:cNvSpPr/>
          <p:nvPr/>
        </p:nvSpPr>
        <p:spPr>
          <a:xfrm>
            <a:off x="3563888" y="5877272"/>
            <a:ext cx="1728192" cy="646331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>
            <a:defPPr>
              <a:defRPr lang="ar-SA"/>
            </a:defPPr>
            <a:lvl1pPr marL="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r" defTabSz="914400" rtl="1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الفهرس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59143" y="116632"/>
            <a:ext cx="2324625" cy="120032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algn="ctr"/>
            <a:r>
              <a:rPr lang="ar-SA" sz="3600" b="1" u="sng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الزمن</a:t>
            </a:r>
          </a:p>
          <a:p>
            <a:r>
              <a:rPr lang="ar-SA" sz="3600" b="1" dirty="0" smtClean="0">
                <a:ln w="50800"/>
                <a:solidFill>
                  <a:schemeClr val="bg1"/>
                </a:solidFill>
                <a:cs typeface="الشهيد محمد الدره" pitchFamily="2" charset="-78"/>
              </a:rPr>
              <a:t>خمس حصص</a:t>
            </a:r>
            <a:endParaRPr lang="ar-SA" sz="3600" dirty="0">
              <a:solidFill>
                <a:schemeClr val="bg1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1187624" y="1052736"/>
            <a:ext cx="6804248" cy="101566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ar-SA" sz="6000" b="1" u="sng" dirty="0" smtClean="0">
                <a:ln w="11430"/>
                <a:solidFill>
                  <a:srgbClr val="FF66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الوعي الصحي</a:t>
            </a:r>
            <a:endParaRPr lang="ar-SA" sz="6000" b="1" u="sng" dirty="0">
              <a:ln w="11430"/>
              <a:solidFill>
                <a:srgbClr val="FF66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6322" name="Picture 2" descr="N:\ملفاتي 2012\ملفاتي\الـــمدرســــة\لــــــغتي\لغتي سادس\الفصل الثاني\الوحدة الرابعة\عرض  حل تدريبات الوحدة الرابعة\أتواصل كتابيا وشفهيا\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7346" name="Picture 2" descr="N:\ملفاتي 2012\ملفاتي\الـــمدرســــة\لــــــغتي\لغتي سادس\الفصل الثاني\الوحدة الرابعة\عرض  حل تدريبات الوحدة الرابعة\أتواصل كتابيا وشفهيا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8370" name="Picture 2" descr="N:\ملفاتي 2012\ملفاتي\الـــمدرســــة\لــــــغتي\لغتي سادس\الفصل الثاني\الوحدة الرابعة\عرض  حل تدريبات الوحدة الرابعة\أتواصل كتابيا وشفهيا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9394" name="Picture 2" descr="N:\ملفاتي 2012\ملفاتي\الـــمدرســــة\لــــــغتي\لغتي سادس\الفصل الثاني\الوحدة الرابعة\عرض  حل تدريبات الوحدة الرابعة\أتواصل كتابيا وشفهيا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0418" name="Picture 2" descr="N:\ملفاتي 2012\ملفاتي\الـــمدرســــة\لــــــغتي\لغتي سادس\الفصل الثاني\الوحدة الرابعة\عرض  حل تدريبات الوحدة الرابعة\أتواصل كتابيا وشفهيا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1442" name="Picture 2" descr="N:\ملفاتي 2012\ملفاتي\الـــمدرســــة\لــــــغتي\لغتي سادس\الفصل الثاني\الوحدة الرابعة\عرض  حل تدريبات الوحدة الرابعة\أتواصل كتابيا وشفهيا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ربع نص 8"/>
          <p:cNvSpPr txBox="1"/>
          <p:nvPr/>
        </p:nvSpPr>
        <p:spPr>
          <a:xfrm>
            <a:off x="4391472" y="5085184"/>
            <a:ext cx="4752528" cy="923330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 wrap="square" rtlCol="1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ar-SA" sz="54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ar-SA" sz="5400" b="1" dirty="0" smtClean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2466" name="Picture 2" descr="N:\ملفاتي 2012\ملفاتي\الـــمدرســــة\لــــــغتي\لغتي سادس\الفصل الثاني\الوحدة الرابعة\عرض  حل تدريبات الوحدة الرابعة\أتواصل كتابيا وشفهيا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واجهة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4302</TotalTime>
  <Words>1241</Words>
  <Application>Microsoft Office PowerPoint</Application>
  <PresentationFormat>عرض على الشاشة (3:4)‏</PresentationFormat>
  <Paragraphs>471</Paragraphs>
  <Slides>100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100</vt:i4>
      </vt:variant>
    </vt:vector>
  </HeadingPairs>
  <TitlesOfParts>
    <vt:vector size="101" baseType="lpstr">
      <vt:lpstr>تدفق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  <vt:lpstr>الشريحة 27</vt:lpstr>
      <vt:lpstr>الشريحة 28</vt:lpstr>
      <vt:lpstr>الشريحة 29</vt:lpstr>
      <vt:lpstr>الشريحة 30</vt:lpstr>
      <vt:lpstr>الشريحة 31</vt:lpstr>
      <vt:lpstr>الشريحة 32</vt:lpstr>
      <vt:lpstr>الشريحة 33</vt:lpstr>
      <vt:lpstr>الشريحة 34</vt:lpstr>
      <vt:lpstr>الشريحة 35</vt:lpstr>
      <vt:lpstr>الشريحة 36</vt:lpstr>
      <vt:lpstr>الشريحة 37</vt:lpstr>
      <vt:lpstr>الشريحة 38</vt:lpstr>
      <vt:lpstr>الشريحة 39</vt:lpstr>
      <vt:lpstr>الشريحة 40</vt:lpstr>
      <vt:lpstr>الشريحة 41</vt:lpstr>
      <vt:lpstr>الشريحة 42</vt:lpstr>
      <vt:lpstr>الشريحة 43</vt:lpstr>
      <vt:lpstr>الشريحة 44</vt:lpstr>
      <vt:lpstr>الشريحة 45</vt:lpstr>
      <vt:lpstr>الشريحة 46</vt:lpstr>
      <vt:lpstr>الشريحة 47</vt:lpstr>
      <vt:lpstr>الشريحة 48</vt:lpstr>
      <vt:lpstr>الشريحة 49</vt:lpstr>
      <vt:lpstr>الشريحة 50</vt:lpstr>
      <vt:lpstr>الشريحة 51</vt:lpstr>
      <vt:lpstr>الشريحة 52</vt:lpstr>
      <vt:lpstr>الشريحة 53</vt:lpstr>
      <vt:lpstr>الشريحة 54</vt:lpstr>
      <vt:lpstr>الشريحة 55</vt:lpstr>
      <vt:lpstr>الشريحة 56</vt:lpstr>
      <vt:lpstr>الشريحة 57</vt:lpstr>
      <vt:lpstr>الشريحة 58</vt:lpstr>
      <vt:lpstr>الشريحة 59</vt:lpstr>
      <vt:lpstr>الشريحة 60</vt:lpstr>
      <vt:lpstr>الشريحة 61</vt:lpstr>
      <vt:lpstr>الشريحة 62</vt:lpstr>
      <vt:lpstr>الشريحة 63</vt:lpstr>
      <vt:lpstr>الشريحة 64</vt:lpstr>
      <vt:lpstr>الشريحة 65</vt:lpstr>
      <vt:lpstr>الشريحة 66</vt:lpstr>
      <vt:lpstr>الشريحة 67</vt:lpstr>
      <vt:lpstr>الشريحة 68</vt:lpstr>
      <vt:lpstr>الشريحة 69</vt:lpstr>
      <vt:lpstr>الشريحة 70</vt:lpstr>
      <vt:lpstr>الشريحة 71</vt:lpstr>
      <vt:lpstr>الشريحة 72</vt:lpstr>
      <vt:lpstr>الشريحة 73</vt:lpstr>
      <vt:lpstr>الشريحة 74</vt:lpstr>
      <vt:lpstr>الشريحة 75</vt:lpstr>
      <vt:lpstr>الشريحة 76</vt:lpstr>
      <vt:lpstr>الشريحة 77</vt:lpstr>
      <vt:lpstr>الشريحة 78</vt:lpstr>
      <vt:lpstr>الشريحة 79</vt:lpstr>
      <vt:lpstr>الشريحة 80</vt:lpstr>
      <vt:lpstr>الشريحة 81</vt:lpstr>
      <vt:lpstr>الشريحة 82</vt:lpstr>
      <vt:lpstr>الشريحة 83</vt:lpstr>
      <vt:lpstr>الشريحة 84</vt:lpstr>
      <vt:lpstr>الشريحة 85</vt:lpstr>
      <vt:lpstr>الشريحة 86</vt:lpstr>
      <vt:lpstr>الشريحة 87</vt:lpstr>
      <vt:lpstr>الشريحة 88</vt:lpstr>
      <vt:lpstr>الشريحة 89</vt:lpstr>
      <vt:lpstr>الشريحة 90</vt:lpstr>
      <vt:lpstr>الشريحة 91</vt:lpstr>
      <vt:lpstr>الشريحة 92</vt:lpstr>
      <vt:lpstr>الشريحة 93</vt:lpstr>
      <vt:lpstr>الشريحة 94</vt:lpstr>
      <vt:lpstr>الشريحة 95</vt:lpstr>
      <vt:lpstr>الشريحة 96</vt:lpstr>
      <vt:lpstr>الشريحة 97</vt:lpstr>
      <vt:lpstr>الشريحة 98</vt:lpstr>
      <vt:lpstr>الشريحة 99</vt:lpstr>
      <vt:lpstr>الشريحة 100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hussein</dc:creator>
  <cp:lastModifiedBy>hussein</cp:lastModifiedBy>
  <cp:revision>688</cp:revision>
  <dcterms:created xsi:type="dcterms:W3CDTF">2012-06-25T07:48:29Z</dcterms:created>
  <dcterms:modified xsi:type="dcterms:W3CDTF">2013-01-18T10:29:58Z</dcterms:modified>
  <cp:contentStatus>نهائي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