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notesMasterIdLst>
    <p:notesMasterId r:id="rId104"/>
  </p:notesMasterIdLst>
  <p:sldIdLst>
    <p:sldId id="256" r:id="rId2"/>
    <p:sldId id="451" r:id="rId3"/>
    <p:sldId id="452" r:id="rId4"/>
    <p:sldId id="258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477" r:id="rId14"/>
    <p:sldId id="476" r:id="rId15"/>
    <p:sldId id="351" r:id="rId16"/>
    <p:sldId id="457" r:id="rId17"/>
    <p:sldId id="352" r:id="rId18"/>
    <p:sldId id="353" r:id="rId19"/>
    <p:sldId id="4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458" r:id="rId28"/>
    <p:sldId id="363" r:id="rId29"/>
    <p:sldId id="365" r:id="rId30"/>
    <p:sldId id="459" r:id="rId31"/>
    <p:sldId id="366" r:id="rId32"/>
    <p:sldId id="367" r:id="rId33"/>
    <p:sldId id="368" r:id="rId34"/>
    <p:sldId id="460" r:id="rId35"/>
    <p:sldId id="370" r:id="rId36"/>
    <p:sldId id="371" r:id="rId37"/>
    <p:sldId id="372" r:id="rId38"/>
    <p:sldId id="373" r:id="rId39"/>
    <p:sldId id="374" r:id="rId40"/>
    <p:sldId id="480" r:id="rId41"/>
    <p:sldId id="481" r:id="rId42"/>
    <p:sldId id="482" r:id="rId43"/>
    <p:sldId id="483" r:id="rId44"/>
    <p:sldId id="375" r:id="rId45"/>
    <p:sldId id="461" r:id="rId46"/>
    <p:sldId id="376" r:id="rId47"/>
    <p:sldId id="377" r:id="rId48"/>
    <p:sldId id="378" r:id="rId49"/>
    <p:sldId id="462" r:id="rId50"/>
    <p:sldId id="382" r:id="rId51"/>
    <p:sldId id="383" r:id="rId52"/>
    <p:sldId id="470" r:id="rId53"/>
    <p:sldId id="471" r:id="rId54"/>
    <p:sldId id="463" r:id="rId55"/>
    <p:sldId id="386" r:id="rId56"/>
    <p:sldId id="387" r:id="rId57"/>
    <p:sldId id="388" r:id="rId58"/>
    <p:sldId id="389" r:id="rId59"/>
    <p:sldId id="390" r:id="rId60"/>
    <p:sldId id="391" r:id="rId61"/>
    <p:sldId id="464" r:id="rId62"/>
    <p:sldId id="396" r:id="rId63"/>
    <p:sldId id="397" r:id="rId64"/>
    <p:sldId id="398" r:id="rId65"/>
    <p:sldId id="399" r:id="rId66"/>
    <p:sldId id="400" r:id="rId67"/>
    <p:sldId id="401" r:id="rId68"/>
    <p:sldId id="402" r:id="rId69"/>
    <p:sldId id="465" r:id="rId70"/>
    <p:sldId id="408" r:id="rId71"/>
    <p:sldId id="409" r:id="rId72"/>
    <p:sldId id="466" r:id="rId73"/>
    <p:sldId id="410" r:id="rId74"/>
    <p:sldId id="411" r:id="rId75"/>
    <p:sldId id="412" r:id="rId76"/>
    <p:sldId id="413" r:id="rId77"/>
    <p:sldId id="414" r:id="rId78"/>
    <p:sldId id="415" r:id="rId79"/>
    <p:sldId id="467" r:id="rId80"/>
    <p:sldId id="417" r:id="rId81"/>
    <p:sldId id="418" r:id="rId82"/>
    <p:sldId id="419" r:id="rId83"/>
    <p:sldId id="472" r:id="rId84"/>
    <p:sldId id="420" r:id="rId85"/>
    <p:sldId id="473" r:id="rId86"/>
    <p:sldId id="421" r:id="rId87"/>
    <p:sldId id="474" r:id="rId88"/>
    <p:sldId id="468" r:id="rId89"/>
    <p:sldId id="426" r:id="rId90"/>
    <p:sldId id="427" r:id="rId91"/>
    <p:sldId id="485" r:id="rId92"/>
    <p:sldId id="484" r:id="rId93"/>
    <p:sldId id="469" r:id="rId94"/>
    <p:sldId id="429" r:id="rId95"/>
    <p:sldId id="430" r:id="rId96"/>
    <p:sldId id="431" r:id="rId97"/>
    <p:sldId id="432" r:id="rId98"/>
    <p:sldId id="433" r:id="rId99"/>
    <p:sldId id="434" r:id="rId100"/>
    <p:sldId id="435" r:id="rId101"/>
    <p:sldId id="436" r:id="rId102"/>
    <p:sldId id="437" r:id="rId10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A719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94660"/>
  </p:normalViewPr>
  <p:slideViewPr>
    <p:cSldViewPr>
      <p:cViewPr varScale="1">
        <p:scale>
          <a:sx n="75" d="100"/>
          <a:sy n="75" d="100"/>
        </p:scale>
        <p:origin x="-12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1E7231D-66E1-4588-A42E-3A23B1D62233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F2E8E59-547B-49BC-A38D-7C1CABFD366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49.xml"/><Relationship Id="rId18" Type="http://schemas.openxmlformats.org/officeDocument/2006/relationships/slide" Target="slide16.xml"/><Relationship Id="rId3" Type="http://schemas.openxmlformats.org/officeDocument/2006/relationships/image" Target="../media/image2.png"/><Relationship Id="rId7" Type="http://schemas.openxmlformats.org/officeDocument/2006/relationships/slide" Target="slide72.xml"/><Relationship Id="rId12" Type="http://schemas.openxmlformats.org/officeDocument/2006/relationships/slide" Target="slide5.xml"/><Relationship Id="rId17" Type="http://schemas.openxmlformats.org/officeDocument/2006/relationships/slide" Target="slide88.xml"/><Relationship Id="rId2" Type="http://schemas.openxmlformats.org/officeDocument/2006/relationships/slide" Target="slide4.xml"/><Relationship Id="rId16" Type="http://schemas.openxmlformats.org/officeDocument/2006/relationships/slide" Target="slide45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9.xml"/><Relationship Id="rId11" Type="http://schemas.openxmlformats.org/officeDocument/2006/relationships/slide" Target="slide30.xml"/><Relationship Id="rId5" Type="http://schemas.openxmlformats.org/officeDocument/2006/relationships/slide" Target="slide93.xml"/><Relationship Id="rId15" Type="http://schemas.openxmlformats.org/officeDocument/2006/relationships/slide" Target="slide34.xml"/><Relationship Id="rId10" Type="http://schemas.openxmlformats.org/officeDocument/2006/relationships/slide" Target="slide27.xml"/><Relationship Id="rId19" Type="http://schemas.openxmlformats.org/officeDocument/2006/relationships/slide" Target="slide1.xml"/><Relationship Id="rId4" Type="http://schemas.openxmlformats.org/officeDocument/2006/relationships/slide" Target="slide69.xml"/><Relationship Id="rId9" Type="http://schemas.openxmlformats.org/officeDocument/2006/relationships/slide" Target="slide54.xml"/><Relationship Id="rId14" Type="http://schemas.openxmlformats.org/officeDocument/2006/relationships/slide" Target="slide1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ملفاتي 2012\ملفاتي\الـــمدرســــة\لــــــغتي\مشروع حقائب لغتي\Ashampoo_Snap_2012.08.27_14h49m23s_001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4499992" y="2276872"/>
            <a:ext cx="4572000" cy="166199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5400" b="1" dirty="0" smtClean="0">
                <a:ln w="11430"/>
                <a:solidFill>
                  <a:srgbClr val="A7199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الوحْدة الخامسة     </a:t>
            </a:r>
          </a:p>
          <a:p>
            <a:pPr algn="ctr"/>
            <a:r>
              <a:rPr lang="ar-SA" sz="44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التكافل والتواصل الاجتماعي </a:t>
            </a:r>
            <a:endParaRPr lang="ar-SA" sz="44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788024" y="44624"/>
            <a:ext cx="3816424" cy="113877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لغتي الصف السادس</a:t>
            </a:r>
          </a:p>
          <a:p>
            <a:pPr algn="ctr"/>
            <a:r>
              <a:rPr lang="ar-S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الفصل الدراسي الثاني  </a:t>
            </a:r>
            <a:endParaRPr lang="ar-SA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391472" y="5661248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الطالب </a:t>
            </a:r>
            <a:r>
              <a:rPr lang="ar-SA" sz="5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</a:t>
            </a:r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النشاط  </a:t>
            </a:r>
            <a:endParaRPr lang="ar-SA" sz="5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0" y="5157192"/>
            <a:ext cx="2448272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e_Dimnah" pitchFamily="18" charset="-78"/>
                <a:cs typeface="ae_Dimnah" pitchFamily="18" charset="-78"/>
              </a:rPr>
              <a:t> </a:t>
            </a:r>
            <a:endParaRPr lang="ar-SA" sz="24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e_Dimnah" pitchFamily="18" charset="-78"/>
              <a:cs typeface="ae_Dimnah" pitchFamily="18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934161" y="1052736"/>
            <a:ext cx="1207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000" b="1" u="sng" dirty="0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 1434هــ  </a:t>
            </a:r>
            <a:endParaRPr lang="ar-SA" sz="2000" b="1" u="sng" dirty="0">
              <a:ln w="11430"/>
              <a:solidFill>
                <a:schemeClr val="tx1">
                  <a:lumMod val="8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‫الوحدة الخامسة\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188640"/>
            <a:ext cx="4180699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N:\ملفاتي 2012\ملفاتي\الـــمدرســــة\لــــــغتي\لغتي سادس\الفصل الثاني\‫الوحدة الخامسة\عرض  حل تدريبات الوحدة الخامسة\مدخل الوحد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0898" name="Picture 2" descr="N:\ملفاتي 2012\ملفاتي\الـــمدرســــة\لــــــغتي\لغتي سادس\الفصل الثاني\‫الوحدة الخامسة\عرض  حل تدريبات الوحدة الخامسة\أتواصل كتابيا وشفهيا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22" name="Picture 2" descr="N:\ملفاتي 2012\ملفاتي\الـــمدرســــة\لــــــغتي\لغتي سادس\الفصل الثاني\‫الوحدة الخامسة\عرض  حل تدريبات الوحدة الخامسة\أتواصل كتابيا وشفهيا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2946" name="Picture 2" descr="N:\ملفاتي 2012\ملفاتي\الـــمدرســــة\لــــــغتي\لغتي سادس\الفصل الثاني\‫الوحدة الخامسة\عرض  حل تدريبات الوحدة الخامسة\أتواصل كتابيا وشفهيا\Snap 2012.12.30 - 1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N:\ملفاتي 2012\ملفاتي\الـــمدرســــة\لــــــغتي\لغتي سادس\الفصل الثاني\‫الوحدة الخامسة\عرض  حل تدريبات الوحدة الخامسة\مدخل الوحد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N:\ملفاتي 2012\ملفاتي\الـــمدرســــة\لــــــغتي\لغتي سادس\الفصل الثاني\‫الوحدة الخامسة\عرض  حل تدريبات الوحدة الخامسة\مدخل الوحد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 descr="N:\ملفاتي 2012\ملفاتي\الـــمدرســــة\لــــــغتي\لغتي سادس\الفصل الثاني\‫الوحدة الخامسة\عرض  حل تدريبات الوحدة الخامسة\مدخل الوحدة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N:\ملفاتي 2012\ملفاتي\الـــمدرســــة\لــــــغتي\لغتي سادس\الفصل الثاني\‫الوحدة الخامسة\عرض  حل تدريبات الوحدة الخامسة\مدخل الوحدة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6693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N:\ملفاتي 2012\ملفاتي\الـــمدرســــة\لــــــغتي\لغتي سادس\الفصل الثاني\‫الوحدة الخامسة\عرض  حل تدريبات الوحدة الخامسة\مدخل الوحدة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899592" y="0"/>
            <a:ext cx="7632848" cy="18448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u="sng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</a:t>
            </a:r>
          </a:p>
          <a:p>
            <a:pPr algn="ctr"/>
            <a:r>
              <a:rPr lang="ar-SA" sz="44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مشروع الوحدة </a:t>
            </a:r>
          </a:p>
        </p:txBody>
      </p:sp>
      <p:pic>
        <p:nvPicPr>
          <p:cNvPr id="4098" name="Picture 2" descr="N:\ملفاتي 2012\ملفاتي\الـــمدرســــة\لــــــغتي\لغتي سادس\الفصل الثاني\‫الوحدة الخامسة\مشروع الوحد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7920880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ستطيل 4">
            <a:hlinkClick r:id="rId3" action="ppaction://hlinksldjump"/>
          </p:cNvPr>
          <p:cNvSpPr/>
          <p:nvPr/>
        </p:nvSpPr>
        <p:spPr>
          <a:xfrm>
            <a:off x="3563888" y="6023029"/>
            <a:ext cx="1728192" cy="6463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266" name="Picture 2" descr="N:\ملفاتي 2012\ملفاتي\الـــمدرســــة\لــــــغتي\لغتي سادس\الفصل الثاني\‫الوحدة الخامسة\عرض  حل تدريبات الوحدة الخامسة\مشروع الوحد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171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290" name="Picture 2" descr="N:\ملفاتي 2012\ملفاتي\الـــمدرســــة\لــــــغتي\لغتي سادس\الفصل الثاني\‫الوحدة الخامسة\عرض  حل تدريبات الوحدة الخامسة\مشروع الوحد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060848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نص الفهم القرائي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رعاية </a:t>
            </a:r>
            <a:r>
              <a:rPr lang="ar-SA" sz="24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المسين</a:t>
            </a:r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في الإسلام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46864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ثلاث حصص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N:\ملفاتي 2012\ملفاتي\الـــمدرســــة\لــــــغتي\لغتي سادس\الفصل الثاني\‫الوحدة الخامسة\الكفايات المستهدف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:\ملفاتي 2012\ملفاتي\الـــمدرســــة\لــــــغتي\لغتي سادس\الفصل الثاني\‫الوحدة الخامسة\عرض  حل تدريبات الوحدة الخامسة\نص الفهم القرائ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38" name="Picture 2" descr="N:\ملفاتي 2012\ملفاتي\الـــمدرســــة\لــــــغتي\لغتي سادس\الفصل الثاني\‫الوحدة الخامسة\عرض  حل تدريبات الوحدة الخامسة\نص الفهم القرائ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868144" y="6309320"/>
            <a:ext cx="26927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فئة الشباب و الجيل الحاضر</a:t>
            </a:r>
            <a:endParaRPr lang="ar-SA" sz="2000" b="1" dirty="0">
              <a:solidFill>
                <a:srgbClr val="00206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275856" y="6381328"/>
            <a:ext cx="26927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عمر بن الخطاب</a:t>
            </a:r>
            <a:endParaRPr lang="ar-SA" sz="2000" b="1" dirty="0">
              <a:solidFill>
                <a:srgbClr val="00206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267744" y="6237312"/>
            <a:ext cx="19726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أن يبدأ ـ أن يسلم </a:t>
            </a:r>
          </a:p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ـ أن نلمس</a:t>
            </a:r>
            <a:endParaRPr lang="ar-SA" sz="2000" b="1" dirty="0">
              <a:solidFill>
                <a:srgbClr val="00206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95536" y="6309320"/>
            <a:ext cx="20446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أوصى ــ فيروي</a:t>
            </a:r>
            <a:endParaRPr lang="ar-SA" sz="2000" b="1" dirty="0">
              <a:solidFill>
                <a:srgbClr val="00206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 descr="N:\ملفاتي 2012\ملفاتي\الـــمدرســــة\لــــــغتي\لغتي سادس\الفصل الثاني\‫الوحدة الخامسة\عرض  حل تدريبات الوحدة الخامسة\نص الفهم القرائ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4860032" y="260648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سنة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716016" y="476672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هرم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220072" y="764704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حلم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436096" y="980728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ضرير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860032" y="1268760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جزاء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07504" y="2132856"/>
            <a:ext cx="36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استفدنا من خيره وقوته حتى فني شبابه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619672" y="2492896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صغر سنه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83568" y="2780928"/>
            <a:ext cx="30243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بالاعتزاز والفخر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95536" y="3100898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منزلة إعزاز وتعظيم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763688" y="4181018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عاصمة المملكة المغربية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051720" y="4437112"/>
            <a:ext cx="3312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ملجأ المحتاجين أو المسنين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948264" y="5189130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الشيخ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932040" y="5189130"/>
            <a:ext cx="1224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الشيخوخة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1880" y="5229200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المسن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123728" y="5189130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الكبير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3563888" y="5445224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المسنين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5364088" y="5405154"/>
            <a:ext cx="79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الهرم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6732240" y="5445224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الكهول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2195736" y="6165304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كبير السن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475656" y="6457890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جمع خصلة وهي الخلق في الإنسان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683568" y="1887215"/>
            <a:ext cx="54726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cs typeface="+mj-cs"/>
              </a:rPr>
              <a:t>قميص واسع طويل له أكمام وغطاء للرأس يلبسه الرجال والنساء </a:t>
            </a:r>
            <a:endParaRPr lang="ar-SA" sz="2400" b="1" dirty="0">
              <a:solidFill>
                <a:srgbClr val="0070C0"/>
              </a:solidFill>
              <a:cs typeface="+mj-cs"/>
            </a:endParaRPr>
          </a:p>
        </p:txBody>
      </p:sp>
      <p:pic>
        <p:nvPicPr>
          <p:cNvPr id="16386" name="Picture 2" descr="N:\ملفاتي 2012\ملفاتي\الـــمدرســــة\لــــــغتي\لغتي سادس\الفصل الثاني\‫الوحدة الخامسة\عرض  حل تدريبات الوحدة الخامسة\نص الفهم القرائ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6372200" y="242088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الصبي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36096" y="242088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الغلام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499992" y="242088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الفتى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563888" y="242088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الشباب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627784" y="242088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الكهل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619672" y="234888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الشيخ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364088" y="3140968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فئة المسنين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67544" y="3717032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الحنكة والحكمة ــ الحلم والرزانة ــ بعد النظر عند معالجة الأمور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429309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الشيخوخة بـحاجة إلى يد حانية لأن بعض المسنين قد يعانون من التدهور الصحي والبدني والنفسي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44016" y="5301208"/>
            <a:ext cx="7740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اجتماعهم مع أبنائهم وأحفادهم في المناسبات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الدينية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( شهر رمضان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والأعياد )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79512" y="5549170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الاستماع لنصائحهم وتقديم الهدايا المناسبة لهم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115616" y="6165304"/>
            <a:ext cx="6624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لضعفهما وحاجتهما إلى من يقوم بشؤونهما الدنيوية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187624" y="6453336"/>
            <a:ext cx="6624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لاحتياجهما النفسي للحنان والاحترام والتقدير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 descr="N:\ملفاتي 2012\ملفاتي\الـــمدرســــة\لــــــغتي\لغتي سادس\الفصل الثاني\‫الوحدة الخامسة\عرض  حل تدريبات الوحدة الخامسة\نص الفهم القرائ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144000" cy="6858000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1115616" y="692696"/>
            <a:ext cx="36724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ظهور الأربطة والمؤسسات والدور الاجتماعية الخاصة برعاية المسنين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259632" y="1340768"/>
            <a:ext cx="36724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الإحسان إليه من بيت مال المسلمين وسقوط الجزية عنه وعن أمثاله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915816" y="2420888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كان أعمى وفقيرا مـما دفعه إلى التسول وطلب الحاجة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95536" y="3028890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رحم عمر رضي الله عنه الشيخ اليهودي وأخذه إلى منزله وأعطاه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مايحتاج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وأسقط الجزية عنه</a:t>
            </a:r>
          </a:p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ونتعلم من الموقف الرحمة والتسامح وحب الخير والعدل في التعامل مع المسلمين وغيرهم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23528" y="3933056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حث الإسلام على العناية والاهتمام بالمسنين ورعايتهم والبر بـهم 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95536" y="4581128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النصيحة هي الدعوة إلى الإحسان والتوقير والاحترام لكبار السن</a:t>
            </a:r>
          </a:p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الأثر تآلف قلوب المسنين مع الجيل الحاضر ويكفل للمسنين جوا من الصفا والأمان والحياة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السعدة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ويبقى المجتمع متماسكا قويا بمحبة أفراده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434" name="Picture 2" descr="N:\ملفاتي 2012\ملفاتي\الـــمدرســــة\لــــــغتي\لغتي سادس\الفصل الثاني\‫الوحدة الخامسة\عرض  حل تدريبات الوحدة الخامسة\نص الفهم القرائي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79512" y="836712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لا يـحق له ذلك لأن إلقاء السلام واجب ومن الآداب الإسلامية أن يسلم الصغير على الكبير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9512" y="1340768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 يـحق للفتى المتمتع بكامل صحته أن يسابق مسنا في المسجد احتراما للمسن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79512" y="1916832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تصرف خاطئ لأن من الإحسان إلى المسنين زيارتـهم وصلتهم تقربا إلى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الله .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7504" y="2557353"/>
            <a:ext cx="4608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تصرف الفتاة يخالف الآداب الاجتماعية والواجب أن تدعو الفتاة المرأة المسنة للجلوس احتراما لها وتقديرا لحالتها الصحية 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9458" name="Picture 2" descr="N:\ملفاتي 2012\ملفاتي\الـــمدرســــة\لــــــغتي\لغتي سادس\الفصل الثاني\‫الوحدة الخامسة\عرض  حل تدريبات الوحدة الخامسة\نص الفهم القرائي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060848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الأسلوب اللغوي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التوكيد </a:t>
            </a:r>
            <a:r>
              <a:rPr lang="ar-SA" sz="24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بـــ</a:t>
            </a:r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( نفس و  </a:t>
            </a:r>
            <a:r>
              <a:rPr lang="ar-SA" sz="2400" b="1" dirty="0" err="1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عين  )</a:t>
            </a:r>
            <a:endParaRPr lang="ar-SA" sz="2400" b="1" dirty="0" smtClean="0">
              <a:ln w="50800"/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1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 descr="N:\ملفاتي 2012\ملفاتي\الـــمدرســــة\لــــــغتي\لغتي سادس\الفصل الثاني\‫الوحدة الخامسة\عرض  حل تدريبات الوحدة الخامسة\الأسلوب اللغو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5436096" y="4077072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نفسه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300192" y="4293096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عينها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372200" y="4541058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نفسه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60232" y="4797152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نفسها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0" y="5301208"/>
            <a:ext cx="4788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أفتتح الأمير 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نفسه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الدار الجديدة لرعاية الأيتام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-108520" y="5589240"/>
            <a:ext cx="4788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كتبت الموظفة 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عينها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أسماء المتبرعات لدار العجزة 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1506" name="Picture 2" descr="N:\ملفاتي 2012\ملفاتي\الـــمدرســــة\لــــــغتي\لغتي سادس\الفصل الثاني\‫الوحدة الخامسة\عرض  حل تدريبات الوحدة الخامسة\الأسلوب اللغو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N:\ملفاتي 2012\ملفاتي\الـــمدرســــة\لــــــغتي\لغتي سادس\الفصل الثاني\‫الوحدة الخامسة\مضمون الوحدة 5.pn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الصنف اللغوي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اسما الزمان والمكان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0" name="Picture 2" descr="N:\ملفاتي 2012\ملفاتي\الـــمدرســــة\لــــــغتي\لغتي سادس\الفصل الثاني\‫الوحدة الخامسة\عرض  حل تدريبات الوحدة الخامسة\الصنف اللغو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979712" y="2276872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كتب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07704" y="2524834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درس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67544" y="2492896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يدرس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79712" y="3284984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جلس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7544" y="3284984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يـجلس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763688" y="4253026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نضج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51520" y="422108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ينضج ُ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3554" name="Picture 2" descr="N:\ملفاتي 2012\ملفاتي\الـــمدرســــة\لــــــغتي\لغتي سادس\الفصل الثاني\‫الوحدة الخامسة\عرض  حل تدريبات الوحدة الخامسة\الصنف اللغو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66936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771800" y="2852936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النادي </a:t>
            </a:r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ملتقى </a:t>
            </a:r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الطلاب </a:t>
            </a:r>
            <a:endParaRPr lang="ar-SA" sz="24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555776" y="3573016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الحصن</a:t>
            </a:r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ملجأ </a:t>
            </a:r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الجيش</a:t>
            </a:r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23728" y="4365104"/>
            <a:ext cx="4464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الربيع </a:t>
            </a:r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منبت</a:t>
            </a:r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الأزهار</a:t>
            </a:r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259632" y="5157192"/>
            <a:ext cx="475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صحراؤنا</a:t>
            </a:r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مستخرج </a:t>
            </a:r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المعادن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331640" y="5949280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الفجر </a:t>
            </a:r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مهبط</a:t>
            </a:r>
            <a:r>
              <a:rPr lang="ar-SA" sz="24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طائرة الحجاج</a:t>
            </a:r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4578" name="Picture 2" descr="N:\ملفاتي 2012\ملفاتي\الـــمدرســــة\لــــــغتي\لغتي سادس\الفصل الثاني\‫الوحدة الخامسة\عرض  حل تدريبات الوحدة الخامسة\الصنف اللغو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23224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الإستراتيجية القرائية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طرح السؤال المتبادل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5602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0" y="332656"/>
            <a:ext cx="86764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هي طريقة لفهم النص حيث يقوم المعلم والطالب بقراءة النص قراءة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مركزة 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, ثم يأخذ كل واحد منهما دورا في طرح أسئلة على الطرف الآخر حول النص ويتبادلان الإجابة عن الأسئلة</a:t>
            </a:r>
          </a:p>
          <a:p>
            <a:endParaRPr lang="ar-SA" sz="2000" b="1" dirty="0" smtClean="0">
              <a:solidFill>
                <a:schemeClr val="bg1"/>
              </a:solidFill>
              <a:cs typeface="الشهيد محمد الدره" pitchFamily="2" charset="-78"/>
            </a:endParaRPr>
          </a:p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7650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8674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4.png"/>
          <p:cNvPicPr>
            <a:picLocks noChangeAspect="1" noChangeArrowheads="1"/>
          </p:cNvPicPr>
          <p:nvPr/>
        </p:nvPicPr>
        <p:blipFill>
          <a:blip r:embed="rId2" cstate="print"/>
          <a:srcRect l="2751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9698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5.jpg"/>
          <p:cNvPicPr>
            <a:picLocks noChangeAspect="1" noChangeArrowheads="1"/>
          </p:cNvPicPr>
          <p:nvPr/>
        </p:nvPicPr>
        <p:blipFill>
          <a:blip r:embed="rId2" cstate="print"/>
          <a:srcRect b="47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72008" y="980728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لأن الطائرة مجهزة بكل وسائل الراحة والترفيه 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0" y="1556792"/>
            <a:ext cx="4067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لماذا فضل ريان كتابة رسالة لوالده على أن يتصل </a:t>
            </a:r>
            <a:r>
              <a:rPr lang="ar-SA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به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 هاتفيا ليخبره عن </a:t>
            </a:r>
            <a:r>
              <a:rPr lang="ar-SA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رحلته ؟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276872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على اشتياقهم للأهل والوطن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427984" y="2708920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تمتاز بالنظافة وحسن </a:t>
            </a:r>
            <a:r>
              <a:rPr lang="ar-SA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التنظيم .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355976" y="3284984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لماذا يتوافد السياح إلى </a:t>
            </a:r>
            <a:r>
              <a:rPr lang="ar-SA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سويسرا ؟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0" y="3717032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أين يكثر وجود </a:t>
            </a:r>
            <a:r>
              <a:rPr lang="ar-SA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السياح ؟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:\ملفاتي 2012\ملفاتي\الـــمدرســــة\لــــــغتي\مشروع حقائب لغتي\Ashampoo_Snap_2012.08.27_14h49m23s_001_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1115616" y="0"/>
            <a:ext cx="7344816" cy="707886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u="sng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فهرس الوحدة الخامسة</a:t>
            </a:r>
            <a:r>
              <a:rPr lang="ar-SA" sz="4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4000" b="1" u="sng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الطالب </a:t>
            </a:r>
            <a:r>
              <a:rPr lang="ar-SA" sz="4000" b="1" u="sng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والنشاط</a:t>
            </a:r>
            <a:r>
              <a:rPr lang="ar-SA" sz="4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4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مربع نص 18">
            <a:hlinkClick r:id="rId4" action="ppaction://hlinksldjump"/>
          </p:cNvPr>
          <p:cNvSpPr txBox="1"/>
          <p:nvPr/>
        </p:nvSpPr>
        <p:spPr>
          <a:xfrm>
            <a:off x="3851920" y="335699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الرسم </a:t>
            </a:r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الكتابي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مربع نص 19">
            <a:hlinkClick r:id="rId5" action="ppaction://hlinksldjump"/>
          </p:cNvPr>
          <p:cNvSpPr txBox="1"/>
          <p:nvPr/>
        </p:nvSpPr>
        <p:spPr>
          <a:xfrm>
            <a:off x="611560" y="1916832"/>
            <a:ext cx="295232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</a:rPr>
              <a:t>التواصل الشفهي والكتابي</a:t>
            </a:r>
            <a:endParaRPr lang="ar-SA" sz="2800" b="1" u="sng" dirty="0">
              <a:ln w="11430"/>
            </a:endParaRPr>
          </a:p>
        </p:txBody>
      </p:sp>
      <p:sp>
        <p:nvSpPr>
          <p:cNvPr id="25" name="مربع نص 24">
            <a:hlinkClick r:id="rId6" action="ppaction://hlinksldjump"/>
          </p:cNvPr>
          <p:cNvSpPr txBox="1"/>
          <p:nvPr/>
        </p:nvSpPr>
        <p:spPr>
          <a:xfrm>
            <a:off x="3851920" y="479715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الوظيفة النحوية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مربع نص 25">
            <a:hlinkClick r:id="rId7" action="ppaction://hlinksldjump"/>
          </p:cNvPr>
          <p:cNvSpPr txBox="1"/>
          <p:nvPr/>
        </p:nvSpPr>
        <p:spPr>
          <a:xfrm>
            <a:off x="3851920" y="407707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النص الشعري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مربع نص 26">
            <a:hlinkClick r:id="rId8" action="ppaction://hlinksldjump"/>
          </p:cNvPr>
          <p:cNvSpPr txBox="1"/>
          <p:nvPr/>
        </p:nvSpPr>
        <p:spPr>
          <a:xfrm>
            <a:off x="3851920" y="263691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الظاهرة الإملائية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مربع نص 27">
            <a:hlinkClick r:id="rId9" action="ppaction://hlinksldjump"/>
          </p:cNvPr>
          <p:cNvSpPr txBox="1"/>
          <p:nvPr/>
        </p:nvSpPr>
        <p:spPr>
          <a:xfrm>
            <a:off x="3851920" y="191683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بنية النص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مربع نص 22">
            <a:hlinkClick r:id="rId10" action="ppaction://hlinksldjump"/>
          </p:cNvPr>
          <p:cNvSpPr txBox="1"/>
          <p:nvPr/>
        </p:nvSpPr>
        <p:spPr>
          <a:xfrm>
            <a:off x="6660232" y="263691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الأسلوب اللغوي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2" name="مربع نص 41">
            <a:hlinkClick r:id="rId11" action="ppaction://hlinksldjump"/>
          </p:cNvPr>
          <p:cNvSpPr txBox="1"/>
          <p:nvPr/>
        </p:nvSpPr>
        <p:spPr>
          <a:xfrm>
            <a:off x="6660232" y="335699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الصنف اللغوي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مربع نص 44">
            <a:hlinkClick r:id="rId12" action="ppaction://hlinksldjump"/>
          </p:cNvPr>
          <p:cNvSpPr txBox="1"/>
          <p:nvPr/>
        </p:nvSpPr>
        <p:spPr>
          <a:xfrm>
            <a:off x="6660232" y="119675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مدخل الوحدة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6" name="مربع نص 45">
            <a:hlinkClick r:id="rId13" action="ppaction://hlinksldjump"/>
          </p:cNvPr>
          <p:cNvSpPr txBox="1"/>
          <p:nvPr/>
        </p:nvSpPr>
        <p:spPr>
          <a:xfrm>
            <a:off x="3779912" y="1196752"/>
            <a:ext cx="259228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النص الإثرائي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مربع نص 28">
            <a:hlinkClick r:id="rId14" action="ppaction://hlinksldjump"/>
          </p:cNvPr>
          <p:cNvSpPr txBox="1"/>
          <p:nvPr/>
        </p:nvSpPr>
        <p:spPr>
          <a:xfrm>
            <a:off x="6660232" y="191683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نص الفهم القرائي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مربع نص 20">
            <a:hlinkClick r:id="rId15" action="ppaction://hlinksldjump"/>
          </p:cNvPr>
          <p:cNvSpPr txBox="1"/>
          <p:nvPr/>
        </p:nvSpPr>
        <p:spPr>
          <a:xfrm>
            <a:off x="6660232" y="407707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الاستراتيجية القرائية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مربع نص 29">
            <a:hlinkClick r:id="rId16" action="ppaction://hlinksldjump"/>
          </p:cNvPr>
          <p:cNvSpPr txBox="1"/>
          <p:nvPr/>
        </p:nvSpPr>
        <p:spPr>
          <a:xfrm>
            <a:off x="6660232" y="479715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نص الاستماع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مربع نص 30">
            <a:hlinkClick r:id="rId17" action="ppaction://hlinksldjump"/>
          </p:cNvPr>
          <p:cNvSpPr txBox="1"/>
          <p:nvPr/>
        </p:nvSpPr>
        <p:spPr>
          <a:xfrm>
            <a:off x="611560" y="1196752"/>
            <a:ext cx="295232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</a:rPr>
              <a:t>أبني معجمي</a:t>
            </a:r>
            <a:endParaRPr lang="ar-SA" sz="2800" b="1" u="sng" dirty="0">
              <a:ln w="11430"/>
            </a:endParaRPr>
          </a:p>
        </p:txBody>
      </p:sp>
      <p:sp>
        <p:nvSpPr>
          <p:cNvPr id="35" name="مربع نص 34">
            <a:hlinkClick r:id="rId18" action="ppaction://hlinksldjump"/>
          </p:cNvPr>
          <p:cNvSpPr txBox="1"/>
          <p:nvPr/>
        </p:nvSpPr>
        <p:spPr>
          <a:xfrm>
            <a:off x="6660232" y="5517232"/>
            <a:ext cx="2339752" cy="523220"/>
          </a:xfrm>
          <a:prstGeom prst="rect">
            <a:avLst/>
          </a:prstGeom>
          <a:solidFill>
            <a:srgbClr val="A7199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مشروع الوحدة</a:t>
            </a:r>
            <a:endParaRPr lang="ar-SA" sz="2800" b="1" u="sng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" name="Picture 2" descr="N:\ملفاتي 2012\ملفاتي\الـــمدرســــة\لــــــغتي\لغتي سادس\الفصل الثاني\‫الوحدة الخامسة\52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51520" y="2636912"/>
            <a:ext cx="3400396" cy="3221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22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1746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2770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4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4818" name="Picture 2" descr="N:\ملفاتي 2012\ملفاتي\الـــمدرســــة\لــــــغتي\لغتي سادس\الفصل الثاني\‫الوحدة الخامسة\عرض  حل تدريبات الوحدة الخامسة\نص الاستراتيجية القرائية\9.png"/>
          <p:cNvPicPr>
            <a:picLocks noChangeAspect="1" noChangeArrowheads="1"/>
          </p:cNvPicPr>
          <p:nvPr/>
        </p:nvPicPr>
        <p:blipFill>
          <a:blip r:embed="rId2" cstate="print"/>
          <a:srcRect t="2751"/>
          <a:stretch>
            <a:fillRect/>
          </a:stretch>
        </p:blipFill>
        <p:spPr bwMode="auto">
          <a:xfrm>
            <a:off x="-36512" y="-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555776" y="1628800"/>
            <a:ext cx="4427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التاجر الذكي</a:t>
            </a:r>
            <a:endParaRPr lang="ar-SA" sz="24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139952" y="2636912"/>
            <a:ext cx="4067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متى فكر التاجر في بيع 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داره  ؟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9512" y="2636912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لما كسدت تجارته وتراكمت عليه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الديون .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83968" y="3356992"/>
            <a:ext cx="4067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لماذا طلب التاجر مبلغا كبيرا من المال ثمنا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لداره ؟.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0" y="3356992"/>
            <a:ext cx="4067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لأنه أضاف إليها ثمن الجيرة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الغالية .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211960" y="4149080"/>
            <a:ext cx="417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هل كان التاجر محقا في طلب هذا المبلغ </a:t>
            </a:r>
          </a:p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و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لماذا ؟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79512" y="4077072"/>
            <a:ext cx="4067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نعم لأن الجيرة لا تقدر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بثمن .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211960" y="4869160"/>
            <a:ext cx="4067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لماذا أعطى الجار جاره التاجر المبلغ الذي احتاج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إليه ؟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4797152"/>
            <a:ext cx="4067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ليسدد ديونه ولئلا ينتقل من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جواره .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23224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نص الاستماع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عليك </a:t>
            </a:r>
            <a:r>
              <a:rPr lang="ar-SA" sz="24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بالجار ....</a:t>
            </a:r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وإن جار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كتاب المعلم ص 153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252617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 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5842" name="Picture 2" descr="N:\ملفاتي 2012\ملفاتي\الـــمدرســــة\لــــــغتي\لغتي سادس\الفصل الثاني\‫الوحدة الخامسة\عرض  حل تدريبات الوحدة الخامسة\نص الاستماع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492896"/>
            <a:ext cx="432048" cy="414293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6228184" y="3717032"/>
            <a:ext cx="827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كثيرا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987824" y="3717032"/>
            <a:ext cx="1403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يشاركوننا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907704" y="5333146"/>
            <a:ext cx="5436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من خمسة أشخاص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55576" y="5837202"/>
            <a:ext cx="6660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لكيلا يكونوا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مثله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, بل أحسن حالا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منه .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475656" y="6341258"/>
            <a:ext cx="5940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لكي تساعد زوجها على تكاليف الحياة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N:\ملفاتي 2012\ملفاتي\الـــمدرســــة\لــــــغتي\لغتي سادس\الفصل الثاني\‫الوحدة الخامسة\عرض  حل تدريبات الوحدة الخامسة\نص الاستماع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4716016" y="1412776"/>
            <a:ext cx="97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المدرسة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436096" y="1700808"/>
            <a:ext cx="827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طعاما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572000" y="1988840"/>
            <a:ext cx="97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بالعطف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915816" y="4437112"/>
            <a:ext cx="4427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كانت أمي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لاتبخل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على جارتنا بالمال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915816" y="5013176"/>
            <a:ext cx="4427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لم تكن تستطيع جارتنا أن ترد  الهدايا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بـمثلها .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547664" y="5549170"/>
            <a:ext cx="5724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الزم الجار وإن جار.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7890" name="Picture 2" descr="N:\ملفاتي 2012\ملفاتي\الـــمدرســــة\لــــــغتي\لغتي سادس\الفصل الثاني\‫الوحدة الخامسة\عرض  حل تدريبات الوحدة الخامسة\نص الاستما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النص الإثرائي</a:t>
            </a:r>
          </a:p>
          <a:p>
            <a:pPr algn="ctr"/>
            <a:endParaRPr lang="ar-SA" sz="2800" b="1" dirty="0" smtClean="0">
              <a:ln w="50800"/>
              <a:solidFill>
                <a:schemeClr val="bg2">
                  <a:lumMod val="75000"/>
                </a:schemeClr>
              </a:solidFill>
              <a:cs typeface="الشهيد محمد الدره" pitchFamily="2" charset="-78"/>
            </a:endParaRPr>
          </a:p>
          <a:p>
            <a:pPr algn="ctr"/>
            <a:r>
              <a:rPr lang="ar-SA" sz="2800" b="1" dirty="0" smtClean="0">
                <a:ln w="50800"/>
                <a:solidFill>
                  <a:schemeClr val="bg2">
                    <a:lumMod val="75000"/>
                  </a:schemeClr>
                </a:solidFill>
                <a:cs typeface="الشهيد محمد الدره" pitchFamily="2" charset="-78"/>
              </a:rPr>
              <a:t>الإمام أبو حنيفة والإسكافي</a:t>
            </a:r>
            <a:endParaRPr lang="ar-SA" sz="2400" b="1" dirty="0" smtClean="0">
              <a:ln w="50800"/>
              <a:solidFill>
                <a:schemeClr val="bg2">
                  <a:lumMod val="75000"/>
                </a:schemeClr>
              </a:solidFill>
              <a:cs typeface="الشهيد محمد الدره" pitchFamily="2" charset="-78"/>
            </a:endParaRPr>
          </a:p>
          <a:p>
            <a:pPr algn="ctr"/>
            <a:endParaRPr lang="ar-SA" sz="2800" b="1" dirty="0" smtClean="0">
              <a:ln w="50800"/>
              <a:solidFill>
                <a:schemeClr val="accent1">
                  <a:lumMod val="75000"/>
                </a:schemeClr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324625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132856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مدخل الوحدة</a:t>
            </a:r>
          </a:p>
          <a:p>
            <a:pPr algn="ctr"/>
            <a:r>
              <a:rPr lang="ar-SA" sz="2400" b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مشروع </a:t>
            </a:r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الوحدة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8914" name="Picture 2" descr="N:\ملفاتي 2012\ملفاتي\الـــمدرســــة\لــــــغتي\لغتي سادس\الفصل الثاني\‫الوحدة الخامسة\عرض  حل تدريبات الوحدة الخامسة\النص الإثرائ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9938" name="Picture 2" descr="N:\ملفاتي 2012\ملفاتي\الـــمدرســــة\لــــــغتي\لغتي سادس\الفصل الثاني\‫الوحدة الخامسة\عرض  حل تدريبات الوحدة الخامسة\النص الإثرائ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1115616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8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نشاط</a:t>
            </a:r>
          </a:p>
        </p:txBody>
      </p:sp>
      <p:pic>
        <p:nvPicPr>
          <p:cNvPr id="3074" name="Picture 2" descr="N:\ملفاتي 2012\ملفاتي\الـــمدرســــة\لــــــغتي\لغتي سادس\الفصل الثاني\‫الوحدة الخامسة\النشاطات التقويمية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802838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:\ملفاتي 2012\ملفاتي\الـــمدرســــة\لــــــغتي\لغتي سادس\الفصل الثاني\‫الوحدة الخامسة\النشاطات التقويمية\2.jpg"/>
          <p:cNvPicPr>
            <a:picLocks noChangeAspect="1" noChangeArrowheads="1"/>
          </p:cNvPicPr>
          <p:nvPr/>
        </p:nvPicPr>
        <p:blipFill>
          <a:blip r:embed="rId2" cstate="print"/>
          <a:srcRect l="3556"/>
          <a:stretch>
            <a:fillRect/>
          </a:stretch>
        </p:blipFill>
        <p:spPr bwMode="auto">
          <a:xfrm>
            <a:off x="1115616" y="0"/>
            <a:ext cx="8028384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0" y="0"/>
            <a:ext cx="1115616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8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نشاط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331640" y="2132856"/>
            <a:ext cx="6768752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بنية نص الرسائل التواصلية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2" name="Picture 2" descr="N:\ملفاتي 2012\ملفاتي\الـــمدرســــة\لــــــغتي\لغتي سادس\الفصل الثاني\‫الوحدة الخامسة\عرض  حل تدريبات الوحدة الخامسة\بنية النص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555776" y="2492896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2              البسملة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499992" y="3316922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3            اسم المرسل إليه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27784" y="3789040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4          عبارة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الافتتاح  (التحية )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79512" y="3068960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7         التاريخ والمكان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331640" y="4293096"/>
            <a:ext cx="7056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5             نص الرسالة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475656" y="5733256"/>
            <a:ext cx="4320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6              عبارة الختام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23528" y="6165304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  7           اسم المرسل وتوقيعه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986" name="Picture 2" descr="N:\ملفاتي 2012\ملفاتي\الـــمدرســــة\لــــــغتي\لغتي سادس\الفصل الثاني\‫الوحدة الخامسة\عرض  حل تدريبات الوحدة الخامسة\بنية النص\2.png"/>
          <p:cNvPicPr>
            <a:picLocks noChangeAspect="1" noChangeArrowheads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6372200" y="580618"/>
            <a:ext cx="1584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البسملة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012160" y="1156682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 اسم المرسل إليه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51520" y="1844824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عبارة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الافتتاح  (التحية )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39552" y="548680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 التاريخ والمكان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131840" y="2452826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نص الرسالة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771800" y="4685074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اسم المرسل وتوقيعه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012160" y="4685074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عبارة الختام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3010" name="Picture 2" descr="N:\ملفاتي 2012\ملفاتي\الـــمدرســــة\لــــــغتي\لغتي سادس\الفصل الثاني\‫الوحدة الخامسة\عرض  حل تدريبات الوحدة الخامسة\بنية النص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4034" name="Picture 2" descr="N:\ملفاتي 2012\ملفاتي\الـــمدرســــة\لــــــغتي\لغتي سادس\الفصل الثاني\‫الوحدة الخامسة\عرض  حل تدريبات الوحدة الخامسة\بنية النص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763688" y="332656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بسم الله الرحمن الرحيم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16088" y="652626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صديقك المخلص سعد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916088" y="940658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صديقي العزيز أحمد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16088" y="1228690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السلام عليكم ورحمة الله وبركاته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916088" y="1516722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إنا لله وإنا إليه راجعون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916088" y="1804754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حائل في 23 رجب 1429 هـ 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851920" y="2060848"/>
            <a:ext cx="1016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تلقيت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971600" y="2092786"/>
            <a:ext cx="13765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الرضوان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5058" name="Picture 2" descr="N:\ملفاتي 2012\ملفاتي\الـــمدرســــة\لــــــغتي\لغتي سادس\الفصل الثاني\‫الوحدة الخامسة\عرض  حل تدريبات الوحدة الخامسة\بنية النص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:\ملفاتي 2012\ملفاتي\الـــمدرســــة\لــــــغتي\لغتي سادس\الفصل الثاني\‫الوحدة الخامسة\عرض  حل تدريبات الوحدة الخامسة\مدخل الوحدة\1.pn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6082" name="Picture 2" descr="N:\ملفاتي 2012\ملفاتي\الـــمدرســــة\لــــــغتي\لغتي سادس\الفصل الثاني\‫الوحدة الخامسة\عرض  حل تدريبات الوحدة الخامسة\بنية النص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الظاهرة الإملائية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تنوين الاسم المقصور والمنقوص والممدود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604545" cy="83099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4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ثلاث حصص</a:t>
            </a:r>
            <a:endParaRPr lang="ar-SA" sz="24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7106" name="Picture 2" descr="N:\ملفاتي 2012\ملفاتي\الـــمدرســــة\لــــــغتي\لغتي سادس\الفصل الثاني\‫الوحدة الخامسة\عرض  حل تدريبات الوحدة الخامسة\الظاهرة الإملائ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8130" name="Picture 2" descr="N:\ملفاتي 2012\ملفاتي\الـــمدرســــة\لــــــغتي\لغتي سادس\الفصل الثاني\‫الوحدة الخامسة\عرض  حل تدريبات الوحدة الخامسة\الظاهرة الإملائ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4932040" y="5805264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راضٍ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427984" y="6125234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مستوفيا ً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995936" y="638132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بكاءً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9154" name="Picture 2" descr="N:\ملفاتي 2012\ملفاتي\الـــمدرســــة\لــــــغتي\لغتي سادس\الفصل الثاني\‫الوحدة الخامسة\عرض  حل تدريبات الوحدة الخامسة\الظاهرة الإملائ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5" name="رابط كسهم مستقيم 4"/>
          <p:cNvCxnSpPr/>
          <p:nvPr/>
        </p:nvCxnSpPr>
        <p:spPr>
          <a:xfrm flipH="1">
            <a:off x="2483768" y="980728"/>
            <a:ext cx="3168352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flipH="1">
            <a:off x="2339752" y="1700808"/>
            <a:ext cx="3096344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2411760" y="2276872"/>
            <a:ext cx="2376264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flipH="1" flipV="1">
            <a:off x="2339752" y="2852936"/>
            <a:ext cx="2880320" cy="72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flipH="1" flipV="1">
            <a:off x="2195736" y="1412776"/>
            <a:ext cx="2880320" cy="2160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flipH="1" flipV="1">
            <a:off x="2267744" y="4005064"/>
            <a:ext cx="2952328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مستقيم 20"/>
          <p:cNvCxnSpPr/>
          <p:nvPr/>
        </p:nvCxnSpPr>
        <p:spPr>
          <a:xfrm flipH="1">
            <a:off x="5724128" y="1124744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رابط مستقيم 21"/>
          <p:cNvCxnSpPr/>
          <p:nvPr/>
        </p:nvCxnSpPr>
        <p:spPr>
          <a:xfrm flipH="1">
            <a:off x="6948264" y="1772816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رابط مستقيم 24"/>
          <p:cNvCxnSpPr/>
          <p:nvPr/>
        </p:nvCxnSpPr>
        <p:spPr>
          <a:xfrm flipH="1">
            <a:off x="6948264" y="2420888"/>
            <a:ext cx="2880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 flipH="1">
            <a:off x="7020272" y="3068960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/>
          <p:nvPr/>
        </p:nvCxnSpPr>
        <p:spPr>
          <a:xfrm flipH="1">
            <a:off x="7380312" y="3717032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H="1">
            <a:off x="6804248" y="4437112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0178" name="Picture 2" descr="N:\ملفاتي 2012\ملفاتي\الـــمدرســــة\لــــــغتي\لغتي سادس\الفصل الثاني\‫الوحدة الخامسة\عرض  حل تدريبات الوحدة الخامسة\الظاهرة الإملائ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02" name="Picture 2" descr="N:\ملفاتي 2012\ملفاتي\الـــمدرســــة\لــــــغتي\لغتي سادس\الفصل الثاني\‫الوحدة الخامسة\عرض  حل تدريبات الوحدة الخامسة\الظاهرة الإملائ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2226" name="Picture 2" descr="N:\ملفاتي 2012\ملفاتي\الـــمدرســــة\لــــــغتي\لغتي سادس\الفصل الثاني\‫الوحدة الخامسة\عرض  حل تدريبات الوحدة الخامسة\الظاهرة الإملائ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 rot="21408573">
            <a:off x="3419872" y="2603034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كتاب المعلم ص 165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3250" name="Picture 2" descr="N:\ملفاتي 2012\ملفاتي\الـــمدرســــة\لــــــغتي\لغتي سادس\الفصل الثاني\‫الوحدة الخامسة\عرض  حل تدريبات الوحدة الخامسة\الظاهرة الإملائي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الرسم الكتابي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كتابة عبارات بخط النسخ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180609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 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N:\ملفاتي 2012\ملفاتي\الـــمدرســــة\لــــــغتي\لغتي سادس\الفصل الثاني\‫الوحدة الخامسة\عرض  حل تدريبات الوحدة الخامسة\مدخل الوحد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7092280" y="5723964"/>
            <a:ext cx="532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لجين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592682" y="5723964"/>
            <a:ext cx="663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ابتهال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854872" y="5723964"/>
            <a:ext cx="673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تبوك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115069" y="5723964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بارد و تتساقط الثلوج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047396" y="6011996"/>
            <a:ext cx="577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ريان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318961" y="602128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الوالدان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944640" y="6011996"/>
            <a:ext cx="583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لندن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61391" y="6021288"/>
            <a:ext cx="2874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عاصف وقد تسقط الأمطار بغزارة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016939" y="6309320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غدير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658405" y="6300028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عمتها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979906" y="630932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جدة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254275" y="6300028"/>
            <a:ext cx="194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مشمس والهواء لطيف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4274" name="Picture 2" descr="N:\ملفاتي 2012\ملفاتي\الـــمدرســــة\لــــــغتي\لغتي سادس\الفصل الثاني\‫الوحدة الخامسة\عرض  حل تدريبات الوحدة الخامسة\أرسم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5298" name="Picture 2" descr="N:\ملفاتي 2012\ملفاتي\الـــمدرســــة\لــــــغتي\لغتي سادس\الفصل الثاني\‫الوحدة الخامسة\عرض  حل تدريبات الوحدة الخامسة\أرسم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النص الشعري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الجدة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6322" name="Picture 2" descr="N:\ملفاتي 2012\ملفاتي\الـــمدرســــة\لــــــغتي\لغتي سادس\الفصل الثاني\‫الوحدة الخامسة\عرض  حل تدريبات الوحدة الخامسة\النص الشعر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7346" name="Picture 2" descr="N:\ملفاتي 2012\ملفاتي\الـــمدرســــة\لــــــغتي\لغتي سادس\الفصل الثاني\‫الوحدة الخامسة\عرض  حل تدريبات الوحدة الخامسة\النص الشعر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3851920" y="299695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أحمد شوقي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660232" y="4469050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ديوان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الشوقيات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851920" y="4293096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الـجدة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27584" y="4509120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الباء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851920" y="5949280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عشرة أبيات 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8370" name="Picture 2" descr="N:\ملفاتي 2012\ملفاتي\الـــمدرســــة\لــــــغتي\لغتي سادس\الفصل الثاني\‫الوحدة الخامسة\عرض  حل تدريبات الوحدة الخامسة\النص الشعر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508104" y="332656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تعطف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508104" y="83671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المربي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cxnSp>
        <p:nvCxnSpPr>
          <p:cNvPr id="7" name="رابط مستقيم 6"/>
          <p:cNvCxnSpPr/>
          <p:nvPr/>
        </p:nvCxnSpPr>
        <p:spPr>
          <a:xfrm flipH="1">
            <a:off x="1619672" y="476672"/>
            <a:ext cx="5760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flipH="1">
            <a:off x="2195736" y="980728"/>
            <a:ext cx="5760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H="1">
            <a:off x="467544" y="1484784"/>
            <a:ext cx="5760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5436096" y="134076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الموبخ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436096" y="1844824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أحنى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339752" y="1844824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err="1" smtClean="0">
                <a:solidFill>
                  <a:srgbClr val="0070C0"/>
                </a:solidFill>
                <a:cs typeface="الشهيد محمد الدره" pitchFamily="2" charset="-78"/>
              </a:rPr>
              <a:t>أختبي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364088" y="2092786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غضب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483768" y="2132856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أنـجو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148064" y="263691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تعطف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763688" y="263691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تذهب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339752" y="2852936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تغضب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3923928" y="314096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هددني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683568" y="314096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مهرب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868144" y="3645024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smtClean="0">
                <a:solidFill>
                  <a:srgbClr val="0070C0"/>
                </a:solidFill>
                <a:cs typeface="الشهيد محمد الدره" pitchFamily="2" charset="-78"/>
              </a:rPr>
              <a:t>أختبأت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771800" y="3645024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المؤنب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0" y="3645024"/>
            <a:ext cx="1331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تصنع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1619672" y="4613066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العطف والحنان والحلم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1619672" y="4829090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خلف جدته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252536" y="5013176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لشدة حبها له وتعلقها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به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2267744" y="5373216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بلهجة الموبخ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5877272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الحوار والتفاهم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835696" y="5909210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مثل ما يصنع الأب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‫الوحدة الخامسة\عرض  حل تدريبات الوحدة الخامسة\النص الشعر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0418" name="Picture 2" descr="N:\ملفاتي 2012\ملفاتي\الـــمدرســــة\لــــــغتي\لغتي سادس\الفصل الثاني\‫الوحدة الخامسة\عرض  حل تدريبات الوحدة الخامسة\النص الشعر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42" name="Picture 2" descr="N:\ملفاتي 2012\ملفاتي\الـــمدرســــة\لــــــغتي\لغتي سادس\الفصل الثاني\‫الوحدة الخامسة\عرض  حل تدريبات الوحدة الخامسة\النص الشعري\S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الوظيفة النحوية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جزم الأفعال المضارعة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N:\ملفاتي 2012\ملفاتي\الـــمدرســــة\لــــــغتي\لغتي سادس\الفصل الثاني\‫الوحدة الخامسة\عرض  حل تدريبات الوحدة الخامسة\مدخل الوحد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2466" name="Picture 2" descr="N:\ملفاتي 2012\ملفاتي\الـــمدرســــة\لــــــغتي\لغتي سادس\الفصل الثاني\‫الوحدة الخامسة\عرض  حل تدريبات الوحدة الخامسة\الوظيفة النحو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1331640" y="4869160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السكون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83568" y="5301208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       مـجزوم وعلامة جزمه       السكون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835696" y="616530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السكون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3490" name="Picture 2" descr="N:\ملفاتي 2012\ملفاتي\الـــمدرســــة\لــــــغتي\لغتي سادس\الفصل الثاني\‫الوحدة الخامسة\عرض  حل تدريبات الوحدة الخامسة\الوظيفة النحو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79512" y="548680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 الناهية 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11560" y="827420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 من آخر الفعل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3528" y="133147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حرف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403648" y="2204864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حرف  العلة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403648" y="364502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لام الأمر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971600" y="393305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النون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275856" y="472514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السكون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403648" y="5013176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 حرف العلة والنون من آخرهـما 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483768" y="6021288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حرف النون 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4514" name="Picture 2" descr="N:\ملفاتي 2012\ملفاتي\الـــمدرســــة\لــــــغتي\لغتي سادس\الفصل الثاني\‫الوحدة الخامسة\عرض  حل تدريبات الوحدة الخامسة\الوظيفة النحو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483768" y="1331476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يرضع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619672" y="1331476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لم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9512" y="1340768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السكون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403648" y="1556792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لام الأمر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339752" y="1556792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يسكت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51520" y="1556792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السكون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267744" y="1979548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برع َ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403648" y="1988840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لم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1988840"/>
            <a:ext cx="154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 حرف العلة</a:t>
            </a:r>
            <a:endParaRPr lang="ar-SA" sz="16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0" y="2226350"/>
            <a:ext cx="154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 حرف العلة</a:t>
            </a:r>
            <a:endParaRPr lang="ar-SA" sz="16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339752" y="220486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ترم  ِْ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403648" y="220486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 الناهية ْ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483768" y="2924944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تقاطعوا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331640" y="292494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 الناهية ا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0" y="2924944"/>
            <a:ext cx="1403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 النون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411760" y="3140968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تستقبلي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403648" y="3203684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لام الأمر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79512" y="3140968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 النون</a:t>
            </a:r>
            <a:endParaRPr lang="ar-SA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5538" name="Picture 2" descr="N:\ملفاتي 2012\ملفاتي\الـــمدرســــة\لــــــغتي\لغتي سادس\الفصل الثاني\‫الوحدة الخامسة\عرض  حل تدريبات الوحدة الخامسة\الوظيفة النحو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6516216" y="5075892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صحيح الآخر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563888" y="5075892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معتل الآخر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67544" y="5085184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الخمسة</a:t>
            </a:r>
            <a:endParaRPr lang="ar-SA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6562" name="Picture 2" descr="N:\ملفاتي 2012\ملفاتي\الـــمدرســــة\لــــــغتي\لغتي سادس\الفصل الثاني\‫الوحدة الخامسة\عرض  حل تدريبات الوحدة الخامسة\الوظيفة النحو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796136" y="2092786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نرع 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83968" y="2204864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معتل الآخر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843808" y="2164794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لام الأمر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23528" y="2132856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حذف حرف العلة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516216" y="2420888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تقتصر ْ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355976" y="2452826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صحيح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الآخر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843808" y="2420888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لم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043608" y="2420888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السكون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948536" y="2708920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تدع ُ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283968" y="2708920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معتل لآخرَ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987824" y="2708920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لا الناهية 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67544" y="2708920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حذف حرف العلة 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5948536" y="2956882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تسلموا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923928" y="2996952"/>
            <a:ext cx="1944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من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الأفعال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الخمسة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987824" y="2996952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لام الأمر</a:t>
            </a:r>
            <a:endParaRPr lang="ar-SA" sz="2000" b="1" dirty="0">
              <a:solidFill>
                <a:srgbClr val="0070C0"/>
              </a:solidFill>
              <a:cs typeface="الشهيد محمد الدره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827584" y="2996952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حذف النون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796136" y="3284984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يقترب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283968" y="3284984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صحيح الآخر 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915816" y="3284984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لام الأمر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683568" y="3284984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السكون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َ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3347864" y="4253026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لتتصدقي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على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الفقراء .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3347864" y="4541058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لم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يعطِ</a:t>
            </a:r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 المهندس رأيه بوضوح </a:t>
            </a:r>
            <a:endParaRPr lang="ar-SA" sz="2000" b="1" dirty="0">
              <a:solidFill>
                <a:srgbClr val="002060"/>
              </a:solidFill>
              <a:cs typeface="الشهيد محمد الدره" pitchFamily="2" charset="-7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3419872" y="4797152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ليبتسمْ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الجار عند رؤية جاره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3203848" y="5045114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أفراد العائلة لم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يزوروا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بعضهم منذ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فترة .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3275856" y="5301208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البخيلان لم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يكرما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ضيفهما .</a:t>
            </a:r>
            <a:endParaRPr lang="ar-SA" sz="2000" b="1" dirty="0">
              <a:solidFill>
                <a:schemeClr val="bg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7586" name="Picture 2" descr="N:\ملفاتي 2012\ملفاتي\الـــمدرســــة\لــــــغتي\لغتي سادس\الفصل الثاني\‫الوحدة الخامسة\عرض  حل تدريبات الوحدة الخامسة\الوظيفة النحو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8610" name="Picture 2" descr="N:\ملفاتي 2012\ملفاتي\الـــمدرســــة\لــــــغتي\لغتي سادس\الفصل الثاني\‫الوحدة الخامسة\عرض  حل تدريبات الوحدة الخامسة\الوظيفة النحوي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9634" name="Picture 2" descr="N:\ملفاتي 2012\ملفاتي\الـــمدرســــة\لــــــغتي\لغتي سادس\الفصل الثاني\‫الوحدة الخامسة\عرض  حل تدريبات الوحدة الخامسة\الوظيفة النحوي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أبني معجمي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ألفاظ وتراكيب تنتمي لمعجم الوحدة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0658" name="Picture 2" descr="N:\ملفاتي 2012\ملفاتي\الـــمدرســــة\لــــــغتي\لغتي سادس\الفصل الثاني\‫الوحدة الخامسة\عرض  حل تدريبات الوحدة الخامسة\أبني معجم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:\ملفاتي 2012\ملفاتي\الـــمدرســــة\لــــــغتي\لغتي سادس\الفصل الثاني\‫الوحدة الخامسة\عرض  حل تدريبات الوحدة الخامسة\مدخل الوحدة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682" name="Picture 2" descr="N:\ملفاتي 2012\ملفاتي\الـــمدرســــة\لــــــغتي\لغتي سادس\الفصل الثاني\‫الوحدة الخامسة\عرض  حل تدريبات الوحدة الخامسة\أبني معجم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2706" name="Picture 2" descr="N:\ملفاتي 2012\ملفاتي\الـــمدرســــة\لــــــغتي\لغتي سادس\الفصل الثاني\‫الوحدة الخامسة\عرض  حل تدريبات الوحدة الخامسة\أبني معجمي\3.png"/>
          <p:cNvPicPr>
            <a:picLocks noChangeAspect="1" noChangeArrowheads="1"/>
          </p:cNvPicPr>
          <p:nvPr/>
        </p:nvPicPr>
        <p:blipFill>
          <a:blip r:embed="rId2" cstate="print"/>
          <a:srcRect l="1963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3730" name="Picture 2" descr="N:\ملفاتي 2012\ملفاتي\الـــمدرســــة\لــــــغتي\لغتي سادس\الفصل الثاني\‫الوحدة الخامسة\عرض  حل تدريبات الوحدة الخامسة\أبني معجم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أتواصل كتابيا وشفهيا  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وصف شخصية ـ وتقديم عرض شفهي لسيرة غيرية </a:t>
            </a:r>
          </a:p>
        </p:txBody>
      </p:sp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51520" y="188640"/>
            <a:ext cx="2448272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خمس حصص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282" y="1412776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التكافل والتواصل الاجتماعي </a:t>
            </a:r>
            <a:endParaRPr lang="ar-SA" sz="3600" b="1" u="sng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4754" name="Picture 2" descr="N:\ملفاتي 2012\ملفاتي\الـــمدرســــة\لــــــغتي\لغتي سادس\الفصل الثاني\‫الوحدة الخامسة\عرض  حل تدريبات الوحدة الخامسة\أتواصل كتابيا وشفهيا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5778" name="Picture 2" descr="N:\ملفاتي 2012\ملفاتي\الـــمدرســــة\لــــــغتي\لغتي سادس\الفصل الثاني\‫الوحدة الخامسة\عرض  حل تدريبات الوحدة الخامسة\أتواصل كتابيا وشفهيا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6802" name="Picture 2" descr="N:\ملفاتي 2012\ملفاتي\الـــمدرســــة\لــــــغتي\لغتي سادس\الفصل الثاني\‫الوحدة الخامسة\عرض  حل تدريبات الوحدة الخامسة\أتواصل كتابيا وشفهيا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7826" name="Picture 2" descr="N:\ملفاتي 2012\ملفاتي\الـــمدرســــة\لــــــغتي\لغتي سادس\الفصل الثاني\‫الوحدة الخامسة\عرض  حل تدريبات الوحدة الخامسة\أتواصل كتابيا وشفهيا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8850" name="Picture 2" descr="N:\ملفاتي 2012\ملفاتي\الـــمدرســــة\لــــــغتي\لغتي سادس\الفصل الثاني\‫الوحدة الخامسة\عرض  حل تدريبات الوحدة الخامسة\أتواصل كتابيا وشفهيا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9874" name="Picture 2" descr="N:\ملفاتي 2012\ملفاتي\الـــمدرســــة\لــــــغتي\لغتي سادس\الفصل الثاني\‫الوحدة الخامسة\عرض  حل تدريبات الوحدة الخامسة\أتواصل كتابيا وشفهيا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واجهة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4271</TotalTime>
  <Words>1125</Words>
  <Application>Microsoft Office PowerPoint</Application>
  <PresentationFormat>عرض على الشاشة (3:4)‏</PresentationFormat>
  <Paragraphs>410</Paragraphs>
  <Slides>102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102</vt:i4>
      </vt:variant>
    </vt:vector>
  </HeadingPairs>
  <TitlesOfParts>
    <vt:vector size="103" baseType="lpstr">
      <vt:lpstr>تدفق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hussein</dc:creator>
  <cp:lastModifiedBy>hussein</cp:lastModifiedBy>
  <cp:revision>668</cp:revision>
  <dcterms:created xsi:type="dcterms:W3CDTF">2012-06-25T07:48:29Z</dcterms:created>
  <dcterms:modified xsi:type="dcterms:W3CDTF">2013-01-18T11:04:32Z</dcterms:modified>
  <cp:contentStatus>نهائي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