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notesMasterIdLst>
    <p:notesMasterId r:id="rId115"/>
  </p:notesMasterIdLst>
  <p:sldIdLst>
    <p:sldId id="256" r:id="rId2"/>
    <p:sldId id="451" r:id="rId3"/>
    <p:sldId id="452" r:id="rId4"/>
    <p:sldId id="258" r:id="rId5"/>
    <p:sldId id="343" r:id="rId6"/>
    <p:sldId id="346" r:id="rId7"/>
    <p:sldId id="347" r:id="rId8"/>
    <p:sldId id="348" r:id="rId9"/>
    <p:sldId id="349" r:id="rId10"/>
    <p:sldId id="350" r:id="rId11"/>
    <p:sldId id="476" r:id="rId12"/>
    <p:sldId id="457" r:id="rId13"/>
    <p:sldId id="352" r:id="rId14"/>
    <p:sldId id="353" r:id="rId15"/>
    <p:sldId id="496" r:id="rId16"/>
    <p:sldId id="4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477" r:id="rId25"/>
    <p:sldId id="458" r:id="rId26"/>
    <p:sldId id="363" r:id="rId27"/>
    <p:sldId id="365" r:id="rId28"/>
    <p:sldId id="481" r:id="rId29"/>
    <p:sldId id="480" r:id="rId30"/>
    <p:sldId id="459" r:id="rId31"/>
    <p:sldId id="366" r:id="rId32"/>
    <p:sldId id="367" r:id="rId33"/>
    <p:sldId id="368" r:id="rId34"/>
    <p:sldId id="369" r:id="rId35"/>
    <p:sldId id="460" r:id="rId36"/>
    <p:sldId id="370" r:id="rId37"/>
    <p:sldId id="371" r:id="rId38"/>
    <p:sldId id="372" r:id="rId39"/>
    <p:sldId id="373" r:id="rId40"/>
    <p:sldId id="374" r:id="rId41"/>
    <p:sldId id="485" r:id="rId42"/>
    <p:sldId id="484" r:id="rId43"/>
    <p:sldId id="483" r:id="rId44"/>
    <p:sldId id="482" r:id="rId45"/>
    <p:sldId id="493" r:id="rId46"/>
    <p:sldId id="461" r:id="rId47"/>
    <p:sldId id="376" r:id="rId48"/>
    <p:sldId id="377" r:id="rId49"/>
    <p:sldId id="378" r:id="rId50"/>
    <p:sldId id="462" r:id="rId51"/>
    <p:sldId id="382" r:id="rId52"/>
    <p:sldId id="383" r:id="rId53"/>
    <p:sldId id="384" r:id="rId54"/>
    <p:sldId id="385" r:id="rId55"/>
    <p:sldId id="470" r:id="rId56"/>
    <p:sldId id="471" r:id="rId57"/>
    <p:sldId id="463" r:id="rId58"/>
    <p:sldId id="386" r:id="rId59"/>
    <p:sldId id="387" r:id="rId60"/>
    <p:sldId id="388" r:id="rId61"/>
    <p:sldId id="389" r:id="rId62"/>
    <p:sldId id="390" r:id="rId63"/>
    <p:sldId id="391" r:id="rId64"/>
    <p:sldId id="495" r:id="rId65"/>
    <p:sldId id="494" r:id="rId66"/>
    <p:sldId id="464" r:id="rId67"/>
    <p:sldId id="396" r:id="rId68"/>
    <p:sldId id="397" r:id="rId69"/>
    <p:sldId id="398" r:id="rId70"/>
    <p:sldId id="399" r:id="rId71"/>
    <p:sldId id="400" r:id="rId72"/>
    <p:sldId id="401" r:id="rId73"/>
    <p:sldId id="402" r:id="rId74"/>
    <p:sldId id="403" r:id="rId75"/>
    <p:sldId id="404" r:id="rId76"/>
    <p:sldId id="465" r:id="rId77"/>
    <p:sldId id="408" r:id="rId78"/>
    <p:sldId id="409" r:id="rId79"/>
    <p:sldId id="466" r:id="rId80"/>
    <p:sldId id="410" r:id="rId81"/>
    <p:sldId id="411" r:id="rId82"/>
    <p:sldId id="412" r:id="rId83"/>
    <p:sldId id="413" r:id="rId84"/>
    <p:sldId id="414" r:id="rId85"/>
    <p:sldId id="415" r:id="rId86"/>
    <p:sldId id="497" r:id="rId87"/>
    <p:sldId id="498" r:id="rId88"/>
    <p:sldId id="467" r:id="rId89"/>
    <p:sldId id="417" r:id="rId90"/>
    <p:sldId id="418" r:id="rId91"/>
    <p:sldId id="419" r:id="rId92"/>
    <p:sldId id="472" r:id="rId93"/>
    <p:sldId id="420" r:id="rId94"/>
    <p:sldId id="473" r:id="rId95"/>
    <p:sldId id="421" r:id="rId96"/>
    <p:sldId id="468" r:id="rId97"/>
    <p:sldId id="426" r:id="rId98"/>
    <p:sldId id="488" r:id="rId99"/>
    <p:sldId id="499" r:id="rId100"/>
    <p:sldId id="491" r:id="rId101"/>
    <p:sldId id="428" r:id="rId102"/>
    <p:sldId id="469" r:id="rId103"/>
    <p:sldId id="429" r:id="rId104"/>
    <p:sldId id="430" r:id="rId105"/>
    <p:sldId id="431" r:id="rId106"/>
    <p:sldId id="432" r:id="rId107"/>
    <p:sldId id="433" r:id="rId108"/>
    <p:sldId id="434" r:id="rId109"/>
    <p:sldId id="500" r:id="rId110"/>
    <p:sldId id="489" r:id="rId111"/>
    <p:sldId id="427" r:id="rId112"/>
    <p:sldId id="501" r:id="rId113"/>
    <p:sldId id="435" r:id="rId1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A719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 autoAdjust="0"/>
    <p:restoredTop sz="98239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2" y="70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1E7231D-66E1-4588-A42E-3A23B1D62233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F2E8E59-547B-49BC-A38D-7C1CABFD366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6.xml"/><Relationship Id="rId13" Type="http://schemas.openxmlformats.org/officeDocument/2006/relationships/slide" Target="slide50.xml"/><Relationship Id="rId18" Type="http://schemas.openxmlformats.org/officeDocument/2006/relationships/slide" Target="slide1.xml"/><Relationship Id="rId3" Type="http://schemas.openxmlformats.org/officeDocument/2006/relationships/image" Target="../media/image2.png"/><Relationship Id="rId7" Type="http://schemas.openxmlformats.org/officeDocument/2006/relationships/slide" Target="slide79.xml"/><Relationship Id="rId12" Type="http://schemas.openxmlformats.org/officeDocument/2006/relationships/slide" Target="slide5.xml"/><Relationship Id="rId17" Type="http://schemas.openxmlformats.org/officeDocument/2006/relationships/slide" Target="slide12.xml"/><Relationship Id="rId2" Type="http://schemas.openxmlformats.org/officeDocument/2006/relationships/slide" Target="slide4.xml"/><Relationship Id="rId16" Type="http://schemas.openxmlformats.org/officeDocument/2006/relationships/slide" Target="slide10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9.xml"/><Relationship Id="rId11" Type="http://schemas.openxmlformats.org/officeDocument/2006/relationships/slide" Target="slide30.xml"/><Relationship Id="rId5" Type="http://schemas.openxmlformats.org/officeDocument/2006/relationships/slide" Target="slide102.xml"/><Relationship Id="rId15" Type="http://schemas.openxmlformats.org/officeDocument/2006/relationships/slide" Target="slide46.xml"/><Relationship Id="rId10" Type="http://schemas.openxmlformats.org/officeDocument/2006/relationships/slide" Target="slide16.xml"/><Relationship Id="rId19" Type="http://schemas.openxmlformats.org/officeDocument/2006/relationships/image" Target="../media/image3.png"/><Relationship Id="rId4" Type="http://schemas.openxmlformats.org/officeDocument/2006/relationships/slide" Target="slide76.xml"/><Relationship Id="rId9" Type="http://schemas.openxmlformats.org/officeDocument/2006/relationships/slide" Target="slide57.xml"/><Relationship Id="rId14" Type="http://schemas.openxmlformats.org/officeDocument/2006/relationships/slide" Target="slide3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N:\ملفاتي 2012\ملفاتي\الـــمدرســــة\لــــــغتي\مشروع حقائب لغتي\Ashampoo_Snap_2012.08.27_14h49m23s_001_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4860032" y="2204864"/>
            <a:ext cx="4283968" cy="1754326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ar-SA" sz="5400" b="1" dirty="0" smtClean="0">
                <a:ln w="11430"/>
                <a:solidFill>
                  <a:srgbClr val="A7199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الوحْدَةُ السادسة     </a:t>
            </a:r>
          </a:p>
          <a:p>
            <a:pPr algn="ctr"/>
            <a:r>
              <a:rPr lang="ar-SA" sz="54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54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788024" y="44624"/>
            <a:ext cx="3816424" cy="113877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لغتي الصف السادس</a:t>
            </a:r>
          </a:p>
          <a:p>
            <a:pPr algn="ctr"/>
            <a:r>
              <a:rPr lang="ar-SA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الفصل الدراسي الثاني  </a:t>
            </a:r>
            <a:endParaRPr lang="ar-SA" sz="28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391472" y="5661248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الطالب </a:t>
            </a:r>
            <a:r>
              <a:rPr lang="ar-SA" sz="5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</a:t>
            </a:r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النشاط  </a:t>
            </a:r>
            <a:endParaRPr lang="ar-SA" sz="5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0" y="5157192"/>
            <a:ext cx="2448272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e_Dimnah" pitchFamily="18" charset="-78"/>
                <a:cs typeface="ae_Dimnah" pitchFamily="18" charset="-78"/>
              </a:rPr>
              <a:t> </a:t>
            </a:r>
            <a:endParaRPr lang="ar-SA" sz="24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e_Dimnah" pitchFamily="18" charset="-78"/>
              <a:cs typeface="ae_Dimnah" pitchFamily="18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934161" y="1196752"/>
            <a:ext cx="1207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000" b="1" u="sng" dirty="0" smtClean="0">
                <a:ln w="11430"/>
                <a:solidFill>
                  <a:schemeClr val="tx1">
                    <a:lumMod val="8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 </a:t>
            </a:r>
            <a:r>
              <a:rPr lang="ar-SA" sz="2000" b="1" u="sng" dirty="0" err="1" smtClean="0">
                <a:ln w="11430"/>
                <a:solidFill>
                  <a:schemeClr val="tx1">
                    <a:lumMod val="8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1434هــ</a:t>
            </a:r>
            <a:r>
              <a:rPr lang="ar-SA" sz="2000" b="1" u="sng" dirty="0" smtClean="0">
                <a:ln w="11430"/>
                <a:solidFill>
                  <a:schemeClr val="tx1">
                    <a:lumMod val="8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  </a:t>
            </a:r>
            <a:endParaRPr lang="ar-SA" sz="2000" b="1" u="sng" dirty="0">
              <a:ln w="11430"/>
              <a:solidFill>
                <a:schemeClr val="tx1">
                  <a:lumMod val="8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  <p:pic>
        <p:nvPicPr>
          <p:cNvPr id="1026" name="Picture 2" descr="N:\ملفاتي 2012\ملفاتي\الـــمدرســــة\لــــــغتي\لغتي سادس\الفصل الثاني\‫الوحدة السادسة\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127" y="620688"/>
            <a:ext cx="4859937" cy="4824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 descr="N:\ملفاتي 2012\ملفاتي\الـــمدرســــة\لــــــغتي\لغتي سادس\الفصل الثاني\‫الوحدة السادسة\عرض  حل تدريبات الوحدة السادسة\مدخل الوحد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920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4210" name="Picture 2" descr="N:\ملفاتي 2012\ملفاتي\الـــمدرســــة\لــــــغتي\لغتي سادس\الفصل الثاني\‫الوحدة السادسة\عرض  حل تدريبات الوحدة السادسة\أبني معجمي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5234" name="Picture 2" descr="N:\ملفاتي 2012\ملفاتي\الـــمدرســــة\لــــــغتي\لغتي سادس\الفصل الثاني\‫الوحدة السادسة\عرض  حل تدريبات الوحدة السادسة\أبني معجمي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أتواصل كتابيا وشفهيا  </a:t>
            </a:r>
          </a:p>
          <a:p>
            <a:pPr algn="ctr"/>
            <a:r>
              <a:rPr lang="ar-SA" sz="4000" b="1" dirty="0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نص التلخيص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900689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خمس حصص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2706" name="Picture 2" descr="N:\ملفاتي 2012\ملفاتي\الـــمدرســــة\لــــــغتي\لغتي سادس\الفصل الثاني\‫الوحدة السادسة\عرض  حل تدريبات الوحدة السادسة\أتواصل كتابيا وشفهيا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3730" name="Picture 2" descr="N:\ملفاتي 2012\ملفاتي\الـــمدرســــة\لــــــغتي\لغتي سادس\الفصل الثاني\‫الوحدة السادسة\عرض  حل تدريبات الوحدة السادسة\أتواصل كتابيا وشفهيا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4754" name="Picture 2" descr="N:\ملفاتي 2012\ملفاتي\الـــمدرســــة\لــــــغتي\لغتي سادس\الفصل الثاني\‫الوحدة السادسة\عرض  حل تدريبات الوحدة السادسة\أتواصل كتابيا وشفهيا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5778" name="Picture 2" descr="N:\ملفاتي 2012\ملفاتي\الـــمدرســــة\لــــــغتي\لغتي سادس\الفصل الثاني\‫الوحدة السادسة\عرض  حل تدريبات الوحدة السادسة\أتواصل كتابيا وشفهيا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6802" name="Picture 2" descr="N:\ملفاتي 2012\ملفاتي\الـــمدرســــة\لــــــغتي\لغتي سادس\الفصل الثاني\‫الوحدة السادسة\عرض  حل تدريبات الوحدة السادسة\أتواصل كتابيا وشفهيا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7826" name="Picture 2" descr="N:\ملفاتي 2012\ملفاتي\الـــمدرســــة\لــــــغتي\لغتي سادس\الفصل الثاني\‫الوحدة السادسة\عرض  حل تدريبات الوحدة السادسة\أتواصل كتابيا وشفهيا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N:\ملفاتي 2012\ملفاتي\الـــمدرســــة\لــــــغتي\لغتي سادس\الفصل الثاني\‫الوحدة السادسة\عرض  حل تدريبات الوحدة السادسة\أبني معجم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4" name="Picture 2" descr="N:\ملفاتي 2012\ملفاتي\الـــمدرســــة\لــــــغتي\لغتي سادس\الفصل الثاني\‫الوحدة السادسة\عرض  حل تدريبات الوحدة السادسة\مدخل الوحدة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9634" name="Picture 2" descr="N:\ملفاتي 2012\ملفاتي\الـــمدرســــة\لــــــغتي\لغتي سادس\الفصل الثاني\‫الوحدة السادسة\عرض  حل تدريبات الوحدة السادسة\أبني معجم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0658" name="Picture 2" descr="N:\ملفاتي 2012\ملفاتي\الـــمدرســــة\لــــــغتي\لغتي سادس\الفصل الثاني\‫الوحدة السادسة\عرض  حل تدريبات الوحدة السادسة\أبني معجم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682" name="Picture 2" descr="N:\ملفاتي 2012\ملفاتي\الـــمدرســــة\لــــــغتي\لغتي سادس\الفصل الثاني\‫الوحدة السادسة\عرض  حل تدريبات الوحدة السادسة\أبني معجمي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9" name="Picture 3" descr="N:\ملفاتي 2012\ملفاتي\الـــمدرســــة\لــــــغتي\لغتي سادس\الفصل الثاني\‫الوحدة السادسة\عرض  حل تدريبات الوحدة السادسة\أتواصل كتابيا وشفهيا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2339752" y="0"/>
            <a:ext cx="4536504" cy="206084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  <a:cs typeface="الشهيد محمد الدره" pitchFamily="2" charset="-78"/>
            </a:endParaRPr>
          </a:p>
          <a:p>
            <a:pPr algn="ctr"/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  <a:cs typeface="الشهيد محمد الدره" pitchFamily="2" charset="-78"/>
            </a:endParaRPr>
          </a:p>
          <a:p>
            <a:pPr algn="ctr"/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  <a:cs typeface="الشهيد محمد الدره" pitchFamily="2" charset="-78"/>
            </a:endParaRPr>
          </a:p>
          <a:p>
            <a:pPr algn="ctr"/>
            <a:r>
              <a:rPr lang="ar-SA" sz="4000" b="1" dirty="0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مشروع الوحدة</a:t>
            </a:r>
          </a:p>
          <a:p>
            <a:pPr algn="ctr"/>
            <a:endParaRPr lang="ar-SA" sz="4000" b="1" dirty="0" smtClean="0">
              <a:ln w="50800"/>
              <a:solidFill>
                <a:schemeClr val="bg1">
                  <a:shade val="50000"/>
                </a:schemeClr>
              </a:solidFill>
              <a:cs typeface="الشهيد محمد الدره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483768" y="0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chemeClr val="tx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solidFill>
                <a:schemeClr val="tx2">
                  <a:lumMod val="1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3" name="Picture 3" descr="N:\ملفاتي 2012\ملفاتي\الـــمدرســــة\لــــــغتي\لغتي سادس\الفصل الثاني\‫الوحدة السادسة\مشروع الوحدة.png"/>
          <p:cNvPicPr>
            <a:picLocks noChangeAspect="1" noChangeArrowheads="1"/>
          </p:cNvPicPr>
          <p:nvPr/>
        </p:nvPicPr>
        <p:blipFill>
          <a:blip r:embed="rId2" cstate="print"/>
          <a:srcRect l="2459"/>
          <a:stretch>
            <a:fillRect/>
          </a:stretch>
        </p:blipFill>
        <p:spPr bwMode="auto">
          <a:xfrm>
            <a:off x="395537" y="2492896"/>
            <a:ext cx="8280919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مستطيل 5">
            <a:hlinkClick r:id="rId3" action="ppaction://hlinksldjump"/>
          </p:cNvPr>
          <p:cNvSpPr/>
          <p:nvPr/>
        </p:nvSpPr>
        <p:spPr>
          <a:xfrm>
            <a:off x="3563888" y="6023029"/>
            <a:ext cx="1728192" cy="64633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2" descr="N:\ملفاتي 2012\ملفاتي\الـــمدرســــة\لــــــغتي\لغتي سادس\الفصل الثاني\‫الوحدة السادسة\عرض  حل تدريبات الوحدة السادسة\مشروع الوحدة\1.png"/>
          <p:cNvPicPr>
            <a:picLocks noChangeAspect="1" noChangeArrowheads="1"/>
          </p:cNvPicPr>
          <p:nvPr/>
        </p:nvPicPr>
        <p:blipFill>
          <a:blip r:embed="rId2" cstate="print"/>
          <a:srcRect l="4875" t="2624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2" descr="N:\ملفاتي 2012\ملفاتي\الـــمدرســــة\لــــــغتي\لغتي سادس\الفصل الثاني\‫الوحدة السادسة\عرض  حل تدريبات الوحدة السادسة\مشروع الوحد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769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218" name="Picture 2" descr="N:\ملفاتي 2012\ملفاتي\الـــمدرســــة\لــــــغتي\لغتي سادس\الفصل الثاني\‫الوحدة السادسة\عرض  حل تدريبات الوحدة السادسة\مدخل الوحدة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2403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483768" y="2060848"/>
            <a:ext cx="4536504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نص الفهم القرائي</a:t>
            </a:r>
          </a:p>
          <a:p>
            <a:pPr algn="ctr"/>
            <a:r>
              <a:rPr lang="ar-SA" sz="32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طفلُ مبتكرُ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252617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أربع حصص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42" name="Picture 2" descr="N:\ملفاتي 2012\ملفاتي\الـــمدرســــة\لــــــغتي\لغتي سادس\الفصل الثاني\‫الوحدة السادسة\عرض  حل تدريبات الوحدة السادسة\نص الفهم القرائ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266" name="Picture 2" descr="N:\ملفاتي 2012\ملفاتي\الـــمدرســــة\لــــــغتي\لغتي سادس\الفصل الثاني\‫الوحدة السادسة\عرض  حل تدريبات الوحدة السادسة\نص الفهم القرائ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290" name="Picture 2" descr="N:\ملفاتي 2012\ملفاتي\الـــمدرســــة\لــــــغتي\لغتي سادس\الفصل الثاني\‫الوحدة السادسة\عرض  حل تدريبات الوحدة السادسة\نص الفهم القرائ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444208" y="2852936"/>
            <a:ext cx="237626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لم يتجاوزْ ـ لم يتوقف ْ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483768" y="2852936"/>
            <a:ext cx="3888432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الطفولة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51520" y="2852936"/>
            <a:ext cx="19807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مجلة العربي الصغير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076056" y="4047455"/>
            <a:ext cx="11521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ذكاء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0" name="رابط مستقيم 9"/>
          <p:cNvCxnSpPr/>
          <p:nvPr/>
        </p:nvCxnSpPr>
        <p:spPr>
          <a:xfrm flipH="1">
            <a:off x="755576" y="4653136"/>
            <a:ext cx="16561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5148064" y="4581128"/>
            <a:ext cx="11521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دهشة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148064" y="5199583"/>
            <a:ext cx="11521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عملاق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3" name="رابط مستقيم 12"/>
          <p:cNvCxnSpPr/>
          <p:nvPr/>
        </p:nvCxnSpPr>
        <p:spPr>
          <a:xfrm flipH="1">
            <a:off x="827584" y="5013176"/>
            <a:ext cx="16561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مستقيم 13"/>
          <p:cNvCxnSpPr/>
          <p:nvPr/>
        </p:nvCxnSpPr>
        <p:spPr>
          <a:xfrm flipH="1">
            <a:off x="251520" y="3789040"/>
            <a:ext cx="22322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مستقيم 15"/>
          <p:cNvCxnSpPr/>
          <p:nvPr/>
        </p:nvCxnSpPr>
        <p:spPr>
          <a:xfrm flipH="1">
            <a:off x="827584" y="4077072"/>
            <a:ext cx="16561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مربع نص 16"/>
          <p:cNvSpPr txBox="1"/>
          <p:nvPr/>
        </p:nvSpPr>
        <p:spPr>
          <a:xfrm>
            <a:off x="5436096" y="5733256"/>
            <a:ext cx="11521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ينوب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8" name="رابط مستقيم 17"/>
          <p:cNvCxnSpPr/>
          <p:nvPr/>
        </p:nvCxnSpPr>
        <p:spPr>
          <a:xfrm flipH="1">
            <a:off x="251520" y="4365104"/>
            <a:ext cx="22322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مربع نص 19"/>
          <p:cNvSpPr txBox="1"/>
          <p:nvPr/>
        </p:nvSpPr>
        <p:spPr>
          <a:xfrm>
            <a:off x="5148064" y="6351711"/>
            <a:ext cx="11521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هواية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1" grpId="0"/>
      <p:bldP spid="12" grpId="0"/>
      <p:bldP spid="17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1" name="Picture 3" descr="N:\ملفاتي 2012\ملفاتي\الـــمدرســــة\لــــــغتي\لغتي سادس\الفصل الثاني\‫الوحدة السادسة\كفايات الوحدة السادس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N:\ملفاتي 2012\ملفاتي\الـــمدرســــة\لــــــغتي\لغتي سادس\الفصل الثاني\‫الوحدة السادسة\عرض  حل تدريبات الوحدة السادسة\نص الفهم القرائ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1907704" y="476672"/>
            <a:ext cx="2736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خطط لها 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907704" y="836712"/>
            <a:ext cx="2736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عزم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7164288" y="1700808"/>
            <a:ext cx="151216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الحاسوب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436096" y="1700808"/>
            <a:ext cx="151216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الكهربائية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347864" y="1700808"/>
            <a:ext cx="201622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شركة مايكروسوفت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7092280" y="2060848"/>
            <a:ext cx="151216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الأزرار المتحركة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220072" y="2060848"/>
            <a:ext cx="1800200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يفكر ــــ المعلومات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851920" y="2060848"/>
            <a:ext cx="151216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آلة ــــ الذاكرة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9512" y="4941168"/>
            <a:ext cx="3600400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يصغر 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يقل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51520" y="5445224"/>
            <a:ext cx="3600400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كثرة الكلام في مبالغة دون نفع أو جدوى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395536" y="6093296"/>
            <a:ext cx="3600400" cy="83099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القدرة على الاحتفاظ بالمعلومات في الذهن واسترجاعها عند الحاجة 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338" name="Picture 2" descr="N:\ملفاتي 2012\ملفاتي\الـــمدرســــة\لــــــغتي\لغتي سادس\الفصل الثاني\‫الوحدة السادسة\عرض  حل تدريبات الوحدة السادسة\نص الفهم القرائي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0" y="404664"/>
            <a:ext cx="802838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ولد في 28 أكتوبر 1955 م وبدأ فكرته من خلال تفكيره في اللعب وحبه الشديد للحاسوب  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79512" y="1484784"/>
            <a:ext cx="777686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تصغير حجم الحاسوب بحيث يتمكن من حمله والانتقال </a:t>
            </a:r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به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على كل مكان 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79512" y="2492896"/>
            <a:ext cx="777686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صندوق الذاكرة لأن الحاسب يختزن قدرا كبيرا من المعلومات في ذاكرته الآلية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51520" y="3356992"/>
            <a:ext cx="777686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القوي من لديه المعلومات الأكثر حجما وتأثيرا في كل المجالات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79512" y="4149080"/>
            <a:ext cx="777686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بيل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جيتس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الأم              الأب             زملاء </a:t>
            </a:r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بيل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الصحفيون   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9512" y="5013176"/>
            <a:ext cx="777686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التحلي بالتفاؤل والأمل والطموح والنظرة المشرقة إلى المستقبل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-972616" y="5661248"/>
            <a:ext cx="9217024" cy="1200329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ولد </a:t>
            </a:r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بيل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سنة </a:t>
            </a:r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1955م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وكان مولعا بالأزرار وبالحاسوب تميز بطموحة وعزيمته</a:t>
            </a:r>
          </a:p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والجدية في استثمار </a:t>
            </a:r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الوقت 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و كان يتمنى أن يمتلك حاسوبا </a:t>
            </a:r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صغيرا 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و أنشأ شركة مايكروسوفت</a:t>
            </a:r>
          </a:p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لإنتاج البرامج </a:t>
            </a:r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الحاسوبية 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وأصبح أغنى رجل في </a:t>
            </a:r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العالم .</a:t>
            </a:r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362" name="Picture 2" descr="N:\ملفاتي 2012\ملفاتي\الـــمدرســــة\لــــــغتي\لغتي سادس\الفصل الثاني\‫الوحدة السادسة\عرض  حل تدريبات الوحدة السادسة\نص الفهم القرائي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386" name="Picture 2" descr="N:\ملفاتي 2012\ملفاتي\الـــمدرســــة\لــــــغتي\لغتي سادس\الفصل الثاني\‫الوحدة السادسة\عرض  حل تدريبات الوحدة السادسة\نص الفهم القرائي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410" name="Picture 2" descr="N:\ملفاتي 2012\ملفاتي\الـــمدرســــة\لــــــغتي\لغتي سادس\الفصل الثاني\‫الوحدة السادسة\عرض  حل تدريبات الوحدة السادسة\نص الفهم القرائي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483768" y="2060848"/>
            <a:ext cx="4536504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الأسلوب اللغوي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الأعداد المفردة من واحد إلى عشرة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434" name="Picture 2" descr="N:\ملفاتي 2012\ملفاتي\الـــمدرســــة\لــــــغتي\لغتي سادس\الفصل الثاني\‫الوحدة السادسة\عرض  حل تدريبات الوحدة السادسة\الأسلوب اللغو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9458" name="Picture 2" descr="N:\ملفاتي 2012\ملفاتي\الـــمدرســــة\لــــــغتي\لغتي سادس\الفصل الثاني\‫الوحدة السادسة\عرض  حل تدريبات الوحدة السادسة\الأسلوب اللغو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372200" y="3068960"/>
            <a:ext cx="8640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ثلاثة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652120" y="4797152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عشر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156176" y="6381328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ست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2996952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تسعة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5536" y="4797152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خمس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835696" y="6372617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أربعة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482" name="Picture 2" descr="N:\ملفاتي 2012\ملفاتي\الـــمدرســــة\لــــــغتي\لغتي سادس\الفصل الثاني\‫الوحدة السادسة\عرض  حل تدريبات الوحدة السادسة\الأسلوب اللغو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364088" y="1340768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أربع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843808" y="1700808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خمسة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652120" y="3501008"/>
            <a:ext cx="122413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خمس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691680" y="3501008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تسع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1506" name="Picture 2" descr="N:\ملفاتي 2012\ملفاتي\الـــمدرســــة\لــــــغتي\لغتي سادس\الفصل الثاني\‫الوحدة السادسة\عرض  حل تدريبات الوحدة السادسة\الأسلوب اللغو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5" name="Picture 3" descr="N:\ملفاتي 2012\ملفاتي\الـــمدرســــة\لــــــغتي\لغتي سادس\الفصل الثاني\‫الوحدة السادسة\مضمون الوحدة 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الصنف اللغوي</a:t>
            </a:r>
          </a:p>
          <a:p>
            <a:pPr algn="ctr"/>
            <a:r>
              <a:rPr lang="ar-SA" sz="40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اسمُ الآلةِ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530" name="Picture 2" descr="N:\ملفاتي 2012\ملفاتي\الـــمدرســــة\لــــــغتي\لغتي سادس\الفصل الثاني\‫الوحدة السادسة\عرض  حل تدريبات الوحدة السادسة\الصنف اللغو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796136" y="3356992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مفتاح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20072" y="3573016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منفاخ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796136" y="3789040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مكيال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7236296" y="4005064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نشر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148064" y="4005064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منشار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619672" y="3356992"/>
            <a:ext cx="79208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مبرد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971600" y="3573016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منجل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619672" y="3780329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مصعد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699792" y="4005064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لقط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115616" y="4005064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ملقط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580112" y="4941168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مطحنة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5148064" y="5157192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مسطرة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580112" y="5445224"/>
            <a:ext cx="122413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مطرقة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7092280" y="5589240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لعق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076056" y="5589240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ملعقة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1115616" y="4941168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كسارة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1619672" y="5157192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حصادة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971600" y="5364505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سماعة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2915816" y="5589240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خرم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1547664" y="5589240"/>
            <a:ext cx="122413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خرامة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3554" name="Picture 2" descr="N:\ملفاتي 2012\ملفاتي\الـــمدرســــة\لــــــغتي\لغتي سادس\الفصل الثاني\‫الوحدة السادسة\عرض  حل تدريبات الوحدة السادسة\الصنف اللغو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3707904" y="1412776"/>
            <a:ext cx="2520280" cy="95410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أداة لقطع الزرع</a:t>
            </a:r>
          </a:p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والأعشاب</a:t>
            </a:r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187624" y="1556792"/>
            <a:ext cx="309634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قطع المزارع الشجر بالمنجل</a:t>
            </a:r>
            <a:endParaRPr lang="ar-SA" sz="2800" b="1" dirty="0">
              <a:ln w="11430"/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779912" y="2132856"/>
            <a:ext cx="2520280" cy="83099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أداة ذات سطوح خشنة</a:t>
            </a:r>
          </a:p>
          <a:p>
            <a:r>
              <a:rPr lang="ar-SA" sz="24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لتسوية الأشياء الصلبة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1115616" y="2124145"/>
            <a:ext cx="2952328" cy="646331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برد الحداد الحديد بالمبرد</a:t>
            </a:r>
            <a:r>
              <a:rPr lang="ar-SA" sz="3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707904" y="2852936"/>
            <a:ext cx="2520280" cy="83099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سكين دقيق يستخدم</a:t>
            </a:r>
          </a:p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في العمليات الجراحية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2895327"/>
            <a:ext cx="309634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شق الجراح الجلد بالمبضع</a:t>
            </a:r>
            <a:endParaRPr lang="ar-SA" sz="28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4578" name="Picture 2" descr="N:\ملفاتي 2012\ملفاتي\الـــمدرســــة\لــــــغتي\لغتي سادس\الفصل الثاني\‫الوحدة السادسة\عرض  حل تدريبات الوحدة السادسة\الصنف اللغو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5602" name="Picture 2" descr="N:\ملفاتي 2012\ملفاتي\الـــمدرســــة\لــــــغتي\لغتي سادس\الفصل الثاني\‫الوحدة السادسة\عرض  حل تدريبات الوحدة السادسة\الصنف اللغوي\4.png"/>
          <p:cNvPicPr>
            <a:picLocks noChangeAspect="1" noChangeArrowheads="1"/>
          </p:cNvPicPr>
          <p:nvPr/>
        </p:nvPicPr>
        <p:blipFill>
          <a:blip r:embed="rId2" cstate="print"/>
          <a:srcRect t="45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194421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الإستراتيجية القرائية</a:t>
            </a:r>
          </a:p>
          <a:p>
            <a:pPr algn="ctr"/>
            <a:endParaRPr lang="ar-SA" sz="3200" b="1" dirty="0" smtClean="0">
              <a:ln w="50800"/>
              <a:solidFill>
                <a:schemeClr val="accent1">
                  <a:lumMod val="75000"/>
                </a:schemeClr>
              </a:solidFill>
              <a:cs typeface="الشهيد محمد الدره" pitchFamily="2" charset="-78"/>
            </a:endParaRPr>
          </a:p>
          <a:p>
            <a:pPr algn="ctr"/>
            <a:r>
              <a:rPr lang="ar-SA" sz="32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تدوينُ الملحوظاتِ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6626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7650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8674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9698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:\ملفاتي 2012\ملفاتي\الـــمدرســــة\لــــــغتي\مشروع حقائب لغتي\Ashampoo_Snap_2012.08.27_14h49m23s_001_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539552" y="0"/>
            <a:ext cx="7128792" cy="707886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u="sng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فهرس الوحدة السادسة</a:t>
            </a:r>
            <a:r>
              <a:rPr lang="ar-SA" sz="4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ar-SA" sz="4000" b="1" u="sng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الطالب </a:t>
            </a:r>
            <a:r>
              <a:rPr lang="ar-SA" sz="4000" b="1" u="sng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والنشاط</a:t>
            </a:r>
            <a:r>
              <a:rPr lang="ar-SA" sz="4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4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مربع نص 18">
            <a:hlinkClick r:id="rId4" action="ppaction://hlinksldjump"/>
          </p:cNvPr>
          <p:cNvSpPr txBox="1"/>
          <p:nvPr/>
        </p:nvSpPr>
        <p:spPr>
          <a:xfrm>
            <a:off x="3851920" y="335699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الرسم الكتابي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مربع نص 19">
            <a:hlinkClick r:id="" action="ppaction://noaction"/>
          </p:cNvPr>
          <p:cNvSpPr txBox="1"/>
          <p:nvPr/>
        </p:nvSpPr>
        <p:spPr>
          <a:xfrm>
            <a:off x="611560" y="1916832"/>
            <a:ext cx="2952328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hlinkClick r:id="rId5" action="ppaction://hlinksldjump"/>
              </a:rPr>
              <a:t>التواصل</a:t>
            </a:r>
            <a:r>
              <a:rPr lang="ar-SA" sz="2800" b="1" u="sng" dirty="0" smtClean="0">
                <a:ln w="11430"/>
              </a:rPr>
              <a:t> الشفهي والكتابي</a:t>
            </a:r>
            <a:endParaRPr lang="ar-SA" sz="2800" b="1" u="sng" dirty="0">
              <a:ln w="11430"/>
            </a:endParaRPr>
          </a:p>
        </p:txBody>
      </p:sp>
      <p:sp>
        <p:nvSpPr>
          <p:cNvPr id="25" name="مربع نص 24">
            <a:hlinkClick r:id="rId6" action="ppaction://hlinksldjump"/>
          </p:cNvPr>
          <p:cNvSpPr txBox="1"/>
          <p:nvPr/>
        </p:nvSpPr>
        <p:spPr>
          <a:xfrm>
            <a:off x="3851920" y="479715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الوظيفة النحوية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مربع نص 25">
            <a:hlinkClick r:id="rId7" action="ppaction://hlinksldjump"/>
          </p:cNvPr>
          <p:cNvSpPr txBox="1"/>
          <p:nvPr/>
        </p:nvSpPr>
        <p:spPr>
          <a:xfrm>
            <a:off x="3851920" y="407707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النص الشعري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مربع نص 26">
            <a:hlinkClick r:id="rId8" action="ppaction://hlinksldjump"/>
          </p:cNvPr>
          <p:cNvSpPr txBox="1"/>
          <p:nvPr/>
        </p:nvSpPr>
        <p:spPr>
          <a:xfrm>
            <a:off x="3851920" y="263691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الظاهرة الإملائية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مربع نص 27">
            <a:hlinkClick r:id="rId9" action="ppaction://hlinksldjump"/>
          </p:cNvPr>
          <p:cNvSpPr txBox="1"/>
          <p:nvPr/>
        </p:nvSpPr>
        <p:spPr>
          <a:xfrm>
            <a:off x="3851920" y="191683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بنية النص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مربع نص 22">
            <a:hlinkClick r:id="rId10" action="ppaction://hlinksldjump"/>
          </p:cNvPr>
          <p:cNvSpPr txBox="1"/>
          <p:nvPr/>
        </p:nvSpPr>
        <p:spPr>
          <a:xfrm>
            <a:off x="6660232" y="263691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الأسلوب اللغوي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2" name="مربع نص 41">
            <a:hlinkClick r:id="rId11" action="ppaction://hlinksldjump"/>
          </p:cNvPr>
          <p:cNvSpPr txBox="1"/>
          <p:nvPr/>
        </p:nvSpPr>
        <p:spPr>
          <a:xfrm>
            <a:off x="6660232" y="335699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الصنف اللغوي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5" name="مربع نص 44">
            <a:hlinkClick r:id="rId12" action="ppaction://hlinksldjump"/>
          </p:cNvPr>
          <p:cNvSpPr txBox="1"/>
          <p:nvPr/>
        </p:nvSpPr>
        <p:spPr>
          <a:xfrm>
            <a:off x="6660232" y="119675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مدخل الوحدة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6" name="مربع نص 45">
            <a:hlinkClick r:id="rId13" action="ppaction://hlinksldjump"/>
          </p:cNvPr>
          <p:cNvSpPr txBox="1"/>
          <p:nvPr/>
        </p:nvSpPr>
        <p:spPr>
          <a:xfrm>
            <a:off x="3779912" y="1196752"/>
            <a:ext cx="259228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النص الإثرائي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" name="مربع نص 28">
            <a:hlinkClick r:id="rId10" action="ppaction://hlinksldjump"/>
          </p:cNvPr>
          <p:cNvSpPr txBox="1"/>
          <p:nvPr/>
        </p:nvSpPr>
        <p:spPr>
          <a:xfrm>
            <a:off x="6660232" y="191683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نص الفهم القرائي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مربع نص 20">
            <a:hlinkClick r:id="rId14" action="ppaction://hlinksldjump"/>
          </p:cNvPr>
          <p:cNvSpPr txBox="1"/>
          <p:nvPr/>
        </p:nvSpPr>
        <p:spPr>
          <a:xfrm>
            <a:off x="6660232" y="407707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الاستراتيجية القرائية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" name="مربع نص 29">
            <a:hlinkClick r:id="rId15" action="ppaction://hlinksldjump"/>
          </p:cNvPr>
          <p:cNvSpPr txBox="1"/>
          <p:nvPr/>
        </p:nvSpPr>
        <p:spPr>
          <a:xfrm>
            <a:off x="6660232" y="479715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نص الاستماع</a:t>
            </a:r>
            <a:endParaRPr lang="ar-SA" sz="28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" name="مربع نص 30">
            <a:hlinkClick r:id="rId16" action="ppaction://hlinksldjump"/>
          </p:cNvPr>
          <p:cNvSpPr txBox="1"/>
          <p:nvPr/>
        </p:nvSpPr>
        <p:spPr>
          <a:xfrm>
            <a:off x="611560" y="1196752"/>
            <a:ext cx="2952328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</a:rPr>
              <a:t>أبني معجمي</a:t>
            </a:r>
            <a:endParaRPr lang="ar-SA" sz="2800" b="1" u="sng" dirty="0">
              <a:ln w="11430"/>
            </a:endParaRPr>
          </a:p>
        </p:txBody>
      </p:sp>
      <p:sp>
        <p:nvSpPr>
          <p:cNvPr id="35" name="مربع نص 34">
            <a:hlinkClick r:id="rId17" action="ppaction://hlinksldjump"/>
          </p:cNvPr>
          <p:cNvSpPr txBox="1"/>
          <p:nvPr/>
        </p:nvSpPr>
        <p:spPr>
          <a:xfrm>
            <a:off x="6660232" y="5517232"/>
            <a:ext cx="2339752" cy="523220"/>
          </a:xfrm>
          <a:prstGeom prst="rect">
            <a:avLst/>
          </a:prstGeom>
          <a:solidFill>
            <a:srgbClr val="A7199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u="sng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مشروع الوحدة</a:t>
            </a:r>
            <a:endParaRPr lang="ar-SA" sz="2800" b="1" u="sng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" name="Picture 2" descr="N:\ملفاتي 2012\ملفاتي\الـــمدرســــة\لــــــغتي\لغتي سادس\الفصل الثاني\‫الوحدة السادسة\62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 b="13636"/>
          <a:stretch>
            <a:fillRect/>
          </a:stretch>
        </p:blipFill>
        <p:spPr bwMode="auto">
          <a:xfrm>
            <a:off x="107504" y="2564904"/>
            <a:ext cx="3626819" cy="331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22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1746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2770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7.png"/>
          <p:cNvPicPr>
            <a:picLocks noChangeAspect="1" noChangeArrowheads="1"/>
          </p:cNvPicPr>
          <p:nvPr/>
        </p:nvPicPr>
        <p:blipFill>
          <a:blip r:embed="rId2" cstate="print"/>
          <a:srcRect l="1963"/>
          <a:stretch>
            <a:fillRect/>
          </a:stretch>
        </p:blipFill>
        <p:spPr bwMode="auto">
          <a:xfrm>
            <a:off x="-1" y="-891480"/>
            <a:ext cx="9144001" cy="7749480"/>
          </a:xfrm>
          <a:prstGeom prst="rect">
            <a:avLst/>
          </a:prstGeom>
          <a:noFill/>
        </p:spPr>
      </p:pic>
      <p:pic>
        <p:nvPicPr>
          <p:cNvPr id="1026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Snap 2013.01.13 - 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60648"/>
            <a:ext cx="7488832" cy="49685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3794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4818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8850" name="Picture 2" descr="N:\ملفاتي 2012\ملفاتي\الـــمدرســــة\لــــــغتي\لغتي سادس\الفصل الثاني\‫الوحدة السادسة\عرض  حل تدريبات الوحدة السادسة\نص الاستراتيجية القرائية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23224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نص الاستماع</a:t>
            </a:r>
          </a:p>
          <a:p>
            <a:pPr algn="ctr"/>
            <a:r>
              <a:rPr lang="ar-SA" sz="32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الأقمار الصناعية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252617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حصة واحدة 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5842" name="Picture 2" descr="N:\ملفاتي 2012\ملفاتي\الـــمدرســــة\لــــــغتي\لغتي سادس\الفصل الثاني\‫الوحدة السادسة\عرض  حل تدريبات الوحدة السادسة\نص الاستماع\1.png"/>
          <p:cNvPicPr>
            <a:picLocks noChangeAspect="1" noChangeArrowheads="1"/>
          </p:cNvPicPr>
          <p:nvPr/>
        </p:nvPicPr>
        <p:blipFill>
          <a:blip r:embed="rId2" cstate="print"/>
          <a:srcRect t="32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N:\ملفاتي 2012\ملفاتي\الـــمدرســــة\لــــــغتي\لغتي سادس\الفصل الثاني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529328"/>
            <a:ext cx="432048" cy="414293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5508104" y="3645024"/>
            <a:ext cx="1260648" cy="646331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ترسل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699792" y="3645024"/>
            <a:ext cx="1800200" cy="646331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دقيقة متطورة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51520" y="3645024"/>
            <a:ext cx="1584176" cy="646331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أنحاء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899592" y="5157192"/>
            <a:ext cx="6408712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بعد أن أكملت جميع واجباتها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95536" y="5940569"/>
            <a:ext cx="6984776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كان أفراد الأسرة يشاهدون التلفاز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83568" y="6309320"/>
            <a:ext cx="4032448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تدور في الفضاء</a:t>
            </a:r>
            <a:endParaRPr lang="ar-SA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N:\ملفاتي 2012\ملفاتي\الـــمدرســــة\لــــــغتي\لغتي سادس\الفصل الثاني\‫الوحدة السادسة\عرض  حل تدريبات الوحدة السادسة\نص الاستماع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6156176" y="332656"/>
            <a:ext cx="108012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أباها</a:t>
            </a:r>
            <a:endParaRPr lang="ar-SA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851920" y="1052736"/>
            <a:ext cx="165618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وغير السلكية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79512" y="2041684"/>
            <a:ext cx="784887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تشاهد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رزان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التلفاز </a:t>
            </a:r>
            <a:r>
              <a:rPr lang="ar-SA" sz="2800" b="1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بعد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أن تحل واجباتها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444480" y="845096"/>
            <a:ext cx="108012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العلماء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95536" y="2708920"/>
            <a:ext cx="784887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الأقمار الصناعية تدور </a:t>
            </a:r>
            <a:r>
              <a:rPr lang="ar-SA" sz="2800" b="1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في الفضاء</a:t>
            </a:r>
            <a:endParaRPr lang="ar-SA" sz="2800" b="1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95536" y="3356992"/>
            <a:ext cx="784887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تستخدم الأقمار الصناعية في </a:t>
            </a:r>
            <a:r>
              <a:rPr lang="ar-SA" sz="2800" b="1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البث التلفزيوني والاتصالات </a:t>
            </a:r>
            <a:endParaRPr lang="ar-SA" sz="2800" b="1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7890" name="Picture 2" descr="N:\ملفاتي 2012\ملفاتي\الـــمدرســــة\لــــــغتي\لغتي سادس\الفصل الثاني\‫الوحدة السادسة\عرض  حل تدريبات الوحدة السادسة\نص الاستماع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ربع نص 7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483768" y="2132856"/>
            <a:ext cx="4536504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مدخل الوحدة</a:t>
            </a:r>
          </a:p>
          <a:p>
            <a:pPr algn="ctr"/>
            <a:r>
              <a:rPr lang="ar-SA" sz="2400" b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مشروع </a:t>
            </a:r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الوحدة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827584" y="2132856"/>
            <a:ext cx="7272808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النص الإثرائي</a:t>
            </a:r>
            <a:endParaRPr lang="ar-SA" sz="2800" b="1" dirty="0" smtClean="0">
              <a:ln w="50800"/>
              <a:solidFill>
                <a:schemeClr val="accent1">
                  <a:lumMod val="75000"/>
                </a:schemeClr>
              </a:solidFill>
              <a:cs typeface="الشهيد محمد الدره" pitchFamily="2" charset="-78"/>
            </a:endParaRPr>
          </a:p>
          <a:p>
            <a:pPr algn="ctr"/>
            <a:r>
              <a:rPr lang="ar-SA" sz="32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كيف غيَّر المخترعون المسلمون وجه </a:t>
            </a:r>
            <a:r>
              <a:rPr lang="ar-SA" sz="3200" b="1" dirty="0" err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العالمِ  ؟</a:t>
            </a:r>
            <a:endParaRPr lang="ar-SA" sz="5400" b="1" dirty="0" smtClean="0">
              <a:ln w="50800"/>
              <a:solidFill>
                <a:schemeClr val="bg1">
                  <a:shade val="50000"/>
                </a:schemeClr>
              </a:solidFill>
              <a:cs typeface="الشهيد محمد الدره" pitchFamily="2" charset="-78"/>
            </a:endParaRP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324625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حصة واحدة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8914" name="Picture 2" descr="N:\ملفاتي 2012\ملفاتي\الـــمدرســــة\لــــــغتي\لغتي سادس\الفصل الثاني\‫الوحدة السادسة\عرض  حل تدريبات الوحدة السادسة\النص الإثرائ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9938" name="Picture 2" descr="N:\ملفاتي 2012\ملفاتي\الـــمدرســــة\لــــــغتي\لغتي سادس\الفصل الثاني\‫الوحدة السادسة\عرض  حل تدريبات الوحدة السادسة\النص الإثرائ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62" name="Picture 2" descr="N:\ملفاتي 2012\ملفاتي\الـــمدرســــة\لــــــغتي\لغتي سادس\الفصل الثاني\‫الوحدة السادسة\عرض  حل تدريبات الوحدة السادسة\النص الإثرائ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1986" name="Picture 2" descr="N:\ملفاتي 2012\ملفاتي\الـــمدرســــة\لــــــغتي\لغتي سادس\الفصل الثاني\‫الوحدة السادسة\عرض  حل تدريبات الوحدة السادسة\النص الإثرائ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N:\ملفاتي 2012\ملفاتي\الـــمدرســــة\لــــــغتي\لغتي سادس\الفصل الثاني\‫الوحدة السادسة\عرض  حل تدريبات الوحدة السادسة\النص الإثرائي\Snap 2013.01.06 - 003.pn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2715" r="2256" b="8001"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2555776" y="188640"/>
            <a:ext cx="971600" cy="52322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28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نشاط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N:\ملفاتي 2012\ملفاتي\الـــمدرســــة\لــــــغتي\لغتي سادس\الفصل الثاني\‫الوحدة السادسة\عرض  حل تدريبات الوحدة السادسة\النص الإثرائي\Snap 2013.01.06 - 002.png"/>
          <p:cNvPicPr>
            <a:picLocks noChangeAspect="1" noChangeArrowheads="1"/>
          </p:cNvPicPr>
          <p:nvPr/>
        </p:nvPicPr>
        <p:blipFill>
          <a:blip r:embed="rId2" cstate="print"/>
          <a:srcRect l="4326" t="1953" b="29000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555776" y="188640"/>
            <a:ext cx="971600" cy="52322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28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نشاط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331640" y="2132856"/>
            <a:ext cx="6768752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بنية نص التلخيص</a:t>
            </a:r>
          </a:p>
          <a:p>
            <a:pPr algn="ctr"/>
            <a:r>
              <a:rPr lang="ar-SA" sz="3200" b="1" dirty="0" smtClean="0">
                <a:ln w="50800"/>
                <a:solidFill>
                  <a:srgbClr val="002060"/>
                </a:solidFill>
                <a:cs typeface="الشهيد محمد الدره" pitchFamily="2" charset="-78"/>
              </a:rPr>
              <a:t>قطارات الأنفاق</a:t>
            </a:r>
            <a:endParaRPr lang="ar-SA" sz="4800" b="1" dirty="0" smtClean="0">
              <a:ln w="50800"/>
              <a:solidFill>
                <a:srgbClr val="002060"/>
              </a:solidFill>
              <a:cs typeface="الشهيد محمد الدره" pitchFamily="2" charset="-78"/>
            </a:endParaRP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5058" name="Picture 2" descr="N:\ملفاتي 2012\ملفاتي\الـــمدرســــة\لــــــغتي\لغتي سادس\الفصل الثاني\‫الوحدة السادسة\عرض  حل تدريبات الوحدة السادسة\بنية النص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6082" name="Picture 2" descr="N:\ملفاتي 2012\ملفاتي\الـــمدرســــة\لــــــغتي\لغتي سادس\الفصل الثاني\‫الوحدة السادسة\عرض  حل تدريبات الوحدة السادسة\بنية النص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07504" y="476672"/>
            <a:ext cx="7488832" cy="646331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لحل أزمة المواصلات والاختناقات المرورية</a:t>
            </a:r>
            <a:r>
              <a:rPr lang="ar-SA" sz="3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07504" y="1177588"/>
            <a:ext cx="748883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القضبان التي كانت تمد تحت الأرض في الأنفاق الخاصة بالمناجم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0" y="1825660"/>
            <a:ext cx="748883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ظهر أول قطار أنفاق في لندن سنة 1863 م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827584" y="2564904"/>
            <a:ext cx="468052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أربع فقرات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-252536" y="5157192"/>
            <a:ext cx="748883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التفكير في حل أزمة المواصلات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-252536" y="5570076"/>
            <a:ext cx="748883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بداية فكرة قطارات الأنفاق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-180528" y="5930116"/>
            <a:ext cx="748883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اتجاه الأفكار إلى إنشاء سكة حديدية تحت الأرض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-180528" y="6309320"/>
            <a:ext cx="748883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افتتاح أول خط لقطارات الأنفاق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N:\ملفاتي 2012\ملفاتي\الـــمدرســــة\لــــــغتي\لغتي سادس\الفصل الثاني\‫الوحدة السادسة\عرض  حل تدريبات الوحدة السادسة\مدخل الوحد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7106" name="Picture 2" descr="N:\ملفاتي 2012\ملفاتي\الـــمدرســــة\لــــــغتي\لغتي سادس\الفصل الثاني\‫الوحدة السادسة\عرض  حل تدريبات الوحدة السادسة\بنية النص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8130" name="Picture 2" descr="N:\ملفاتي 2012\ملفاتي\الـــمدرســــة\لــــــغتي\لغتي سادس\الفصل الثاني\‫الوحدة السادسة\عرض  حل تدريبات الوحدة السادسة\بنية النص\4.png"/>
          <p:cNvPicPr>
            <a:picLocks noChangeAspect="1" noChangeArrowheads="1"/>
          </p:cNvPicPr>
          <p:nvPr/>
        </p:nvPicPr>
        <p:blipFill>
          <a:blip r:embed="rId2" cstate="print"/>
          <a:srcRect l="5113" t="3150" b="34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9154" name="Picture 2" descr="N:\ملفاتي 2012\ملفاتي\الـــمدرســــة\لــــــغتي\لغتي سادس\الفصل الثاني\‫الوحدة السادسة\عرض  حل تدريبات الوحدة السادسة\بنية النص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0178" name="Picture 2" descr="N:\ملفاتي 2012\ملفاتي\الـــمدرســــة\لــــــغتي\لغتي سادس\الفصل الثاني\‫الوحدة السادسة\عرض  حل تدريبات الوحدة السادسة\بنية النص\6.png"/>
          <p:cNvPicPr>
            <a:picLocks noChangeAspect="1" noChangeArrowheads="1"/>
          </p:cNvPicPr>
          <p:nvPr/>
        </p:nvPicPr>
        <p:blipFill>
          <a:blip r:embed="rId2" cstate="print"/>
          <a:srcRect t="4082" b="13717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N:\ملفاتي 2012\ملفاتي\الـــمدرســــة\لــــــغتي\لغتي سادس\الفصل الثاني\‫الوحدة السادسة\عرض  حل تدريبات الوحدة السادسة\بنية النص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0898" name="Picture 2" descr="N:\ملفاتي 2012\ملفاتي\الـــمدرســــة\لــــــغتي\لغتي سادس\الفصل الثاني\‫الوحدة السادسة\عرض  حل تدريبات الوحدة السادسة\بنية النص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467544" y="2132856"/>
            <a:ext cx="8496944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الظاهرة الإملائية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ــ حذف ألف </a:t>
            </a:r>
            <a:r>
              <a:rPr lang="ar-SA" sz="2800" b="1" dirty="0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ما الاستـفهامية </a:t>
            </a:r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عند  دخول حروف الجر عليها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 ــ دخول حرفي </a:t>
            </a:r>
            <a:r>
              <a:rPr lang="ar-SA" sz="2800" b="1" dirty="0" err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الجر   </a:t>
            </a:r>
            <a:r>
              <a:rPr lang="ar-SA" sz="2800" b="1" dirty="0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( مِن ــ  </a:t>
            </a:r>
            <a:r>
              <a:rPr lang="ar-SA" sz="2800" b="1" dirty="0" err="1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عَن </a:t>
            </a:r>
            <a:r>
              <a:rPr lang="ar-SA" sz="2800" b="1" dirty="0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) </a:t>
            </a:r>
            <a:r>
              <a:rPr lang="ar-SA" sz="2800" b="1" dirty="0" err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على </a:t>
            </a:r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( </a:t>
            </a:r>
            <a:r>
              <a:rPr lang="ar-SA" sz="2800" b="1" dirty="0" err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مَن )</a:t>
            </a:r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 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604545" cy="83099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24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أربع حصص</a:t>
            </a:r>
            <a:endParaRPr lang="ar-SA" sz="24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02" name="Picture 2" descr="N:\ملفاتي 2012\ملفاتي\الـــمدرســــة\لــــــغتي\لغتي سادس\الفصل الثاني\‫الوحدة السادسة\عرض  حل تدريبات الوحدة السادسة\الظاهرة الإملائي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300192" y="3573016"/>
            <a:ext cx="1440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ذلك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572000" y="3573016"/>
            <a:ext cx="1440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إله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915816" y="3573016"/>
            <a:ext cx="1440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طه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043608" y="3501008"/>
            <a:ext cx="1440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الرحمن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508104" y="4149080"/>
            <a:ext cx="1440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أولئك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851920" y="4149080"/>
            <a:ext cx="1440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هذا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051720" y="4149080"/>
            <a:ext cx="1440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هذه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95536" y="4221088"/>
            <a:ext cx="1440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هؤلاء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2226" name="Picture 2" descr="N:\ملفاتي 2012\ملفاتي\الـــمدرســــة\لــــــغتي\لغتي سادس\الفصل الثاني\‫الوحدة السادسة\عرض  حل تدريبات الوحدة السادسة\الظاهرة الإملائي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3419872" y="5805264"/>
            <a:ext cx="108012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مِنْ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195736" y="5805264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ما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3250" name="Picture 2" descr="N:\ملفاتي 2012\ملفاتي\الـــمدرســــة\لــــــغتي\لغتي سادس\الفصل الثاني\‫الوحدة السادسة\عرض  حل تدريبات الوحدة السادسة\الظاهرة الإملائية\3.png"/>
          <p:cNvPicPr>
            <a:picLocks noChangeAspect="1" noChangeArrowheads="1"/>
          </p:cNvPicPr>
          <p:nvPr/>
        </p:nvPicPr>
        <p:blipFill>
          <a:blip r:embed="rId2" cstate="print"/>
          <a:srcRect l="196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3347864" y="1321604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ما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275856" y="1700808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ما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499992" y="1340768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في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499992" y="1700808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الباء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644008" y="5733256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7812360" y="6093296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مَنْ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 descr="N:\ملفاتي 2012\ملفاتي\الـــمدرســــة\لــــــغتي\لغتي سادس\الفصل الثاني\‫الوحدة السادسة\عرض  حل تدريبات الوحدة السادسة\مدخل الوحد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1026" name="Picture 2" descr="N:\ملفاتي 2012\ملفاتي\الـــمدرســــة\لــــــغتي\لغتي سادس\الفصل الثاني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692696"/>
            <a:ext cx="394949" cy="378718"/>
          </a:xfrm>
          <a:prstGeom prst="rect">
            <a:avLst/>
          </a:prstGeom>
          <a:noFill/>
        </p:spPr>
      </p:pic>
      <p:pic>
        <p:nvPicPr>
          <p:cNvPr id="1027" name="Picture 3" descr="N:\ملفاتي 2012\ملفاتي\الـــمدرســــة\لــــــغتي\لغتي سادس\الفصل الثاني\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76672"/>
            <a:ext cx="360040" cy="331237"/>
          </a:xfrm>
          <a:prstGeom prst="rect">
            <a:avLst/>
          </a:prstGeom>
          <a:noFill/>
        </p:spPr>
      </p:pic>
      <p:pic>
        <p:nvPicPr>
          <p:cNvPr id="6" name="Picture 3" descr="N:\ملفاتي 2012\ملفاتي\الـــمدرســــة\لــــــغتي\لغتي سادس\الفصل الثاني\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556792"/>
            <a:ext cx="360040" cy="331237"/>
          </a:xfrm>
          <a:prstGeom prst="rect">
            <a:avLst/>
          </a:prstGeom>
          <a:noFill/>
        </p:spPr>
      </p:pic>
      <p:pic>
        <p:nvPicPr>
          <p:cNvPr id="7" name="Picture 2" descr="N:\ملفاتي 2012\ملفاتي\الـــمدرســــة\لــــــغتي\لغتي سادس\الفصل الثاني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052736"/>
            <a:ext cx="394949" cy="378718"/>
          </a:xfrm>
          <a:prstGeom prst="rect">
            <a:avLst/>
          </a:prstGeom>
          <a:noFill/>
        </p:spPr>
      </p:pic>
      <p:sp>
        <p:nvSpPr>
          <p:cNvPr id="8" name="مربع نص 7"/>
          <p:cNvSpPr txBox="1"/>
          <p:nvPr/>
        </p:nvSpPr>
        <p:spPr>
          <a:xfrm>
            <a:off x="2411760" y="2780928"/>
            <a:ext cx="165618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التكنولوجيا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4274" name="Picture 2" descr="N:\ملفاتي 2012\ملفاتي\الـــمدرســــة\لــــــغتي\لغتي سادس\الفصل الثاني\‫الوحدة السادسة\عرض  حل تدريبات الوحدة السادسة\الظاهرة الإملائية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4716016" y="188640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ميما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411760" y="169476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مَنْ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39552" y="188640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عمن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220072" y="2780928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إله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732240" y="3140968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هؤلاء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940152" y="3429000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ذلك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211960" y="3501008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لكن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660232" y="3861048"/>
            <a:ext cx="9361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هذان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788024" y="5229200"/>
            <a:ext cx="316835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مم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تشكو ؟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5652120" y="5570076"/>
            <a:ext cx="309634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فيم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تفكر ؟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4788024" y="5930116"/>
            <a:ext cx="309634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بم تبدأ عند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الإجابة  ؟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5298" name="Picture 2" descr="N:\ملفاتي 2012\ملفاتي\الـــمدرســــة\لــــــغتي\لغتي سادس\الفصل الثاني\‫الوحدة السادسة\عرض  حل تدريبات الوحدة السادسة\الظاهرة الإملائي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971600" y="1556792"/>
            <a:ext cx="381642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لنكن ممن يخدمون وطنهم.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899592" y="1988840"/>
            <a:ext cx="381642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أعرض عمن يضيعون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أوقاتهم .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043608" y="2401724"/>
            <a:ext cx="381642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يتقبل الله ممن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يتقونه .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971600" y="2905780"/>
            <a:ext cx="381642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يدافع الله عمن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آمنوا .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22" name="Picture 2" descr="N:\ملفاتي 2012\ملفاتي\الـــمدرســــة\لــــــغتي\لغتي سادس\الفصل الثاني\‫الوحدة السادسة\عرض  حل تدريبات الوحدة السادسة\الظاهرة الإملائية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83568" y="3717032"/>
            <a:ext cx="3816424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ذلك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83568" y="4365104"/>
            <a:ext cx="3816424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هذه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11560" y="4941168"/>
            <a:ext cx="3816424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الرحمن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83568" y="5661248"/>
            <a:ext cx="3816424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أولئك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2946" name="Picture 2" descr="N:\ملفاتي 2012\ملفاتي\الـــمدرســــة\لــــــغتي\لغتي سادس\الفصل الثاني\‫الوحدة السادسة\عرض  حل تدريبات الوحدة السادسة\الظاهرة الإملائية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868144" y="620688"/>
            <a:ext cx="115212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فيم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355976" y="620688"/>
            <a:ext cx="115212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بم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771800" y="692696"/>
            <a:ext cx="115212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عم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692696"/>
            <a:ext cx="115212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مم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228184" y="2060848"/>
            <a:ext cx="115212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عم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084168" y="1628800"/>
            <a:ext cx="115212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فيم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012160" y="2348880"/>
            <a:ext cx="115212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مم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5940152" y="2700209"/>
            <a:ext cx="115212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بم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6156176" y="3068960"/>
            <a:ext cx="1152128" cy="5847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لم</a:t>
            </a:r>
            <a:endParaRPr lang="ar-SA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51520" y="4725144"/>
            <a:ext cx="4176464" cy="4001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لأنها اتصلت بحرف الجر اللام و الجملة جملة استفهامية</a:t>
            </a:r>
            <a:endParaRPr lang="ar-SA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251520" y="5589240"/>
            <a:ext cx="4176464" cy="4001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لأنها اتصلت بحرف الجر الباء و الجملة جملة استفهامية</a:t>
            </a:r>
            <a:endParaRPr lang="ar-SA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23528" y="5157192"/>
            <a:ext cx="4176464" cy="4001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لأنها اتصلت بحرف الجر في  و الجملة ليست سؤال </a:t>
            </a:r>
            <a:endParaRPr lang="ar-SA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251520" y="6021288"/>
            <a:ext cx="4176464" cy="4001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لأنها اتصلت بحرف الجر في  و الجملة ليست سؤال </a:t>
            </a:r>
            <a:endParaRPr lang="ar-SA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3970" name="Picture 2" descr="N:\ملفاتي 2012\ملفاتي\الـــمدرســــة\لــــــغتي\لغتي سادس\الفصل الثاني\‫الوحدة السادسة\عرض  حل تدريبات الوحدة السادسة\الظاهرة الإملائية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084168" y="980728"/>
            <a:ext cx="100811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ممن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228184" y="1753652"/>
            <a:ext cx="100811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عمن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364088" y="3193812"/>
            <a:ext cx="100811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ممن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940152" y="3841884"/>
            <a:ext cx="100811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ممن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5436096" y="4509120"/>
            <a:ext cx="100811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عمن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228184" y="5805264"/>
            <a:ext cx="100811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عمن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364088" y="5157192"/>
            <a:ext cx="1008112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ممن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4994" name="Picture 2" descr="N:\ملفاتي 2012\ملفاتي\الـــمدرســــة\لــــــغتي\لغتي سادس\الفصل الثاني\‫الوحدة السادسة\عرض  حل تدريبات الوحدة السادسة\الظاهرة الإملائية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547664" y="2833772"/>
            <a:ext cx="374441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المعلم ص 224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الرسم الكتابي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كتابة عبارات بخط النسخ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180609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حصة واحدة 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6322" name="Picture 2" descr="N:\ملفاتي 2012\ملفاتي\الـــمدرســــة\لــــــغتي\لغتي سادس\الفصل الثاني\‫الوحدة السادسة\عرض  حل تدريبات الوحدة السادسة\أرسم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7042" name="Picture 2" descr="N:\ملفاتي 2012\ملفاتي\الـــمدرســــة\لــــــغتي\لغتي سادس\الفصل الثاني\‫الوحدة السادسة\عرض  حل تدريبات الوحدة السادسة\أرسم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النص الشعري</a:t>
            </a:r>
          </a:p>
          <a:p>
            <a:pPr algn="ctr"/>
            <a:r>
              <a:rPr lang="ar-SA" sz="2800" b="1" dirty="0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الوجه الآخر للتـقنية 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 descr="N:\ملفاتي 2012\ملفاتي\الـــمدرســــة\لــــــغتي\لغتي سادس\الفصل الثاني\‫الوحدة السادسة\عرض  حل تدريبات الوحدة السادسة\مدخل الوحد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337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7346" name="Picture 2" descr="N:\ملفاتي 2012\ملفاتي\الـــمدرســــة\لــــــغتي\لغتي سادس\الفصل الثاني\‫الوحدة السادسة\عرض  حل تدريبات الوحدة السادسة\النص الشعر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12449" cy="68853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8370" name="Picture 2" descr="N:\ملفاتي 2012\ملفاتي\الـــمدرســــة\لــــــغتي\لغتي سادس\الفصل الثاني\‫الوحدة السادسة\عرض  حل تدريبات الوحدة السادسة\النص الشعري\2.png"/>
          <p:cNvPicPr>
            <a:picLocks noChangeAspect="1" noChangeArrowheads="1"/>
          </p:cNvPicPr>
          <p:nvPr/>
        </p:nvPicPr>
        <p:blipFill>
          <a:blip r:embed="rId2" cstate="print"/>
          <a:srcRect r="35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0" y="3068960"/>
            <a:ext cx="219573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أي الوجه الضار والمدمر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0" y="3501008"/>
            <a:ext cx="4355976" cy="83099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تعبر الصورة عن أسلحة الدمار وما تخلفه من خوف وشقاء ودمار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7" name="رابط مستقيم 6"/>
          <p:cNvCxnSpPr/>
          <p:nvPr/>
        </p:nvCxnSpPr>
        <p:spPr>
          <a:xfrm flipH="1">
            <a:off x="4932040" y="4725144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رابط مستقيم 7"/>
          <p:cNvCxnSpPr/>
          <p:nvPr/>
        </p:nvCxnSpPr>
        <p:spPr>
          <a:xfrm flipH="1">
            <a:off x="5652120" y="5085184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flipH="1">
            <a:off x="3491880" y="5445224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395536" y="6381328"/>
            <a:ext cx="255577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العظة والاعتبار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043608" y="6002124"/>
            <a:ext cx="219573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الدمعة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9394" name="Picture 2" descr="N:\ملفاتي 2012\ملفاتي\الـــمدرســــة\لــــــغتي\لغتي سادس\الفصل الثاني\‫الوحدة السادسة\عرض  حل تدريبات الوحدة السادسة\النص الشعر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237312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611560" y="2114853"/>
            <a:ext cx="6876256" cy="95410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يتفنن الإنسان في صنع الأسلحة الفتاكة وفي الوقت نفسه يظهر مشاعر الحزن والألم على ضحايا الحرب ويبكي على فُقد بسببها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83568" y="3212976"/>
            <a:ext cx="687625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يبحث في داخل النفوس عن الخير والسلام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والأمان .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67544" y="4437112"/>
            <a:ext cx="687625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يدعو إلى نزع الشر والعدوان وإحلال السلام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827584" y="673532"/>
            <a:ext cx="381642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الجور والاضطهاد 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39552" y="1052736"/>
            <a:ext cx="4032448" cy="83099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حب الذات وتفضيلها على سواها وهي خصلة غير محمودة</a:t>
            </a:r>
            <a:endParaRPr lang="ar-SA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0" y="6021289"/>
            <a:ext cx="9144000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ندعو إلى السلام القائم على العدل والذي يحقق للبشرية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السعادة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لا للاستسلام القائم على الذل و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الخنوع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فإذا تعرضنا لعدوان ظالم فسنرد عليه بكل ما أوتينا من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قوة .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0418" name="Picture 2" descr="N:\ملفاتي 2012\ملفاتي\الـــمدرســــة\لــــــغتي\لغتي سادس\الفصل الثاني\‫الوحدة السادسة\عرض  حل تدريبات الوحدة السادسة\النص الشعر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259632" y="692696"/>
            <a:ext cx="687625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يعم الخراب ويهلك الجميع وتشقى الإنسانية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403648" y="1484784"/>
            <a:ext cx="687625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يسود الحب والمودة وتحلو الحياة ويكثر الرخاء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259632" y="2276872"/>
            <a:ext cx="687625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يكثر الفساد وتنشر الكراهية والحقد ويعم الظلم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42" name="Picture 2" descr="N:\ملفاتي 2012\ملفاتي\الـــمدرســــة\لــــــغتي\لغتي سادس\الفصل الثاني\‫الوحدة السادسة\عرض  حل تدريبات الوحدة السادسة\النص الشعري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0" y="1268760"/>
            <a:ext cx="7452320" cy="138499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الأجمل </a:t>
            </a:r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( طوته </a:t>
            </a:r>
            <a:r>
              <a:rPr lang="ar-SA" sz="28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الحرب </a:t>
            </a:r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) لأنه تصوير للحرب بأنها شيء مادي يطوي مابين دفتيه فيقضي عليه دفعة واحدة بخلاف قتلته الحرب فهو تعبير مباشر عن نتيجتها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0" y="2708920"/>
            <a:ext cx="7415808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يصور الشاعر السِّلم شخصا يستغيث بالإنسان ليقضي على هذه الأسلحة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67544" y="5426060"/>
            <a:ext cx="6876256" cy="95410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التنفير من الاستعداد </a:t>
            </a:r>
            <a:r>
              <a:rPr lang="ar-SA" sz="28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للحرب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لأن من يستعد للحرب ضد الحق فقد اتصف بتلك </a:t>
            </a:r>
            <a:r>
              <a:rPr lang="ar-SA" sz="2800" b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الصفات المذمومة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275856" y="3913892"/>
            <a:ext cx="118762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الشر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275856" y="4581128"/>
            <a:ext cx="118762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الحقد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07704" y="3933056"/>
            <a:ext cx="118762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الغش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907704" y="4633972"/>
            <a:ext cx="118762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الأثرة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2466" name="Picture 2" descr="N:\ملفاتي 2012\ملفاتي\الـــمدرســــة\لــــــغتي\لغتي سادس\الفصل الثاني\‫الوحدة السادسة\عرض  حل تدريبات الوحدة السادسة\النص الشعري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N:\ملفاتي 2012\ملفاتي\الـــمدرســــة\لــــــغتي\لغتي سادس\الفصل الثاني\‫الوحدة السادسة\عرض  حل تدريبات الوحدة السادسة\النص الشعري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 descr="N:\ملفاتي 2012\ملفاتي\الـــمدرســــة\لــــــغتي\لغتي سادس\الفصل الثاني\‫الوحدة السادسة\عرض  حل تدريبات الوحدة السادسة\النص الشعري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084168" y="4293096"/>
            <a:ext cx="2879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الوجه الآخر للتقنية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51520" y="4293096"/>
            <a:ext cx="2879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عصر العلم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012160" y="4725144"/>
            <a:ext cx="2879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إبراهيم </a:t>
            </a:r>
            <a:r>
              <a:rPr lang="ar-SA" sz="2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الحضراني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23528" y="4725144"/>
            <a:ext cx="2879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جميل صدقي </a:t>
            </a:r>
            <a:r>
              <a:rPr lang="ar-SA" sz="2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الزهاوي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084168" y="5085184"/>
            <a:ext cx="2879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عشرة أبيات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51520" y="5157192"/>
            <a:ext cx="2879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تسعة أبيات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6012160" y="5517232"/>
            <a:ext cx="2879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التاء ـــ النون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51520" y="5517232"/>
            <a:ext cx="2879304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الميم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6084168" y="5949280"/>
            <a:ext cx="2879304" cy="83099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يدعو إلى نزع الشر والعدوان وإحلال السلام 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323528" y="5949280"/>
            <a:ext cx="2808312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يدعو إلى العلم والمعرفة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الوظيفة النحوية</a:t>
            </a:r>
          </a:p>
          <a:p>
            <a:pPr algn="ctr"/>
            <a:r>
              <a:rPr lang="ar-SA" sz="4000" b="1" dirty="0" smtClean="0">
                <a:ln w="50800"/>
                <a:solidFill>
                  <a:srgbClr val="FF0000"/>
                </a:solidFill>
                <a:cs typeface="+mj-cs"/>
              </a:rPr>
              <a:t>الحالُ المفردةِ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3490" name="Picture 2" descr="N:\ملفاتي 2012\ملفاتي\الـــمدرســــة\لــــــغتي\لغتي سادس\الفصل الثاني\‫الوحدة السادسة\عرض  حل تدريبات الوحدة السادسة\الوظيفة النحوي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755576" y="6021288"/>
            <a:ext cx="64705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نعم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6" name="Picture 2" descr="N:\ملفاتي 2012\ملفاتي\الـــمدرســــة\لــــــغتي\لغتي سادس\الفصل الثاني\‫الوحدة السادسة\عرض  حل تدريبات الوحدة السادسة\مدخل الوحدة\4.png"/>
          <p:cNvPicPr>
            <a:picLocks noChangeAspect="1" noChangeArrowheads="1"/>
          </p:cNvPicPr>
          <p:nvPr/>
        </p:nvPicPr>
        <p:blipFill>
          <a:blip r:embed="rId2" cstate="print"/>
          <a:srcRect b="-399"/>
          <a:stretch>
            <a:fillRect/>
          </a:stretch>
        </p:blipFill>
        <p:spPr bwMode="auto">
          <a:xfrm>
            <a:off x="1" y="-99392"/>
            <a:ext cx="9144000" cy="6885384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-36512" y="4685074"/>
            <a:ext cx="1944216" cy="4001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الأمير سلطان بن سلمان</a:t>
            </a:r>
            <a:endParaRPr lang="ar-SA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-36512" y="5219908"/>
            <a:ext cx="1008112" cy="4001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0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ديسكفري</a:t>
            </a:r>
            <a:endParaRPr lang="ar-SA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187624" y="5373216"/>
            <a:ext cx="1008112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ثلاثة أيام</a:t>
            </a:r>
            <a:endParaRPr lang="ar-SA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320480" y="5445224"/>
            <a:ext cx="2627784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كان سعيدا برحلته وعمله وبرؤية الوطن العربي والإسلامي الكبير</a:t>
            </a:r>
            <a:endParaRPr lang="ar-SA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0" y="5733256"/>
            <a:ext cx="2195736" cy="707886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عندما تحدث للمك فهد</a:t>
            </a:r>
          </a:p>
          <a:p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بن عبد العزيز</a:t>
            </a:r>
            <a:endParaRPr lang="ar-SA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 animBg="1"/>
      <p:bldP spid="1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4514" name="Picture 2" descr="N:\ملفاتي 2012\ملفاتي\الـــمدرســــة\لــــــغتي\لغتي سادس\الفصل الثاني\‫الوحدة السادسة\عرض  حل تدريبات الوحدة السادسة\الوظيفة النحوي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115616" y="116632"/>
            <a:ext cx="10070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مبتسما ً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115616" y="476672"/>
            <a:ext cx="10070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مسرعين ً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187624" y="836712"/>
            <a:ext cx="10070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سالمين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15616" y="1196752"/>
            <a:ext cx="10070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مزودات ٍ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187624" y="1556792"/>
            <a:ext cx="10070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أسماء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187624" y="1916832"/>
            <a:ext cx="10070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نكرات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115616" y="2276872"/>
            <a:ext cx="10070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منصوبة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115616" y="2636912"/>
            <a:ext cx="10070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معرفة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899592" y="2996952"/>
            <a:ext cx="12951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قبل الحال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467544" y="3429000"/>
            <a:ext cx="1800200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فاعل أو مفعول </a:t>
            </a:r>
            <a:r>
              <a:rPr lang="ar-SA" sz="2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به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292080" y="5157192"/>
            <a:ext cx="2015208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الصاروخان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275856" y="5157192"/>
            <a:ext cx="2015208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فاعل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1835696" y="5157192"/>
            <a:ext cx="1583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مسرعين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179512" y="5157192"/>
            <a:ext cx="165618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الياء 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5292080" y="5661248"/>
            <a:ext cx="2015208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رواد الفضاء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3275856" y="5661248"/>
            <a:ext cx="2015208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فاعل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1835696" y="5661248"/>
            <a:ext cx="1583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سالمين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323528" y="5661248"/>
            <a:ext cx="143914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الياء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292080" y="6093296"/>
            <a:ext cx="2015208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المركبات الفضائية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3491880" y="6165304"/>
            <a:ext cx="179918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مفعول </a:t>
            </a:r>
            <a:r>
              <a:rPr lang="ar-SA" sz="28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به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1835696" y="6165304"/>
            <a:ext cx="15831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مزودات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323528" y="6165304"/>
            <a:ext cx="143914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الكسرة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5538" name="Picture 2" descr="N:\ملفاتي 2012\ملفاتي\الـــمدرســــة\لــــــغتي\لغتي سادس\الفصل الثاني\‫الوحدة السادسة\عرض  حل تدريبات الوحدة السادسة\الوظيفة النحوي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436096" y="260648"/>
            <a:ext cx="64705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نكرة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699792" y="332656"/>
            <a:ext cx="1008112" cy="40011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اسم معرفة</a:t>
            </a:r>
            <a:endParaRPr lang="ar-SA" sz="2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620688"/>
            <a:ext cx="115949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كيف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67944" y="1628800"/>
            <a:ext cx="115949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نشيطين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427984" y="2060848"/>
            <a:ext cx="115949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منطلقا 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4852664" y="2420888"/>
            <a:ext cx="115949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متسلحين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923928" y="2852936"/>
            <a:ext cx="115949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مسرعة 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788024" y="3284984"/>
            <a:ext cx="1159496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منتشرات ٍ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5" name="رابط مستقيم 14"/>
          <p:cNvCxnSpPr/>
          <p:nvPr/>
        </p:nvCxnSpPr>
        <p:spPr>
          <a:xfrm flipH="1">
            <a:off x="1475656" y="2060848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رابط مستقيم 15"/>
          <p:cNvCxnSpPr/>
          <p:nvPr/>
        </p:nvCxnSpPr>
        <p:spPr>
          <a:xfrm flipH="1">
            <a:off x="2483768" y="2420888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 flipH="1">
            <a:off x="2483768" y="2852936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رابط مستقيم 17"/>
          <p:cNvCxnSpPr/>
          <p:nvPr/>
        </p:nvCxnSpPr>
        <p:spPr>
          <a:xfrm flipH="1">
            <a:off x="2483768" y="3284984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رابط مستقيم 18"/>
          <p:cNvCxnSpPr/>
          <p:nvPr/>
        </p:nvCxnSpPr>
        <p:spPr>
          <a:xfrm flipH="1">
            <a:off x="1403648" y="3717032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مربع نص 20"/>
          <p:cNvSpPr txBox="1"/>
          <p:nvPr/>
        </p:nvSpPr>
        <p:spPr>
          <a:xfrm>
            <a:off x="179512" y="4437112"/>
            <a:ext cx="339174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تسير السفن في البحر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بطيئة 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79512" y="4849996"/>
            <a:ext cx="339174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تبدو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مليئة</a:t>
            </a:r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بأجهزة المراقبة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179512" y="5282044"/>
            <a:ext cx="339174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يبدو الحاسوب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صغيراً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-108520" y="5714092"/>
            <a:ext cx="3888432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استقبل الناس الهاتف المحمول </a:t>
            </a:r>
            <a:r>
              <a:rPr lang="ar-SA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مندهشين</a:t>
            </a:r>
            <a:endParaRPr lang="ar-SA" sz="2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0" y="6093296"/>
            <a:ext cx="363589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رأيت المصانع في </a:t>
            </a:r>
            <a:r>
              <a:rPr lang="ar-SA" sz="2800" b="1" dirty="0" err="1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الجبيل</a:t>
            </a:r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مضيئة ً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3" grpId="0"/>
      <p:bldP spid="21" grpId="0"/>
      <p:bldP spid="22" grpId="0"/>
      <p:bldP spid="23" grpId="0"/>
      <p:bldP spid="24" grpId="0"/>
      <p:bldP spid="2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6562" name="Picture 2" descr="N:\ملفاتي 2012\ملفاتي\الـــمدرســــة\لــــــغتي\لغتي سادس\الفصل الثاني\‫الوحدة السادسة\عرض  حل تدريبات الوحدة السادسة\الوظيفة النحوية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7384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3563888" y="1196752"/>
            <a:ext cx="447186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عادت العالمة من رحلتها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نشيطة 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635896" y="1700808"/>
            <a:ext cx="447186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عاد العالمان من رحلتهما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نشيطين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563888" y="2257708"/>
            <a:ext cx="447186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عادت العالمتان من رحلتهما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نشيطتين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491880" y="2708920"/>
            <a:ext cx="447186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عاد العلماء من رحلتهما 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نشيطين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563888" y="3265820"/>
            <a:ext cx="447186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عادت العالمات من رحلتهن </a:t>
            </a:r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نشيطات</a:t>
            </a:r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ٍ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1138" name="Picture 2" descr="N:\ملفاتي 2012\ملفاتي\الـــمدرســــة\لــــــغتي\لغتي سادس\الفصل الثاني\‫الوحدة السادسة\عرض  حل تدريبات الوحدة السادسة\الوظيفة النحوي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مربع نص 7"/>
          <p:cNvSpPr txBox="1"/>
          <p:nvPr/>
        </p:nvSpPr>
        <p:spPr>
          <a:xfrm>
            <a:off x="4067944" y="4725144"/>
            <a:ext cx="12315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قوية 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275856" y="5157192"/>
            <a:ext cx="12315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عالية 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716016" y="5589240"/>
            <a:ext cx="12315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مسلحين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932040" y="6002124"/>
            <a:ext cx="1231504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مسرعات ٍ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 flipH="1">
            <a:off x="6156176" y="2060848"/>
            <a:ext cx="5040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 flipH="1">
            <a:off x="5292080" y="2060848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مستقيم 18"/>
          <p:cNvCxnSpPr/>
          <p:nvPr/>
        </p:nvCxnSpPr>
        <p:spPr>
          <a:xfrm flipH="1">
            <a:off x="4427984" y="2420888"/>
            <a:ext cx="259228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مستقيم 19"/>
          <p:cNvCxnSpPr/>
          <p:nvPr/>
        </p:nvCxnSpPr>
        <p:spPr>
          <a:xfrm flipH="1">
            <a:off x="3203848" y="2492896"/>
            <a:ext cx="10081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رابط مستقيم 25"/>
          <p:cNvCxnSpPr/>
          <p:nvPr/>
        </p:nvCxnSpPr>
        <p:spPr>
          <a:xfrm flipH="1">
            <a:off x="6084168" y="2780928"/>
            <a:ext cx="93610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رابط مستقيم 28"/>
          <p:cNvCxnSpPr/>
          <p:nvPr/>
        </p:nvCxnSpPr>
        <p:spPr>
          <a:xfrm flipH="1">
            <a:off x="5436096" y="2780928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 flipH="1">
            <a:off x="6300192" y="3140968"/>
            <a:ext cx="8640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مستقيم 32"/>
          <p:cNvCxnSpPr/>
          <p:nvPr/>
        </p:nvCxnSpPr>
        <p:spPr>
          <a:xfrm flipH="1">
            <a:off x="5076056" y="3140968"/>
            <a:ext cx="5760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2162" name="Picture 2" descr="N:\ملفاتي 2012\ملفاتي\الـــمدرســــة\لــــــغتي\لغتي سادس\الفصل الثاني\‫الوحدة السادسة\عرض  حل تدريبات الوحدة السادسة\الوظيفة النحوية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3923928" y="1196752"/>
            <a:ext cx="17355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مستمعين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267744" y="1249596"/>
            <a:ext cx="17355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الياء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39552" y="1268760"/>
            <a:ext cx="17355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المتدربون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23928" y="1988840"/>
            <a:ext cx="17355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نظيفةً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195736" y="1988840"/>
            <a:ext cx="17355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الفتحة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67544" y="1988840"/>
            <a:ext cx="17355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البيئة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923928" y="2852936"/>
            <a:ext cx="17355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راكباً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195736" y="2852936"/>
            <a:ext cx="17355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الفتحة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467544" y="2852936"/>
            <a:ext cx="173556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والدي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39552" y="4365104"/>
            <a:ext cx="389580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أستقبل الضيوف مسرورة 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83568" y="4797152"/>
            <a:ext cx="3679776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أستمع إلى نصائح والدي منصتا 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467544" y="5229200"/>
            <a:ext cx="389580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تبدو أبها في الصيف رائعة 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39552" y="5661248"/>
            <a:ext cx="3960440" cy="52322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تسير السيارات في الشوارع مسرعةً</a:t>
            </a:r>
            <a:endParaRPr lang="ar-SA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3186" name="Picture 2" descr="N:\ملفاتي 2012\ملفاتي\الـــمدرســــة\لــــــغتي\لغتي سادس\الفصل الثاني\‫الوحدة السادسة\عرض  حل تدريبات الوحدة السادسة\الوظيفة النحوية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أبني معجمي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+mj-cs"/>
              </a:rPr>
              <a:t>ألفاظ وتراكيب تنتمي لمعجم الوحدة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699792" y="1052736"/>
            <a:ext cx="4176464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العلمُ والتقنية</a:t>
            </a:r>
            <a:endParaRPr lang="ar-SA" sz="6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7586" name="Picture 2" descr="N:\ملفاتي 2012\ملفاتي\الـــمدرســــة\لــــــغتي\لغتي سادس\الفصل الثاني\‫الوحدة السادسة\عرض  حل تدريبات الوحدة السادسة\أبني معجم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N:\ملفاتي 2012\ملفاتي\الـــمدرســــة\لــــــغتي\لغتي سادس\الفصل الثاني\‫الوحدة السادسة\عرض  حل تدريبات الوحدة السادسة\أبني معجمي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N:\ملفاتي 2012\ملفاتي\الـــمدرســــة\لــــــغتي\لغتي سادس\الفصل الثاني\‫الوحدة السادسة\عرض  حل تدريبات الوحدة السادسة\أبني معجمي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واجهة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4348</TotalTime>
  <Words>1100</Words>
  <Application>Microsoft Office PowerPoint</Application>
  <PresentationFormat>عرض على الشاشة (3:4)‏</PresentationFormat>
  <Paragraphs>440</Paragraphs>
  <Slides>113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113</vt:i4>
      </vt:variant>
    </vt:vector>
  </HeadingPairs>
  <TitlesOfParts>
    <vt:vector size="114" baseType="lpstr">
      <vt:lpstr>تدفق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  <vt:lpstr>الشريحة 83</vt:lpstr>
      <vt:lpstr>الشريحة 84</vt:lpstr>
      <vt:lpstr>الشريحة 85</vt:lpstr>
      <vt:lpstr>الشريحة 86</vt:lpstr>
      <vt:lpstr>الشريحة 87</vt:lpstr>
      <vt:lpstr>الشريحة 88</vt:lpstr>
      <vt:lpstr>الشريحة 89</vt:lpstr>
      <vt:lpstr>الشريحة 90</vt:lpstr>
      <vt:lpstr>الشريحة 91</vt:lpstr>
      <vt:lpstr>الشريحة 92</vt:lpstr>
      <vt:lpstr>الشريحة 93</vt:lpstr>
      <vt:lpstr>الشريحة 94</vt:lpstr>
      <vt:lpstr>الشريحة 95</vt:lpstr>
      <vt:lpstr>الشريحة 96</vt:lpstr>
      <vt:lpstr>الشريحة 97</vt:lpstr>
      <vt:lpstr>الشريحة 98</vt:lpstr>
      <vt:lpstr>الشريحة 99</vt:lpstr>
      <vt:lpstr>الشريحة 100</vt:lpstr>
      <vt:lpstr>الشريحة 101</vt:lpstr>
      <vt:lpstr>الشريحة 102</vt:lpstr>
      <vt:lpstr>الشريحة 103</vt:lpstr>
      <vt:lpstr>الشريحة 104</vt:lpstr>
      <vt:lpstr>الشريحة 105</vt:lpstr>
      <vt:lpstr>الشريحة 106</vt:lpstr>
      <vt:lpstr>الشريحة 107</vt:lpstr>
      <vt:lpstr>الشريحة 108</vt:lpstr>
      <vt:lpstr>الشريحة 109</vt:lpstr>
      <vt:lpstr>الشريحة 110</vt:lpstr>
      <vt:lpstr>الشريحة 111</vt:lpstr>
      <vt:lpstr>الشريحة 112</vt:lpstr>
      <vt:lpstr>الشريحة 113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hussein</dc:creator>
  <cp:lastModifiedBy>hussein</cp:lastModifiedBy>
  <cp:revision>651</cp:revision>
  <dcterms:created xsi:type="dcterms:W3CDTF">2012-06-25T07:48:29Z</dcterms:created>
  <dcterms:modified xsi:type="dcterms:W3CDTF">2013-01-18T11:03:41Z</dcterms:modified>
  <cp:contentStatus>نهائي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