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saveSubsetFonts="1">
  <p:sldMasterIdLst>
    <p:sldMasterId id="2147483648" r:id="rId1"/>
  </p:sldMasterIdLst>
  <p:notesMasterIdLst>
    <p:notesMasterId r:id="rId31"/>
  </p:notesMasterIdLst>
  <p:sldIdLst>
    <p:sldId id="256" r:id="rId2"/>
    <p:sldId id="262" r:id="rId3"/>
    <p:sldId id="279" r:id="rId4"/>
    <p:sldId id="265" r:id="rId5"/>
    <p:sldId id="280" r:id="rId6"/>
    <p:sldId id="268" r:id="rId7"/>
    <p:sldId id="269" r:id="rId8"/>
    <p:sldId id="273" r:id="rId9"/>
    <p:sldId id="275" r:id="rId10"/>
    <p:sldId id="281" r:id="rId11"/>
    <p:sldId id="282" r:id="rId12"/>
    <p:sldId id="283" r:id="rId13"/>
    <p:sldId id="288" r:id="rId14"/>
    <p:sldId id="287" r:id="rId15"/>
    <p:sldId id="284" r:id="rId16"/>
    <p:sldId id="289" r:id="rId17"/>
    <p:sldId id="285" r:id="rId18"/>
    <p:sldId id="290" r:id="rId19"/>
    <p:sldId id="286" r:id="rId20"/>
    <p:sldId id="291" r:id="rId21"/>
    <p:sldId id="292" r:id="rId22"/>
    <p:sldId id="293" r:id="rId23"/>
    <p:sldId id="294" r:id="rId24"/>
    <p:sldId id="276" r:id="rId25"/>
    <p:sldId id="277" r:id="rId26"/>
    <p:sldId id="278" r:id="rId27"/>
    <p:sldId id="295" r:id="rId28"/>
    <p:sldId id="296" r:id="rId29"/>
    <p:sldId id="297" r:id="rId30"/>
  </p:sldIdLst>
  <p:sldSz cx="9144000" cy="6858000" type="screen4x3"/>
  <p:notesSz cx="6858000" cy="9144000"/>
  <p:defaultText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94081" autoAdjust="0"/>
    <p:restoredTop sz="90221" autoAdjust="0"/>
  </p:normalViewPr>
  <p:slideViewPr>
    <p:cSldViewPr>
      <p:cViewPr varScale="1">
        <p:scale>
          <a:sx n="60" d="100"/>
          <a:sy n="60" d="100"/>
        </p:scale>
        <p:origin x="-840" y="-7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رأس 1"/>
          <p:cNvSpPr>
            <a:spLocks noGrp="1"/>
          </p:cNvSpPr>
          <p:nvPr>
            <p:ph type="hdr" sz="quarter"/>
          </p:nvPr>
        </p:nvSpPr>
        <p:spPr>
          <a:xfrm>
            <a:off x="3886200" y="0"/>
            <a:ext cx="2971800" cy="457200"/>
          </a:xfrm>
          <a:prstGeom prst="rect">
            <a:avLst/>
          </a:prstGeom>
        </p:spPr>
        <p:txBody>
          <a:bodyPr vert="horz" lIns="91440" tIns="45720" rIns="91440" bIns="45720" rtlCol="1"/>
          <a:lstStyle>
            <a:lvl1pPr algn="r">
              <a:defRPr sz="1200"/>
            </a:lvl1pPr>
          </a:lstStyle>
          <a:p>
            <a:endParaRPr lang="ar-SA"/>
          </a:p>
        </p:txBody>
      </p:sp>
      <p:sp>
        <p:nvSpPr>
          <p:cNvPr id="3" name="عنصر نائب للتاريخ 2"/>
          <p:cNvSpPr>
            <a:spLocks noGrp="1"/>
          </p:cNvSpPr>
          <p:nvPr>
            <p:ph type="dt" idx="1"/>
          </p:nvPr>
        </p:nvSpPr>
        <p:spPr>
          <a:xfrm>
            <a:off x="1588" y="0"/>
            <a:ext cx="2971800" cy="457200"/>
          </a:xfrm>
          <a:prstGeom prst="rect">
            <a:avLst/>
          </a:prstGeom>
        </p:spPr>
        <p:txBody>
          <a:bodyPr vert="horz" lIns="91440" tIns="45720" rIns="91440" bIns="45720" rtlCol="1"/>
          <a:lstStyle>
            <a:lvl1pPr algn="l">
              <a:defRPr sz="1200"/>
            </a:lvl1pPr>
          </a:lstStyle>
          <a:p>
            <a:fld id="{3AFFD7BE-C015-4080-8E7D-E2118AC0B179}" type="datetimeFigureOut">
              <a:rPr lang="ar-SA" smtClean="0"/>
              <a:t>16/03/34</a:t>
            </a:fld>
            <a:endParaRPr lang="ar-SA"/>
          </a:p>
        </p:txBody>
      </p:sp>
      <p:sp>
        <p:nvSpPr>
          <p:cNvPr id="4" name="عنصر نائب لصورة الشريحة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1" anchor="ctr"/>
          <a:lstStyle/>
          <a:p>
            <a:endParaRPr lang="ar-SA"/>
          </a:p>
        </p:txBody>
      </p:sp>
      <p:sp>
        <p:nvSpPr>
          <p:cNvPr id="5" name="عنصر نائب للملاحظات 4"/>
          <p:cNvSpPr>
            <a:spLocks noGrp="1"/>
          </p:cNvSpPr>
          <p:nvPr>
            <p:ph type="body" sz="quarter" idx="3"/>
          </p:nvPr>
        </p:nvSpPr>
        <p:spPr>
          <a:xfrm>
            <a:off x="685800" y="4343400"/>
            <a:ext cx="5486400" cy="4114800"/>
          </a:xfrm>
          <a:prstGeom prst="rect">
            <a:avLst/>
          </a:prstGeom>
        </p:spPr>
        <p:txBody>
          <a:bodyPr vert="horz" lIns="91440" tIns="45720" rIns="91440" bIns="45720" rtlCol="1"/>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6" name="عنصر نائب للتذييل 5"/>
          <p:cNvSpPr>
            <a:spLocks noGrp="1"/>
          </p:cNvSpPr>
          <p:nvPr>
            <p:ph type="ftr" sz="quarter" idx="4"/>
          </p:nvPr>
        </p:nvSpPr>
        <p:spPr>
          <a:xfrm>
            <a:off x="3886200" y="8685213"/>
            <a:ext cx="2971800" cy="457200"/>
          </a:xfrm>
          <a:prstGeom prst="rect">
            <a:avLst/>
          </a:prstGeom>
        </p:spPr>
        <p:txBody>
          <a:bodyPr vert="horz" lIns="91440" tIns="45720" rIns="91440" bIns="45720" rtlCol="1" anchor="b"/>
          <a:lstStyle>
            <a:lvl1pPr algn="r">
              <a:defRPr sz="1200"/>
            </a:lvl1pPr>
          </a:lstStyle>
          <a:p>
            <a:endParaRPr lang="ar-SA"/>
          </a:p>
        </p:txBody>
      </p:sp>
      <p:sp>
        <p:nvSpPr>
          <p:cNvPr id="7" name="عنصر نائب لرقم الشريحة 6"/>
          <p:cNvSpPr>
            <a:spLocks noGrp="1"/>
          </p:cNvSpPr>
          <p:nvPr>
            <p:ph type="sldNum" sz="quarter" idx="5"/>
          </p:nvPr>
        </p:nvSpPr>
        <p:spPr>
          <a:xfrm>
            <a:off x="1588" y="8685213"/>
            <a:ext cx="2971800" cy="457200"/>
          </a:xfrm>
          <a:prstGeom prst="rect">
            <a:avLst/>
          </a:prstGeom>
        </p:spPr>
        <p:txBody>
          <a:bodyPr vert="horz" lIns="91440" tIns="45720" rIns="91440" bIns="45720" rtlCol="1" anchor="b"/>
          <a:lstStyle>
            <a:lvl1pPr algn="l">
              <a:defRPr sz="1200"/>
            </a:lvl1pPr>
          </a:lstStyle>
          <a:p>
            <a:fld id="{DF8DE91F-4413-4943-AED3-F7F95BD8A151}" type="slidenum">
              <a:rPr lang="ar-SA" smtClean="0"/>
              <a:t>‹#›</a:t>
            </a:fld>
            <a:endParaRPr lang="ar-SA"/>
          </a:p>
        </p:txBody>
      </p:sp>
    </p:spTree>
    <p:extLst>
      <p:ext uri="{BB962C8B-B14F-4D97-AF65-F5344CB8AC3E}">
        <p14:creationId xmlns:p14="http://schemas.microsoft.com/office/powerpoint/2010/main" val="1642714446"/>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a:t>
            </a:fld>
            <a:endParaRPr lang="ar-SA"/>
          </a:p>
        </p:txBody>
      </p:sp>
    </p:spTree>
    <p:extLst>
      <p:ext uri="{BB962C8B-B14F-4D97-AF65-F5344CB8AC3E}">
        <p14:creationId xmlns:p14="http://schemas.microsoft.com/office/powerpoint/2010/main" val="608952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10</a:t>
            </a:fld>
            <a:endParaRPr lang="ar-SA"/>
          </a:p>
        </p:txBody>
      </p:sp>
    </p:spTree>
    <p:extLst>
      <p:ext uri="{BB962C8B-B14F-4D97-AF65-F5344CB8AC3E}">
        <p14:creationId xmlns:p14="http://schemas.microsoft.com/office/powerpoint/2010/main" val="161074414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11</a:t>
            </a:fld>
            <a:endParaRPr lang="ar-SA"/>
          </a:p>
        </p:txBody>
      </p:sp>
    </p:spTree>
    <p:extLst>
      <p:ext uri="{BB962C8B-B14F-4D97-AF65-F5344CB8AC3E}">
        <p14:creationId xmlns:p14="http://schemas.microsoft.com/office/powerpoint/2010/main" val="25160561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12</a:t>
            </a:fld>
            <a:endParaRPr lang="ar-SA"/>
          </a:p>
        </p:txBody>
      </p:sp>
    </p:spTree>
    <p:extLst>
      <p:ext uri="{BB962C8B-B14F-4D97-AF65-F5344CB8AC3E}">
        <p14:creationId xmlns:p14="http://schemas.microsoft.com/office/powerpoint/2010/main" val="31932635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13</a:t>
            </a:fld>
            <a:endParaRPr lang="ar-SA"/>
          </a:p>
        </p:txBody>
      </p:sp>
    </p:spTree>
    <p:extLst>
      <p:ext uri="{BB962C8B-B14F-4D97-AF65-F5344CB8AC3E}">
        <p14:creationId xmlns:p14="http://schemas.microsoft.com/office/powerpoint/2010/main" val="14444254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14</a:t>
            </a:fld>
            <a:endParaRPr lang="ar-SA"/>
          </a:p>
        </p:txBody>
      </p:sp>
    </p:spTree>
    <p:extLst>
      <p:ext uri="{BB962C8B-B14F-4D97-AF65-F5344CB8AC3E}">
        <p14:creationId xmlns:p14="http://schemas.microsoft.com/office/powerpoint/2010/main" val="2985445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15</a:t>
            </a:fld>
            <a:endParaRPr lang="ar-SA"/>
          </a:p>
        </p:txBody>
      </p:sp>
    </p:spTree>
    <p:extLst>
      <p:ext uri="{BB962C8B-B14F-4D97-AF65-F5344CB8AC3E}">
        <p14:creationId xmlns:p14="http://schemas.microsoft.com/office/powerpoint/2010/main" val="35531390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16</a:t>
            </a:fld>
            <a:endParaRPr lang="ar-SA"/>
          </a:p>
        </p:txBody>
      </p:sp>
    </p:spTree>
    <p:extLst>
      <p:ext uri="{BB962C8B-B14F-4D97-AF65-F5344CB8AC3E}">
        <p14:creationId xmlns:p14="http://schemas.microsoft.com/office/powerpoint/2010/main" val="2333007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17</a:t>
            </a:fld>
            <a:endParaRPr lang="ar-SA"/>
          </a:p>
        </p:txBody>
      </p:sp>
    </p:spTree>
    <p:extLst>
      <p:ext uri="{BB962C8B-B14F-4D97-AF65-F5344CB8AC3E}">
        <p14:creationId xmlns:p14="http://schemas.microsoft.com/office/powerpoint/2010/main" val="29111047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18</a:t>
            </a:fld>
            <a:endParaRPr lang="ar-SA"/>
          </a:p>
        </p:txBody>
      </p:sp>
    </p:spTree>
    <p:extLst>
      <p:ext uri="{BB962C8B-B14F-4D97-AF65-F5344CB8AC3E}">
        <p14:creationId xmlns:p14="http://schemas.microsoft.com/office/powerpoint/2010/main" val="363138696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19</a:t>
            </a:fld>
            <a:endParaRPr lang="ar-SA"/>
          </a:p>
        </p:txBody>
      </p:sp>
    </p:spTree>
    <p:extLst>
      <p:ext uri="{BB962C8B-B14F-4D97-AF65-F5344CB8AC3E}">
        <p14:creationId xmlns:p14="http://schemas.microsoft.com/office/powerpoint/2010/main" val="25446444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a:t>
            </a:fld>
            <a:endParaRPr lang="ar-SA"/>
          </a:p>
        </p:txBody>
      </p:sp>
    </p:spTree>
    <p:extLst>
      <p:ext uri="{BB962C8B-B14F-4D97-AF65-F5344CB8AC3E}">
        <p14:creationId xmlns:p14="http://schemas.microsoft.com/office/powerpoint/2010/main" val="39284579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20</a:t>
            </a:fld>
            <a:endParaRPr lang="ar-SA"/>
          </a:p>
        </p:txBody>
      </p:sp>
    </p:spTree>
    <p:extLst>
      <p:ext uri="{BB962C8B-B14F-4D97-AF65-F5344CB8AC3E}">
        <p14:creationId xmlns:p14="http://schemas.microsoft.com/office/powerpoint/2010/main" val="40313173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21</a:t>
            </a:fld>
            <a:endParaRPr lang="ar-SA"/>
          </a:p>
        </p:txBody>
      </p:sp>
    </p:spTree>
    <p:extLst>
      <p:ext uri="{BB962C8B-B14F-4D97-AF65-F5344CB8AC3E}">
        <p14:creationId xmlns:p14="http://schemas.microsoft.com/office/powerpoint/2010/main" val="10562194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22</a:t>
            </a:fld>
            <a:endParaRPr lang="ar-SA"/>
          </a:p>
        </p:txBody>
      </p:sp>
    </p:spTree>
    <p:extLst>
      <p:ext uri="{BB962C8B-B14F-4D97-AF65-F5344CB8AC3E}">
        <p14:creationId xmlns:p14="http://schemas.microsoft.com/office/powerpoint/2010/main" val="419061283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23</a:t>
            </a:fld>
            <a:endParaRPr lang="ar-SA"/>
          </a:p>
        </p:txBody>
      </p:sp>
    </p:spTree>
    <p:extLst>
      <p:ext uri="{BB962C8B-B14F-4D97-AF65-F5344CB8AC3E}">
        <p14:creationId xmlns:p14="http://schemas.microsoft.com/office/powerpoint/2010/main" val="20927313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24</a:t>
            </a:fld>
            <a:endParaRPr lang="ar-SA"/>
          </a:p>
        </p:txBody>
      </p:sp>
    </p:spTree>
    <p:extLst>
      <p:ext uri="{BB962C8B-B14F-4D97-AF65-F5344CB8AC3E}">
        <p14:creationId xmlns:p14="http://schemas.microsoft.com/office/powerpoint/2010/main" val="415693300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25</a:t>
            </a:fld>
            <a:endParaRPr lang="ar-SA"/>
          </a:p>
        </p:txBody>
      </p:sp>
    </p:spTree>
    <p:extLst>
      <p:ext uri="{BB962C8B-B14F-4D97-AF65-F5344CB8AC3E}">
        <p14:creationId xmlns:p14="http://schemas.microsoft.com/office/powerpoint/2010/main" val="419110485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26</a:t>
            </a:fld>
            <a:endParaRPr lang="ar-SA"/>
          </a:p>
        </p:txBody>
      </p:sp>
    </p:spTree>
    <p:extLst>
      <p:ext uri="{BB962C8B-B14F-4D97-AF65-F5344CB8AC3E}">
        <p14:creationId xmlns:p14="http://schemas.microsoft.com/office/powerpoint/2010/main" val="8418533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27</a:t>
            </a:fld>
            <a:endParaRPr lang="ar-SA"/>
          </a:p>
        </p:txBody>
      </p:sp>
    </p:spTree>
    <p:extLst>
      <p:ext uri="{BB962C8B-B14F-4D97-AF65-F5344CB8AC3E}">
        <p14:creationId xmlns:p14="http://schemas.microsoft.com/office/powerpoint/2010/main" val="148315157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28</a:t>
            </a:fld>
            <a:endParaRPr lang="ar-SA"/>
          </a:p>
        </p:txBody>
      </p:sp>
    </p:spTree>
    <p:extLst>
      <p:ext uri="{BB962C8B-B14F-4D97-AF65-F5344CB8AC3E}">
        <p14:creationId xmlns:p14="http://schemas.microsoft.com/office/powerpoint/2010/main" val="264427641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29</a:t>
            </a:fld>
            <a:endParaRPr lang="ar-SA"/>
          </a:p>
        </p:txBody>
      </p:sp>
    </p:spTree>
    <p:extLst>
      <p:ext uri="{BB962C8B-B14F-4D97-AF65-F5344CB8AC3E}">
        <p14:creationId xmlns:p14="http://schemas.microsoft.com/office/powerpoint/2010/main" val="14380634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3</a:t>
            </a:fld>
            <a:endParaRPr lang="ar-SA"/>
          </a:p>
        </p:txBody>
      </p:sp>
    </p:spTree>
    <p:extLst>
      <p:ext uri="{BB962C8B-B14F-4D97-AF65-F5344CB8AC3E}">
        <p14:creationId xmlns:p14="http://schemas.microsoft.com/office/powerpoint/2010/main" val="2718473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4</a:t>
            </a:fld>
            <a:endParaRPr lang="ar-SA"/>
          </a:p>
        </p:txBody>
      </p:sp>
    </p:spTree>
    <p:extLst>
      <p:ext uri="{BB962C8B-B14F-4D97-AF65-F5344CB8AC3E}">
        <p14:creationId xmlns:p14="http://schemas.microsoft.com/office/powerpoint/2010/main" val="31660203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5</a:t>
            </a:fld>
            <a:endParaRPr lang="ar-SA"/>
          </a:p>
        </p:txBody>
      </p:sp>
    </p:spTree>
    <p:extLst>
      <p:ext uri="{BB962C8B-B14F-4D97-AF65-F5344CB8AC3E}">
        <p14:creationId xmlns:p14="http://schemas.microsoft.com/office/powerpoint/2010/main" val="13491327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6</a:t>
            </a:fld>
            <a:endParaRPr lang="ar-SA"/>
          </a:p>
        </p:txBody>
      </p:sp>
    </p:spTree>
    <p:extLst>
      <p:ext uri="{BB962C8B-B14F-4D97-AF65-F5344CB8AC3E}">
        <p14:creationId xmlns:p14="http://schemas.microsoft.com/office/powerpoint/2010/main" val="417125810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7</a:t>
            </a:fld>
            <a:endParaRPr lang="ar-SA"/>
          </a:p>
        </p:txBody>
      </p:sp>
    </p:spTree>
    <p:extLst>
      <p:ext uri="{BB962C8B-B14F-4D97-AF65-F5344CB8AC3E}">
        <p14:creationId xmlns:p14="http://schemas.microsoft.com/office/powerpoint/2010/main" val="278262237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8</a:t>
            </a:fld>
            <a:endParaRPr lang="ar-SA"/>
          </a:p>
        </p:txBody>
      </p:sp>
    </p:spTree>
    <p:extLst>
      <p:ext uri="{BB962C8B-B14F-4D97-AF65-F5344CB8AC3E}">
        <p14:creationId xmlns:p14="http://schemas.microsoft.com/office/powerpoint/2010/main" val="3143379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عنصر نائب لصورة الشريحة 1"/>
          <p:cNvSpPr>
            <a:spLocks noGrp="1" noRot="1" noChangeAspect="1"/>
          </p:cNvSpPr>
          <p:nvPr>
            <p:ph type="sldImg"/>
          </p:nvPr>
        </p:nvSpPr>
        <p:spPr/>
      </p:sp>
      <p:sp>
        <p:nvSpPr>
          <p:cNvPr id="3" name="عنصر نائب للملاحظات 2"/>
          <p:cNvSpPr>
            <a:spLocks noGrp="1"/>
          </p:cNvSpPr>
          <p:nvPr>
            <p:ph type="body" idx="1"/>
          </p:nvPr>
        </p:nvSpPr>
        <p:spPr/>
        <p:txBody>
          <a:bodyPr/>
          <a:lstStyle/>
          <a:p>
            <a:pPr marL="0" marR="0" indent="0" algn="r" defTabSz="914400" rtl="1" eaLnBrk="1" fontAlgn="auto" latinLnBrk="0" hangingPunct="1">
              <a:lnSpc>
                <a:spcPct val="100000"/>
              </a:lnSpc>
              <a:spcBef>
                <a:spcPts val="0"/>
              </a:spcBef>
              <a:spcAft>
                <a:spcPts val="0"/>
              </a:spcAft>
              <a:buClrTx/>
              <a:buSzTx/>
              <a:buFontTx/>
              <a:buNone/>
              <a:tabLst/>
              <a:defRPr/>
            </a:pPr>
            <a:r>
              <a:rPr lang="ar-SA" dirty="0" smtClean="0"/>
              <a:t>الأستاذ أبو يوسف</a:t>
            </a:r>
            <a:r>
              <a:rPr lang="ar-SA" baseline="0" dirty="0" smtClean="0"/>
              <a:t> </a:t>
            </a:r>
            <a:r>
              <a:rPr lang="ar-SA" dirty="0" smtClean="0"/>
              <a:t>منتدى التربية والتعليم بالمدينة المنورة</a:t>
            </a:r>
            <a:r>
              <a:rPr lang="ar-SA" baseline="0" dirty="0" smtClean="0"/>
              <a:t> </a:t>
            </a:r>
            <a:r>
              <a:rPr lang="ar-SA" dirty="0" smtClean="0"/>
              <a:t>لا تنسونا من صالح دعائكم</a:t>
            </a:r>
          </a:p>
          <a:p>
            <a:endParaRPr lang="ar-SA" dirty="0"/>
          </a:p>
        </p:txBody>
      </p:sp>
      <p:sp>
        <p:nvSpPr>
          <p:cNvPr id="4" name="عنصر نائب لرقم الشريحة 3"/>
          <p:cNvSpPr>
            <a:spLocks noGrp="1"/>
          </p:cNvSpPr>
          <p:nvPr>
            <p:ph type="sldNum" sz="quarter" idx="10"/>
          </p:nvPr>
        </p:nvSpPr>
        <p:spPr/>
        <p:txBody>
          <a:bodyPr/>
          <a:lstStyle/>
          <a:p>
            <a:fld id="{DF8DE91F-4413-4943-AED3-F7F95BD8A151}" type="slidenum">
              <a:rPr lang="ar-SA" smtClean="0"/>
              <a:t>9</a:t>
            </a:fld>
            <a:endParaRPr lang="ar-SA"/>
          </a:p>
        </p:txBody>
      </p:sp>
    </p:spTree>
    <p:extLst>
      <p:ext uri="{BB962C8B-B14F-4D97-AF65-F5344CB8AC3E}">
        <p14:creationId xmlns:p14="http://schemas.microsoft.com/office/powerpoint/2010/main" val="85943020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685800" y="2130425"/>
            <a:ext cx="7772400" cy="1470025"/>
          </a:xfrm>
        </p:spPr>
        <p:txBody>
          <a:bodyPr/>
          <a:lstStyle/>
          <a:p>
            <a:r>
              <a:rPr lang="ar-SA" smtClean="0"/>
              <a:t>انقر لتحرير نمط العنوان الرئيسي</a:t>
            </a:r>
            <a:endParaRPr lang="ar-SA"/>
          </a:p>
        </p:txBody>
      </p:sp>
      <p:sp>
        <p:nvSpPr>
          <p:cNvPr id="3" name="عنوان فرعي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ar-SA" smtClean="0"/>
              <a:t>انقر لتحرير نمط العنوان الثانوي الرئيسي</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6629400" y="274638"/>
            <a:ext cx="2057400" cy="5851525"/>
          </a:xfrm>
        </p:spPr>
        <p:txBody>
          <a:bodyPr vert="eaVert"/>
          <a:lstStyle/>
          <a:p>
            <a:r>
              <a:rPr lang="ar-SA" smtClean="0"/>
              <a:t>انقر لتحرير نمط العنوان الرئيسي</a:t>
            </a:r>
            <a:endParaRPr lang="ar-SA"/>
          </a:p>
        </p:txBody>
      </p:sp>
      <p:sp>
        <p:nvSpPr>
          <p:cNvPr id="3" name="عنصر نائب للعنوان العمودي 2"/>
          <p:cNvSpPr>
            <a:spLocks noGrp="1"/>
          </p:cNvSpPr>
          <p:nvPr>
            <p:ph type="body" orient="vert" idx="1"/>
          </p:nvPr>
        </p:nvSpPr>
        <p:spPr>
          <a:xfrm>
            <a:off x="457200" y="274638"/>
            <a:ext cx="6019800" cy="5851525"/>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722313" y="4406900"/>
            <a:ext cx="7772400" cy="1362075"/>
          </a:xfrm>
        </p:spPr>
        <p:txBody>
          <a:bodyPr anchor="t"/>
          <a:lstStyle>
            <a:lvl1pPr algn="r">
              <a:defRPr sz="4000" b="1" cap="all"/>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11"/>
          </p:nvPr>
        </p:nvSpPr>
        <p:spPr/>
        <p:txBody>
          <a:bodyPr/>
          <a:lstStyle/>
          <a:p>
            <a:endParaRPr lang="ar-SA"/>
          </a:p>
        </p:txBody>
      </p:sp>
      <p:sp>
        <p:nvSpPr>
          <p:cNvPr id="6" name="عنصر نائب لرقم الشريحة 5"/>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محتوى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محتوى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lvl1pPr>
              <a:defRPr/>
            </a:lvl1p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5" name="عنصر نائب للنص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7" name="عنصر نائب للتاريخ 6"/>
          <p:cNvSpPr>
            <a:spLocks noGrp="1"/>
          </p:cNvSpPr>
          <p:nvPr>
            <p:ph type="dt" sz="half" idx="10"/>
          </p:nvPr>
        </p:nvSpPr>
        <p:spPr/>
        <p:txBody>
          <a:bodyPr/>
          <a:lstStyle/>
          <a:p>
            <a:fld id="{1B8ABB09-4A1D-463E-8065-109CC2B7EFAA}" type="datetimeFigureOut">
              <a:rPr lang="ar-SA" smtClean="0"/>
              <a:pPr/>
              <a:t>16/03/34</a:t>
            </a:fld>
            <a:endParaRPr lang="ar-SA"/>
          </a:p>
        </p:txBody>
      </p:sp>
      <p:sp>
        <p:nvSpPr>
          <p:cNvPr id="8" name="عنصر نائب للتذييل 7"/>
          <p:cNvSpPr>
            <a:spLocks noGrp="1"/>
          </p:cNvSpPr>
          <p:nvPr>
            <p:ph type="ftr" sz="quarter" idx="11"/>
          </p:nvPr>
        </p:nvSpPr>
        <p:spPr/>
        <p:txBody>
          <a:bodyPr/>
          <a:lstStyle/>
          <a:p>
            <a:endParaRPr lang="ar-SA"/>
          </a:p>
        </p:txBody>
      </p:sp>
      <p:sp>
        <p:nvSpPr>
          <p:cNvPr id="9" name="عنصر نائب لرقم الشريحة 8"/>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SA"/>
          </a:p>
        </p:txBody>
      </p:sp>
      <p:sp>
        <p:nvSpPr>
          <p:cNvPr id="3" name="عنصر نائب للتاريخ 2"/>
          <p:cNvSpPr>
            <a:spLocks noGrp="1"/>
          </p:cNvSpPr>
          <p:nvPr>
            <p:ph type="dt" sz="half" idx="10"/>
          </p:nvPr>
        </p:nvSpPr>
        <p:spPr/>
        <p:txBody>
          <a:bodyPr/>
          <a:lstStyle/>
          <a:p>
            <a:fld id="{1B8ABB09-4A1D-463E-8065-109CC2B7EFAA}" type="datetimeFigureOut">
              <a:rPr lang="ar-SA" smtClean="0"/>
              <a:pPr/>
              <a:t>16/03/34</a:t>
            </a:fld>
            <a:endParaRPr lang="ar-SA"/>
          </a:p>
        </p:txBody>
      </p:sp>
      <p:sp>
        <p:nvSpPr>
          <p:cNvPr id="4" name="عنصر نائب للتذييل 3"/>
          <p:cNvSpPr>
            <a:spLocks noGrp="1"/>
          </p:cNvSpPr>
          <p:nvPr>
            <p:ph type="ftr" sz="quarter" idx="11"/>
          </p:nvPr>
        </p:nvSpPr>
        <p:spPr/>
        <p:txBody>
          <a:bodyPr/>
          <a:lstStyle/>
          <a:p>
            <a:endParaRPr lang="ar-SA"/>
          </a:p>
        </p:txBody>
      </p:sp>
      <p:sp>
        <p:nvSpPr>
          <p:cNvPr id="5" name="عنصر نائب لرقم الشريحة 4"/>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fld id="{1B8ABB09-4A1D-463E-8065-109CC2B7EFAA}" type="datetimeFigureOut">
              <a:rPr lang="ar-SA" smtClean="0"/>
              <a:pPr/>
              <a:t>16/03/34</a:t>
            </a:fld>
            <a:endParaRPr lang="ar-SA"/>
          </a:p>
        </p:txBody>
      </p:sp>
      <p:sp>
        <p:nvSpPr>
          <p:cNvPr id="3" name="عنصر نائب للتذييل 2"/>
          <p:cNvSpPr>
            <a:spLocks noGrp="1"/>
          </p:cNvSpPr>
          <p:nvPr>
            <p:ph type="ftr" sz="quarter" idx="11"/>
          </p:nvPr>
        </p:nvSpPr>
        <p:spPr/>
        <p:txBody>
          <a:bodyPr/>
          <a:lstStyle/>
          <a:p>
            <a:endParaRPr lang="ar-SA"/>
          </a:p>
        </p:txBody>
      </p:sp>
      <p:sp>
        <p:nvSpPr>
          <p:cNvPr id="4" name="عنصر نائب لرقم الشريحة 3"/>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457200" y="273050"/>
            <a:ext cx="3008313" cy="1162050"/>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محتوى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نص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صورة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1792288" y="4800600"/>
            <a:ext cx="5486400" cy="566738"/>
          </a:xfrm>
        </p:spPr>
        <p:txBody>
          <a:bodyPr anchor="b"/>
          <a:lstStyle>
            <a:lvl1pPr algn="r">
              <a:defRPr sz="2000" b="1"/>
            </a:lvl1pPr>
          </a:lstStyle>
          <a:p>
            <a:r>
              <a:rPr lang="ar-SA" smtClean="0"/>
              <a:t>انقر لتحرير نمط العنوان الرئيسي</a:t>
            </a:r>
            <a:endParaRPr lang="ar-SA"/>
          </a:p>
        </p:txBody>
      </p:sp>
      <p:sp>
        <p:nvSpPr>
          <p:cNvPr id="3" name="عنصر نائب للصورة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SA"/>
          </a:p>
        </p:txBody>
      </p:sp>
      <p:sp>
        <p:nvSpPr>
          <p:cNvPr id="4" name="عنصر نائب للنص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fld id="{1B8ABB09-4A1D-463E-8065-109CC2B7EFAA}" type="datetimeFigureOut">
              <a:rPr lang="ar-SA" smtClean="0"/>
              <a:pPr/>
              <a:t>16/03/34</a:t>
            </a:fld>
            <a:endParaRPr lang="ar-SA"/>
          </a:p>
        </p:txBody>
      </p:sp>
      <p:sp>
        <p:nvSpPr>
          <p:cNvPr id="6" name="عنصر نائب للتذييل 5"/>
          <p:cNvSpPr>
            <a:spLocks noGrp="1"/>
          </p:cNvSpPr>
          <p:nvPr>
            <p:ph type="ftr" sz="quarter" idx="11"/>
          </p:nvPr>
        </p:nvSpPr>
        <p:spPr/>
        <p:txBody>
          <a:bodyPr/>
          <a:lstStyle/>
          <a:p>
            <a:endParaRPr lang="ar-SA"/>
          </a:p>
        </p:txBody>
      </p:sp>
      <p:sp>
        <p:nvSpPr>
          <p:cNvPr id="7" name="عنصر نائب لرقم الشريحة 6"/>
          <p:cNvSpPr>
            <a:spLocks noGrp="1"/>
          </p:cNvSpPr>
          <p:nvPr>
            <p:ph type="sldNum" sz="quarter" idx="12"/>
          </p:nvPr>
        </p:nvSpPr>
        <p:spPr/>
        <p:txBody>
          <a:bodyPr/>
          <a:lstStyle/>
          <a:p>
            <a:fld id="{0B34F065-1154-456A-91E3-76DE8E75E17B}" type="slidenum">
              <a:rPr lang="ar-SA" smtClean="0"/>
              <a:pPr/>
              <a:t>‹#›</a:t>
            </a:fld>
            <a:endParaRPr lang="ar-SA"/>
          </a:p>
        </p:txBody>
      </p:sp>
    </p:spTree>
  </p:cSld>
  <p:clrMapOvr>
    <a:masterClrMapping/>
  </p:clrMapOvr>
  <p:transition>
    <p:wheel spokes="3"/>
    <p:sndAc>
      <p:stSnd>
        <p:snd r:embed="rId1" name="wind.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4" cstate="print">
            <a:lum/>
          </a:blip>
          <a:srcRect/>
          <a:stretch>
            <a:fillRect t="-23000" b="-23000"/>
          </a:stretch>
        </a:blipFill>
        <a:effectLst/>
      </p:bgPr>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457200" y="274638"/>
            <a:ext cx="8229600" cy="1143000"/>
          </a:xfrm>
          <a:prstGeom prst="rect">
            <a:avLst/>
          </a:prstGeom>
        </p:spPr>
        <p:txBody>
          <a:bodyPr vert="horz" lIns="91440" tIns="45720" rIns="91440" bIns="45720" rtlCol="1" anchor="ctr">
            <a:normAutofit/>
          </a:bodyPr>
          <a:lstStyle/>
          <a:p>
            <a:r>
              <a:rPr lang="ar-SA" smtClean="0"/>
              <a:t>انقر لتحرير نمط العنوان الرئيسي</a:t>
            </a:r>
            <a:endParaRPr lang="ar-SA"/>
          </a:p>
        </p:txBody>
      </p:sp>
      <p:sp>
        <p:nvSpPr>
          <p:cNvPr id="3" name="عنصر نائب للنص 2"/>
          <p:cNvSpPr>
            <a:spLocks noGrp="1"/>
          </p:cNvSpPr>
          <p:nvPr>
            <p:ph type="body" idx="1"/>
          </p:nvPr>
        </p:nvSpPr>
        <p:spPr>
          <a:xfrm>
            <a:off x="457200" y="1600200"/>
            <a:ext cx="8229600" cy="4525963"/>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SA"/>
          </a:p>
        </p:txBody>
      </p:sp>
      <p:sp>
        <p:nvSpPr>
          <p:cNvPr id="4" name="عنصر نائب للتاريخ 3"/>
          <p:cNvSpPr>
            <a:spLocks noGrp="1"/>
          </p:cNvSpPr>
          <p:nvPr>
            <p:ph type="dt" sz="half" idx="2"/>
          </p:nvPr>
        </p:nvSpPr>
        <p:spPr>
          <a:xfrm>
            <a:off x="6553200" y="6356350"/>
            <a:ext cx="21336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fld id="{1B8ABB09-4A1D-463E-8065-109CC2B7EFAA}" type="datetimeFigureOut">
              <a:rPr lang="ar-SA" smtClean="0"/>
              <a:pPr/>
              <a:t>16/03/34</a:t>
            </a:fld>
            <a:endParaRPr lang="ar-SA"/>
          </a:p>
        </p:txBody>
      </p:sp>
      <p:sp>
        <p:nvSpPr>
          <p:cNvPr id="5" name="عنصر نائب للتذييل 4"/>
          <p:cNvSpPr>
            <a:spLocks noGrp="1"/>
          </p:cNvSpPr>
          <p:nvPr>
            <p:ph type="ftr" sz="quarter" idx="3"/>
          </p:nvPr>
        </p:nvSpPr>
        <p:spPr>
          <a:xfrm>
            <a:off x="3124200" y="6356350"/>
            <a:ext cx="28956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endParaRPr lang="ar-SA"/>
          </a:p>
        </p:txBody>
      </p:sp>
      <p:sp>
        <p:nvSpPr>
          <p:cNvPr id="6" name="عنصر نائب لرقم الشريحة 5"/>
          <p:cNvSpPr>
            <a:spLocks noGrp="1"/>
          </p:cNvSpPr>
          <p:nvPr>
            <p:ph type="sldNum" sz="quarter" idx="4"/>
          </p:nvPr>
        </p:nvSpPr>
        <p:spPr>
          <a:xfrm>
            <a:off x="457200" y="6356350"/>
            <a:ext cx="21336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fld id="{0B34F065-1154-456A-91E3-76DE8E75E17B}" type="slidenum">
              <a:rPr lang="ar-SA" smtClean="0"/>
              <a:pPr/>
              <a:t>‹#›</a:t>
            </a:fld>
            <a:endParaRPr lang="ar-SA"/>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wheel spokes="3"/>
    <p:sndAc>
      <p:stSnd>
        <p:snd r:embed="rId13" name="wind.wav"/>
      </p:stSnd>
    </p:sndAc>
  </p:transition>
  <p:txStyles>
    <p:titleStyle>
      <a:lvl1pPr algn="ctr" defTabSz="914400" rtl="1" eaLnBrk="1" latinLnBrk="0" hangingPunct="1">
        <a:spcBef>
          <a:spcPct val="0"/>
        </a:spcBef>
        <a:buNone/>
        <a:defRPr sz="4400" kern="1200">
          <a:solidFill>
            <a:schemeClr val="tx1"/>
          </a:solidFill>
          <a:latin typeface="+mj-lt"/>
          <a:ea typeface="+mj-ea"/>
          <a:cs typeface="+mj-cs"/>
        </a:defRPr>
      </a:lvl1pPr>
    </p:titleStyle>
    <p:bodyStyle>
      <a:lvl1pPr marL="342900" indent="-342900" algn="r" defTabSz="914400" rtl="1"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r" defTabSz="914400" rtl="1"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r" defTabSz="914400" rtl="1"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r" defTabSz="914400" rtl="1"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ar-SA"/>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1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9.jpeg"/></Relationships>
</file>

<file path=ppt/slides/_rels/slide1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2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7.jpeg"/></Relationships>
</file>

<file path=ppt/slides/_rels/slide2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11.png"/></Relationships>
</file>

<file path=ppt/slides/_rels/slide2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6.xml"/><Relationship Id="rId1" Type="http://schemas.openxmlformats.org/officeDocument/2006/relationships/slideLayout" Target="../slideLayouts/slideLayout7.xml"/><Relationship Id="rId4" Type="http://schemas.openxmlformats.org/officeDocument/2006/relationships/image" Target="../media/image12.png"/></Relationships>
</file>

<file path=ppt/slides/_rels/slide2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13.png"/></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8.xml"/><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9.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مستطيل 7"/>
          <p:cNvSpPr/>
          <p:nvPr/>
        </p:nvSpPr>
        <p:spPr>
          <a:xfrm>
            <a:off x="1142976" y="4070682"/>
            <a:ext cx="6786610" cy="1446550"/>
          </a:xfrm>
          <a:prstGeom prst="rect">
            <a:avLst/>
          </a:prstGeom>
          <a:noFill/>
        </p:spPr>
        <p:txBody>
          <a:bodyPr wrap="square" lIns="91440" tIns="45720" rIns="91440" bIns="45720">
            <a:spAutoFit/>
          </a:bodyPr>
          <a:lstStyle/>
          <a:p>
            <a:pPr algn="ctr"/>
            <a:r>
              <a:rPr lang="ar-SA" sz="8800" b="1" spc="300" dirty="0" smtClean="0">
                <a:ln w="11430" cmpd="sng">
                  <a:solidFill>
                    <a:schemeClr val="accent1">
                      <a:tint val="10000"/>
                    </a:schemeClr>
                  </a:solidFill>
                  <a:prstDash val="solid"/>
                  <a:miter lim="800000"/>
                </a:ln>
                <a:gradFill>
                  <a:gsLst>
                    <a:gs pos="10000">
                      <a:schemeClr val="accent1">
                        <a:tint val="83000"/>
                        <a:shade val="100000"/>
                        <a:satMod val="200000"/>
                      </a:schemeClr>
                    </a:gs>
                    <a:gs pos="75000">
                      <a:schemeClr val="accent1">
                        <a:tint val="100000"/>
                        <a:shade val="50000"/>
                        <a:satMod val="150000"/>
                      </a:schemeClr>
                    </a:gs>
                  </a:gsLst>
                  <a:lin ang="5400000"/>
                </a:gradFill>
                <a:effectLst>
                  <a:glow rad="45500">
                    <a:schemeClr val="accent1">
                      <a:satMod val="220000"/>
                      <a:alpha val="35000"/>
                    </a:schemeClr>
                  </a:glow>
                </a:effectLst>
              </a:rPr>
              <a:t>صوم التطوع</a:t>
            </a:r>
          </a:p>
        </p:txBody>
      </p:sp>
      <p:pic>
        <p:nvPicPr>
          <p:cNvPr id="1026" name="Picture 2" descr="D:\6\1\التربية الاسلامية الصف السادس ف2  توزيع و تحضير و عروض بوربوينت و كتاب و اوراق عمل و خرائط مفاهيم\فقه\بور بوينت فقه سادس ابتدائي ف2 كتاب الطالب\صوم التطوع\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90699" y="41721"/>
            <a:ext cx="6338887" cy="3243263"/>
          </a:xfrm>
          <a:prstGeom prst="rect">
            <a:avLst/>
          </a:prstGeom>
          <a:noFill/>
          <a:extLst>
            <a:ext uri="{909E8E84-426E-40DD-AFC4-6F175D3DCCD1}">
              <a14:hiddenFill xmlns:a14="http://schemas.microsoft.com/office/drawing/2010/main">
                <a:solidFill>
                  <a:srgbClr val="FFFFFF"/>
                </a:solidFill>
              </a14:hiddenFill>
            </a:ext>
          </a:extLst>
        </p:spPr>
      </p:pic>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iterate type="lt">
                                    <p:tmPct val="5000"/>
                                  </p:iterate>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 calcmode="lin" valueType="num">
                                      <p:cBhvr>
                                        <p:cTn id="9" dur="1000" fill="hold"/>
                                        <p:tgtEl>
                                          <p:spTgt spid="8"/>
                                        </p:tgtEl>
                                        <p:attrNameLst>
                                          <p:attrName>style.rotation</p:attrName>
                                        </p:attrNameLst>
                                      </p:cBhvr>
                                      <p:tavLst>
                                        <p:tav tm="0">
                                          <p:val>
                                            <p:fltVal val="90"/>
                                          </p:val>
                                        </p:tav>
                                        <p:tav tm="100000">
                                          <p:val>
                                            <p:fltVal val="0"/>
                                          </p:val>
                                        </p:tav>
                                      </p:tavLst>
                                    </p:anim>
                                    <p:animEffect transition="in" filter="fade">
                                      <p:cBhvr>
                                        <p:cTn id="10"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1928802"/>
            <a:ext cx="8556594" cy="280076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400" b="1" dirty="0" smtClean="0"/>
              <a:t>1- أن يقوم الصائم بما أو جبه الله عليه من العبادات </a:t>
            </a:r>
            <a:r>
              <a:rPr lang="ar-EG" sz="4400" b="1" dirty="0" err="1" smtClean="0"/>
              <a:t>القولية</a:t>
            </a:r>
            <a:r>
              <a:rPr lang="ar-EG" sz="4400" b="1" dirty="0" smtClean="0"/>
              <a:t> والفعلية ومن أهمها الصلاة المفروضة فيؤديها في وقتها مع الجماعة في المساجد</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2958_imgcache.jpg"/>
          <p:cNvPicPr>
            <a:picLocks noChangeAspect="1"/>
          </p:cNvPicPr>
          <p:nvPr/>
        </p:nvPicPr>
        <p:blipFill>
          <a:blip r:embed="rId4" cstate="print"/>
          <a:stretch>
            <a:fillRect/>
          </a:stretch>
        </p:blipFill>
        <p:spPr>
          <a:xfrm>
            <a:off x="1571604" y="1857364"/>
            <a:ext cx="6060818" cy="335758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مربع نص 7"/>
          <p:cNvSpPr txBox="1"/>
          <p:nvPr/>
        </p:nvSpPr>
        <p:spPr>
          <a:xfrm>
            <a:off x="2285984" y="2535318"/>
            <a:ext cx="4429156" cy="1107996"/>
          </a:xfrm>
          <a:prstGeom prst="rect">
            <a:avLst/>
          </a:prstGeom>
          <a:noFill/>
        </p:spPr>
        <p:txBody>
          <a:bodyPr wrap="square" rtlCol="1">
            <a:spAutoFit/>
          </a:bodyPr>
          <a:lstStyle/>
          <a:p>
            <a:pPr algn="ctr"/>
            <a:r>
              <a:rPr lang="ar-EG"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تمرين جماعي</a:t>
            </a:r>
            <a:endParaRPr lang="ar-EG" sz="6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1357298"/>
            <a:ext cx="8556594" cy="3477875"/>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400" b="1" dirty="0" smtClean="0"/>
              <a:t>من الصائمين من ينام عن الصلاة ولا يؤديها في وقتها بالتعاون مع مجموعتك حدد أسباب هذه المشكلة ووسائل علاجها</a:t>
            </a:r>
          </a:p>
          <a:p>
            <a:r>
              <a:rPr lang="ar-EG" sz="4400" b="1" dirty="0" smtClean="0"/>
              <a:t>..........................................................................................................</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2088901"/>
            <a:ext cx="8556594" cy="2554545"/>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000" b="1" dirty="0" smtClean="0"/>
              <a:t>2- أن يتجنب الصائم جميع ما حرم الله ورسوله صلى الله عليه وسلم من القوال والأفعال مثل الكذب </a:t>
            </a:r>
            <a:r>
              <a:rPr lang="ar-EG" sz="4000" b="1" dirty="0" err="1" smtClean="0"/>
              <a:t>و</a:t>
            </a:r>
            <a:r>
              <a:rPr lang="ar-EG" sz="4000" b="1" dirty="0" smtClean="0"/>
              <a:t> ................ و ................ و ................ و ...............</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2949_imgcache.jpg"/>
          <p:cNvPicPr>
            <a:picLocks noChangeAspect="1"/>
          </p:cNvPicPr>
          <p:nvPr/>
        </p:nvPicPr>
        <p:blipFill>
          <a:blip r:embed="rId4" cstate="print"/>
          <a:stretch>
            <a:fillRect/>
          </a:stretch>
        </p:blipFill>
        <p:spPr>
          <a:xfrm>
            <a:off x="1403350" y="2087568"/>
            <a:ext cx="6337300" cy="30559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3643306" y="3249698"/>
            <a:ext cx="3500462" cy="1107996"/>
          </a:xfrm>
          <a:prstGeom prst="rect">
            <a:avLst/>
          </a:prstGeom>
          <a:noFill/>
        </p:spPr>
        <p:txBody>
          <a:bodyPr wrap="square" rtlCol="1">
            <a:spAutoFit/>
          </a:bodyPr>
          <a:lstStyle/>
          <a:p>
            <a:r>
              <a:rPr lang="ar-EG"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تمرين فردي</a:t>
            </a:r>
            <a:endParaRPr lang="ar-EG" sz="6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مستطيل 4"/>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2056993"/>
            <a:ext cx="8556594" cy="280076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400" b="1" dirty="0" smtClean="0"/>
              <a:t>بين أثر الصيام على سلوك المسلم في حفظ سمعه وبصره وجميع حوائجه</a:t>
            </a:r>
            <a:endParaRPr lang="en-US" sz="4400" dirty="0" smtClean="0"/>
          </a:p>
          <a:p>
            <a:r>
              <a:rPr lang="ar-SA" sz="4400" b="1" dirty="0" smtClean="0"/>
              <a:t>..........................................................................</a:t>
            </a:r>
            <a:r>
              <a:rPr lang="ar-EG" sz="4400" b="1" dirty="0" smtClean="0"/>
              <a:t>.............................</a:t>
            </a:r>
            <a:r>
              <a:rPr lang="ar-SA" sz="4400" b="1" dirty="0" smtClean="0"/>
              <a:t>...</a:t>
            </a:r>
            <a:endParaRPr lang="ar-EG" sz="4400" b="1" dirty="0" smtClean="0"/>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2958_imgcache.jpg"/>
          <p:cNvPicPr>
            <a:picLocks noChangeAspect="1"/>
          </p:cNvPicPr>
          <p:nvPr/>
        </p:nvPicPr>
        <p:blipFill>
          <a:blip r:embed="rId4" cstate="print"/>
          <a:stretch>
            <a:fillRect/>
          </a:stretch>
        </p:blipFill>
        <p:spPr>
          <a:xfrm>
            <a:off x="1571604" y="1857364"/>
            <a:ext cx="6060818" cy="335758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مربع نص 7"/>
          <p:cNvSpPr txBox="1"/>
          <p:nvPr/>
        </p:nvSpPr>
        <p:spPr>
          <a:xfrm>
            <a:off x="2285984" y="2535318"/>
            <a:ext cx="4429156" cy="1107996"/>
          </a:xfrm>
          <a:prstGeom prst="rect">
            <a:avLst/>
          </a:prstGeom>
          <a:noFill/>
        </p:spPr>
        <p:txBody>
          <a:bodyPr wrap="square" rtlCol="1">
            <a:spAutoFit/>
          </a:bodyPr>
          <a:lstStyle/>
          <a:p>
            <a:pPr algn="ctr"/>
            <a:r>
              <a:rPr lang="ar-EG"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تمرين جماعي</a:t>
            </a:r>
            <a:endParaRPr lang="ar-EG" sz="6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116632"/>
            <a:ext cx="8556594" cy="6247864"/>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الصوم عبادة بين العبد وبين ربه لا يطلع عليه إلا الله فإن الصائم يكون في الموضع الخالي من الناس متمكنا من تناول ما حرم الله عليه بالصيام فلا يتناوله لأنه يعلم أن له ربا يطلع عليه في خلوته وقد حرم عليه ذلك فيتركه لله خوفا من عقابه ورغبة في ثوابه</a:t>
            </a:r>
            <a:endParaRPr lang="en-US" sz="4000" dirty="0" smtClean="0"/>
          </a:p>
          <a:p>
            <a:r>
              <a:rPr lang="ar-SA" sz="4000" b="1" dirty="0" smtClean="0"/>
              <a:t>بالتعاون مع مجموعتك ، بين أثر هذه العبادة وعلاقتها بمراقبة الله تعالى في السر والعلن</a:t>
            </a:r>
            <a:endParaRPr lang="ar-EG" sz="4000" b="1" dirty="0" smtClean="0"/>
          </a:p>
          <a:p>
            <a:r>
              <a:rPr lang="ar-EG" sz="4000" b="1" dirty="0" smtClean="0"/>
              <a:t>......................................................................................................................</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صورة 4" descr="131 [Converted].jpg"/>
          <p:cNvPicPr>
            <a:picLocks noChangeAspect="1"/>
          </p:cNvPicPr>
          <p:nvPr/>
        </p:nvPicPr>
        <p:blipFill>
          <a:blip r:embed="rId4" cstate="print"/>
          <a:stretch>
            <a:fillRect/>
          </a:stretch>
        </p:blipFill>
        <p:spPr>
          <a:xfrm>
            <a:off x="1203171" y="2143116"/>
            <a:ext cx="6654977" cy="2571768"/>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3793" name="Rectangle 1"/>
          <p:cNvSpPr>
            <a:spLocks noChangeArrowheads="1"/>
          </p:cNvSpPr>
          <p:nvPr/>
        </p:nvSpPr>
        <p:spPr bwMode="auto">
          <a:xfrm>
            <a:off x="1911996" y="2857496"/>
            <a:ext cx="5480988" cy="92333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lvl="0" fontAlgn="base">
              <a:spcBef>
                <a:spcPct val="0"/>
              </a:spcBef>
              <a:spcAft>
                <a:spcPct val="0"/>
              </a:spcAft>
              <a:tabLst>
                <a:tab pos="1206500" algn="l"/>
                <a:tab pos="2636838" algn="ctr"/>
              </a:tabLst>
            </a:pPr>
            <a:r>
              <a:rPr lang="ar-EG"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Calibri" pitchFamily="34" charset="0"/>
                <a:ea typeface="Calibri" pitchFamily="34" charset="0"/>
                <a:cs typeface="Arial" pitchFamily="34" charset="0"/>
              </a:rPr>
              <a:t>ثانيا : الآداب المستحبة </a:t>
            </a:r>
            <a:endParaRPr kumimoji="0" lang="ar-EG" sz="4800" b="1" i="0" u="none" strike="noStrike" normalizeH="0" baseline="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Arial" pitchFamily="34" charset="0"/>
              <a:cs typeface="Arial" pitchFamily="34" charset="0"/>
            </a:endParaRPr>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33793"/>
                                        </p:tgtEl>
                                        <p:attrNameLst>
                                          <p:attrName>style.visibility</p:attrName>
                                        </p:attrNameLst>
                                      </p:cBhvr>
                                      <p:to>
                                        <p:strVal val="visible"/>
                                      </p:to>
                                    </p:set>
                                    <p:anim calcmode="lin" valueType="num">
                                      <p:cBhvr>
                                        <p:cTn id="7" dur="500" fill="hold"/>
                                        <p:tgtEl>
                                          <p:spTgt spid="33793"/>
                                        </p:tgtEl>
                                        <p:attrNameLst>
                                          <p:attrName>ppt_w</p:attrName>
                                        </p:attrNameLst>
                                      </p:cBhvr>
                                      <p:tavLst>
                                        <p:tav tm="0">
                                          <p:val>
                                            <p:fltVal val="0"/>
                                          </p:val>
                                        </p:tav>
                                        <p:tav tm="100000">
                                          <p:val>
                                            <p:strVal val="#ppt_w"/>
                                          </p:val>
                                        </p:tav>
                                      </p:tavLst>
                                    </p:anim>
                                    <p:anim calcmode="lin" valueType="num">
                                      <p:cBhvr>
                                        <p:cTn id="8" dur="500" fill="hold"/>
                                        <p:tgtEl>
                                          <p:spTgt spid="33793"/>
                                        </p:tgtEl>
                                        <p:attrNameLst>
                                          <p:attrName>ppt_h</p:attrName>
                                        </p:attrNameLst>
                                      </p:cBhvr>
                                      <p:tavLst>
                                        <p:tav tm="0">
                                          <p:val>
                                            <p:fltVal val="0"/>
                                          </p:val>
                                        </p:tav>
                                        <p:tav tm="100000">
                                          <p:val>
                                            <p:strVal val="#ppt_h"/>
                                          </p:val>
                                        </p:tav>
                                      </p:tavLst>
                                    </p:anim>
                                    <p:animEffect transition="in" filter="fade">
                                      <p:cBhvr>
                                        <p:cTn id="9" dur="500"/>
                                        <p:tgtEl>
                                          <p:spTgt spid="33793"/>
                                        </p:tgtEl>
                                      </p:cBhvr>
                                    </p:animEffect>
                                  </p:childTnLst>
                                </p:cTn>
                              </p:par>
                              <p:par>
                                <p:cTn id="10" presetID="53" presetClass="entr" presetSubtype="0" fill="hold" nodeType="with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animEffect transition="in" filter="fade">
                                      <p:cBhvr>
                                        <p:cTn id="14"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3"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314525"/>
            <a:ext cx="8556594" cy="6186309"/>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400" b="1" dirty="0" smtClean="0"/>
              <a:t>1- </a:t>
            </a:r>
            <a:r>
              <a:rPr lang="ar-EG" sz="4400" b="1" dirty="0" err="1" smtClean="0"/>
              <a:t>السحور</a:t>
            </a:r>
            <a:r>
              <a:rPr lang="ar-EG" sz="4400" b="1" dirty="0" smtClean="0"/>
              <a:t> </a:t>
            </a:r>
          </a:p>
          <a:p>
            <a:r>
              <a:rPr lang="ar-EG" sz="4400" b="1" dirty="0" smtClean="0"/>
              <a:t>2- تأخير </a:t>
            </a:r>
            <a:r>
              <a:rPr lang="ar-EG" sz="4400" b="1" dirty="0" err="1" smtClean="0"/>
              <a:t>السحور</a:t>
            </a:r>
            <a:endParaRPr lang="ar-EG" sz="4400" b="1" dirty="0" smtClean="0"/>
          </a:p>
          <a:p>
            <a:r>
              <a:rPr lang="ar-EG" sz="4400" b="1" dirty="0" smtClean="0"/>
              <a:t>3- تعجيل الفطر إذا تحقق غروب الشمس</a:t>
            </a:r>
          </a:p>
          <a:p>
            <a:r>
              <a:rPr lang="ar-EG" sz="4400" b="1" dirty="0" smtClean="0"/>
              <a:t>4- أن يدعو عند فطره بما أحب عن ابن عمر رضي الله عنهما أن النبي </a:t>
            </a:r>
            <a:r>
              <a:rPr lang="ar-EG" sz="4400" b="1" dirty="0" smtClean="0">
                <a:sym typeface="AGA Arabesque"/>
              </a:rPr>
              <a:t> </a:t>
            </a:r>
            <a:r>
              <a:rPr lang="ar-EG" sz="4400" b="1" dirty="0" smtClean="0"/>
              <a:t>كان إذا أفطر يقول : ( ذهب الظمأ وابتلت العروق وثبت الأجر إن شاء الله )</a:t>
            </a:r>
          </a:p>
          <a:p>
            <a:r>
              <a:rPr lang="ar-EG" sz="4400" b="1" dirty="0" smtClean="0"/>
              <a:t>5- كثرة قراءة القرآن والذكر والدعاء والصلاة والصدقة</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428596" y="857794"/>
            <a:ext cx="8429684" cy="3785652"/>
          </a:xfrm>
          <a:prstGeom prst="rect">
            <a:avLst/>
          </a:prstGeom>
          <a:ln>
            <a:headEnd/>
            <a:tailEnd/>
          </a:ln>
        </p:spPr>
        <p:style>
          <a:lnRef idx="3">
            <a:schemeClr val="lt1"/>
          </a:lnRef>
          <a:fillRef idx="1">
            <a:schemeClr val="accent1"/>
          </a:fillRef>
          <a:effectRef idx="1">
            <a:schemeClr val="accent1"/>
          </a:effectRef>
          <a:fontRef idx="minor">
            <a:schemeClr val="lt1"/>
          </a:fontRef>
        </p:style>
        <p:txBody>
          <a:bodyPr vert="horz" wrap="square" lIns="91440" tIns="45720" rIns="91440" bIns="45720" numCol="1" anchor="ctr" anchorCtr="0" compatLnSpc="1">
            <a:prstTxWarp prst="textNoShape">
              <a:avLst/>
            </a:prstTxWarp>
            <a:spAutoFit/>
          </a:bodyPr>
          <a:lstStyle/>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 يحرص سعيد على صيام يومي الاثنين والخميس من كل أسبوع</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 ويحرص محمد على صيام الست من شوال</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 كما يحرص زيد على صيام ثلاثة أيام من كل شهر</a:t>
            </a:r>
          </a:p>
          <a:p>
            <a:pPr lvl="0" rtl="0" fontAlgn="base">
              <a:spcBef>
                <a:spcPct val="0"/>
              </a:spcBef>
              <a:spcAft>
                <a:spcPct val="0"/>
              </a:spcAft>
            </a:pPr>
            <a:r>
              <a:rPr lang="ar-SA" sz="4000" b="1" dirty="0" smtClean="0">
                <a:solidFill>
                  <a:schemeClr val="bg1"/>
                </a:solidFill>
                <a:latin typeface="Calibri" pitchFamily="34" charset="0"/>
                <a:ea typeface="Calibri" pitchFamily="34" charset="0"/>
                <a:cs typeface="Arial" pitchFamily="34" charset="0"/>
              </a:rPr>
              <a:t>فهل يجب عليهم صيام هذه الأيام ؟</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decel="50000" fill="hold">
                                          <p:stCondLst>
                                            <p:cond delay="0"/>
                                          </p:stCondLst>
                                        </p:cTn>
                                        <p:tgtEl>
                                          <p:spTgt spid="163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5"/>
                                        </p:tgtEl>
                                        <p:attrNameLst>
                                          <p:attrName>ppt_w</p:attrName>
                                        </p:attrNameLst>
                                      </p:cBhvr>
                                      <p:tavLst>
                                        <p:tav tm="0">
                                          <p:val>
                                            <p:strVal val="#ppt_w*.05"/>
                                          </p:val>
                                        </p:tav>
                                        <p:tav tm="100000">
                                          <p:val>
                                            <p:strVal val="#ppt_w"/>
                                          </p:val>
                                        </p:tav>
                                      </p:tavLst>
                                    </p:anim>
                                    <p:anim calcmode="lin" valueType="num">
                                      <p:cBhvr>
                                        <p:cTn id="10" dur="1000" fill="hold"/>
                                        <p:tgtEl>
                                          <p:spTgt spid="163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2949_imgcache.jpg"/>
          <p:cNvPicPr>
            <a:picLocks noChangeAspect="1"/>
          </p:cNvPicPr>
          <p:nvPr/>
        </p:nvPicPr>
        <p:blipFill>
          <a:blip r:embed="rId4" cstate="print"/>
          <a:stretch>
            <a:fillRect/>
          </a:stretch>
        </p:blipFill>
        <p:spPr>
          <a:xfrm>
            <a:off x="1403350" y="2087568"/>
            <a:ext cx="6337300" cy="3055944"/>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3643306" y="3249698"/>
            <a:ext cx="3500462" cy="1107996"/>
          </a:xfrm>
          <a:prstGeom prst="rect">
            <a:avLst/>
          </a:prstGeom>
          <a:noFill/>
        </p:spPr>
        <p:txBody>
          <a:bodyPr wrap="square" rtlCol="1">
            <a:spAutoFit/>
          </a:bodyPr>
          <a:lstStyle/>
          <a:p>
            <a:r>
              <a:rPr lang="ar-EG"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تمرين فردي</a:t>
            </a:r>
            <a:endParaRPr lang="ar-EG" sz="6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5" name="مستطيل 4"/>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par>
                                <p:cTn id="10" presetID="53" presetClass="entr" presetSubtype="0" fill="hold" grpId="0"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1928802"/>
            <a:ext cx="8556594" cy="2800767"/>
          </a:xfrm>
          <a:prstGeom prst="rect">
            <a:avLst/>
          </a:prstGeom>
          <a:ln>
            <a:headEnd/>
            <a:tailEnd/>
          </a:ln>
        </p:spPr>
        <p:style>
          <a:lnRef idx="3">
            <a:schemeClr val="lt1"/>
          </a:lnRef>
          <a:fillRef idx="1">
            <a:schemeClr val="accent6"/>
          </a:fillRef>
          <a:effectRef idx="1">
            <a:schemeClr val="accent6"/>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4400" b="1" dirty="0" smtClean="0"/>
              <a:t>من خلال دراستك السابقة اذكر الدليل من القرآن الكريم على أن رمضان شهر القرآن .</a:t>
            </a:r>
          </a:p>
          <a:p>
            <a:r>
              <a:rPr lang="ar-EG" sz="4400" b="1" dirty="0" smtClean="0"/>
              <a:t>..........................................................................................................</a:t>
            </a: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صورة 6" descr="2958_imgcache.jpg"/>
          <p:cNvPicPr>
            <a:picLocks noChangeAspect="1"/>
          </p:cNvPicPr>
          <p:nvPr/>
        </p:nvPicPr>
        <p:blipFill>
          <a:blip r:embed="rId4" cstate="print"/>
          <a:stretch>
            <a:fillRect/>
          </a:stretch>
        </p:blipFill>
        <p:spPr>
          <a:xfrm>
            <a:off x="1571604" y="1857364"/>
            <a:ext cx="6060818" cy="3357586"/>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8" name="مربع نص 7"/>
          <p:cNvSpPr txBox="1"/>
          <p:nvPr/>
        </p:nvSpPr>
        <p:spPr>
          <a:xfrm>
            <a:off x="2285984" y="2535318"/>
            <a:ext cx="4429156" cy="1107996"/>
          </a:xfrm>
          <a:prstGeom prst="rect">
            <a:avLst/>
          </a:prstGeom>
          <a:noFill/>
        </p:spPr>
        <p:txBody>
          <a:bodyPr wrap="square" rtlCol="1">
            <a:spAutoFit/>
          </a:bodyPr>
          <a:lstStyle/>
          <a:p>
            <a:pPr algn="ctr"/>
            <a:r>
              <a:rPr lang="ar-EG" sz="66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تمرين جماعي</a:t>
            </a:r>
            <a:endParaRPr lang="ar-EG" sz="66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par>
                                <p:cTn id="10" presetID="53"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85720" y="582771"/>
            <a:ext cx="8556594" cy="5632311"/>
          </a:xfrm>
          <a:prstGeom prst="rect">
            <a:avLst/>
          </a:prstGeom>
          <a:ln>
            <a:headEnd/>
            <a:tailEnd/>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بلوغ رمضان نعمة كبيرة على من بلغه وقام بحقه ، بالرجوع إلى ربه من معصيته إلى طاعته ومن الغفلة إلى ذكره ومن البعد عنه إلى الإنابة إليه </a:t>
            </a:r>
            <a:endParaRPr lang="en-US" sz="4000" dirty="0" smtClean="0"/>
          </a:p>
          <a:p>
            <a:r>
              <a:rPr lang="ar-SA" sz="4000" b="1" dirty="0" smtClean="0"/>
              <a:t>شارك في الحوار مع معلمك وزملائك في الأعمال الصالحة التي ينبغي استغلال أوقات رمضان </a:t>
            </a:r>
            <a:r>
              <a:rPr lang="ar-SA" sz="4000" b="1" dirty="0" err="1" smtClean="0"/>
              <a:t>بها</a:t>
            </a:r>
            <a:r>
              <a:rPr lang="ar-SA" sz="4000" b="1" dirty="0" smtClean="0"/>
              <a:t> غير ما تقدم .</a:t>
            </a:r>
            <a:endParaRPr lang="en-US" sz="4000" dirty="0" smtClean="0"/>
          </a:p>
          <a:p>
            <a:r>
              <a:rPr lang="ar-SA" sz="4000" b="1" dirty="0" smtClean="0"/>
              <a:t>1- </a:t>
            </a:r>
            <a:r>
              <a:rPr lang="ar-SA" sz="4000" b="1" dirty="0" err="1" smtClean="0"/>
              <a:t>تفطير</a:t>
            </a:r>
            <a:r>
              <a:rPr lang="ar-SA" sz="4000" b="1" dirty="0" smtClean="0"/>
              <a:t> الصائمين</a:t>
            </a:r>
            <a:endParaRPr lang="en-US" sz="4000" dirty="0" smtClean="0"/>
          </a:p>
          <a:p>
            <a:r>
              <a:rPr lang="ar-SA" sz="4000" b="1" dirty="0" smtClean="0"/>
              <a:t>2- ............................</a:t>
            </a:r>
            <a:endParaRPr lang="en-US" sz="4000" dirty="0" smtClean="0"/>
          </a:p>
          <a:p>
            <a:r>
              <a:rPr lang="ar-SA" sz="4000" b="1" dirty="0" smtClean="0"/>
              <a:t>3- ............................</a:t>
            </a:r>
            <a:endParaRPr lang="ar-EG" sz="4000" b="1" dirty="0" smtClean="0"/>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4"/>
          <a:srcRect/>
          <a:stretch>
            <a:fillRect/>
          </a:stretch>
        </p:blipFill>
        <p:spPr bwMode="auto">
          <a:xfrm>
            <a:off x="2571736" y="1714488"/>
            <a:ext cx="4429155" cy="3483122"/>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0" fill="hold"/>
                                        <p:tgtEl>
                                          <p:spTgt spid="7170"/>
                                        </p:tgtEl>
                                        <p:attrNameLst>
                                          <p:attrName>ppt_w</p:attrName>
                                        </p:attrNameLst>
                                      </p:cBhvr>
                                      <p:tavLst>
                                        <p:tav tm="0" fmla="#ppt_w*sin(2.5*pi*$)">
                                          <p:val>
                                            <p:fltVal val="0"/>
                                          </p:val>
                                        </p:tav>
                                        <p:tav tm="100000">
                                          <p:val>
                                            <p:fltVal val="1"/>
                                          </p:val>
                                        </p:tav>
                                      </p:tavLst>
                                    </p:anim>
                                    <p:anim calcmode="lin" valueType="num">
                                      <p:cBhvr>
                                        <p:cTn id="8" dur="5000" fill="hold"/>
                                        <p:tgtEl>
                                          <p:spTgt spid="7170"/>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4"/>
          <a:srcRect/>
          <a:stretch>
            <a:fillRect/>
          </a:stretch>
        </p:blipFill>
        <p:spPr bwMode="auto">
          <a:xfrm>
            <a:off x="500034" y="1428736"/>
            <a:ext cx="8405839" cy="3571900"/>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2050"/>
                                        </p:tgtEl>
                                        <p:attrNameLst>
                                          <p:attrName>style.visibility</p:attrName>
                                        </p:attrNameLst>
                                      </p:cBhvr>
                                      <p:to>
                                        <p:strVal val="visible"/>
                                      </p:to>
                                    </p:set>
                                    <p:anim to="" calcmode="lin" valueType="num">
                                      <p:cBhvr>
                                        <p:cTn id="7" dur="1" fill="hold"/>
                                        <p:tgtEl>
                                          <p:spTgt spid="2050"/>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4"/>
          <a:srcRect/>
          <a:stretch>
            <a:fillRect/>
          </a:stretch>
        </p:blipFill>
        <p:spPr bwMode="auto">
          <a:xfrm>
            <a:off x="714348" y="2000240"/>
            <a:ext cx="7958158" cy="2571768"/>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 to="" calcmode="lin" valueType="num">
                                      <p:cBhvr>
                                        <p:cTn id="7" dur="1" fill="hold"/>
                                        <p:tgtEl>
                                          <p:spTgt spid="3074"/>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4"/>
          <a:srcRect/>
          <a:stretch>
            <a:fillRect/>
          </a:stretch>
        </p:blipFill>
        <p:spPr bwMode="auto">
          <a:xfrm>
            <a:off x="714348" y="714356"/>
            <a:ext cx="8024834" cy="2071702"/>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4098"/>
                                        </p:tgtEl>
                                        <p:attrNameLst>
                                          <p:attrName>style.visibility</p:attrName>
                                        </p:attrNameLst>
                                      </p:cBhvr>
                                      <p:to>
                                        <p:strVal val="visible"/>
                                      </p:to>
                                    </p:set>
                                    <p:anim to="" calcmode="lin" valueType="num">
                                      <p:cBhvr>
                                        <p:cTn id="7" dur="1" fill="hold"/>
                                        <p:tgtEl>
                                          <p:spTgt spid="4098"/>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4"/>
          <a:srcRect/>
          <a:stretch>
            <a:fillRect/>
          </a:stretch>
        </p:blipFill>
        <p:spPr bwMode="auto">
          <a:xfrm>
            <a:off x="3500430" y="357166"/>
            <a:ext cx="5338769" cy="1143008"/>
          </a:xfrm>
          <a:prstGeom prst="rect">
            <a:avLst/>
          </a:prstGeom>
          <a:ln w="88900" cap="sq" cmpd="thickThin">
            <a:solidFill>
              <a:srgbClr val="FF0000"/>
            </a:solidFill>
            <a:prstDash val="solid"/>
            <a:miter lim="800000"/>
          </a:ln>
          <a:effectLst>
            <a:innerShdw blurRad="76200">
              <a:srgbClr val="000000"/>
            </a:innerShdw>
          </a:effectLst>
        </p:spPr>
      </p:pic>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4"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 to="" calcmode="lin" valueType="num">
                                      <p:cBhvr>
                                        <p:cTn id="7" dur="1" fill="hold"/>
                                        <p:tgtEl>
                                          <p:spTgt spid="5122"/>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D:\6\1\التربية الاسلامية الصف السادس ف2  توزيع و تحضير و عروض بوربوينت و كتاب و اوراق عمل و خرائط مفاهيم\فقه\بور بوينت فقه سادس ابتدائي ف2 كتاب الطالب\صوم التطوع\22.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01763" y="1806575"/>
            <a:ext cx="6338887" cy="3243263"/>
          </a:xfrm>
          <a:prstGeom prst="rect">
            <a:avLst/>
          </a:prstGeom>
          <a:noFill/>
          <a:extLst>
            <a:ext uri="{909E8E84-426E-40DD-AFC4-6F175D3DCCD1}">
              <a14:hiddenFill xmlns:a14="http://schemas.microsoft.com/office/drawing/2010/main">
                <a:solidFill>
                  <a:srgbClr val="FFFFFF"/>
                </a:solidFill>
              </a14:hiddenFill>
            </a:ext>
          </a:extLst>
        </p:spPr>
      </p:pic>
      <p:sp>
        <p:nvSpPr>
          <p:cNvPr id="2" name="مستطيل 1"/>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extLst>
      <p:ext uri="{BB962C8B-B14F-4D97-AF65-F5344CB8AC3E}">
        <p14:creationId xmlns:p14="http://schemas.microsoft.com/office/powerpoint/2010/main" val="2021978458"/>
      </p:ext>
    </p:extLst>
  </p:cSld>
  <p:clrMapOvr>
    <a:masterClrMapping/>
  </p:clrMapOvr>
  <p:transition>
    <p:wheel spokes="3"/>
    <p:sndAc>
      <p:stSnd>
        <p:snd r:embed="rId3" name="wind.wav"/>
      </p:stSnd>
    </p:sndAc>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1"/>
          <p:cNvSpPr>
            <a:spLocks noChangeArrowheads="1"/>
          </p:cNvSpPr>
          <p:nvPr/>
        </p:nvSpPr>
        <p:spPr bwMode="auto">
          <a:xfrm>
            <a:off x="428596" y="1028059"/>
            <a:ext cx="8429684" cy="4401205"/>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 من خلال إجابتك عن هذا السؤال ، عرف صوم التطوع .</a:t>
            </a:r>
            <a:endParaRPr lang="en-US" sz="4000" dirty="0" smtClean="0"/>
          </a:p>
          <a:p>
            <a:r>
              <a:rPr lang="ar-SA" sz="4000" b="1" dirty="0" smtClean="0"/>
              <a:t>..........................................................</a:t>
            </a:r>
            <a:endParaRPr lang="en-US" sz="4000" dirty="0" smtClean="0"/>
          </a:p>
          <a:p>
            <a:r>
              <a:rPr lang="ar-SA" sz="4000" b="1" dirty="0" smtClean="0"/>
              <a:t>- اذكر ثلاثة أمثلة أخرى لصوم التطوع</a:t>
            </a:r>
            <a:endParaRPr lang="en-US" sz="4000" dirty="0" smtClean="0"/>
          </a:p>
          <a:p>
            <a:r>
              <a:rPr lang="ar-SA" sz="4000" b="1" dirty="0" smtClean="0"/>
              <a:t>1- .....................................</a:t>
            </a:r>
            <a:endParaRPr lang="en-US" sz="4000" dirty="0" smtClean="0"/>
          </a:p>
          <a:p>
            <a:r>
              <a:rPr lang="ar-SA" sz="4000" b="1" dirty="0" smtClean="0"/>
              <a:t>2- .....................................</a:t>
            </a:r>
            <a:endParaRPr lang="en-US" sz="4000" dirty="0" smtClean="0"/>
          </a:p>
          <a:p>
            <a:r>
              <a:rPr lang="ar-SA" sz="4000" b="1" dirty="0" smtClean="0"/>
              <a:t>3- .....................................</a:t>
            </a:r>
            <a:endParaRPr lang="ar-SA" sz="4000" b="1" dirty="0" smtClean="0">
              <a:solidFill>
                <a:schemeClr val="bg1"/>
              </a:solidFill>
              <a:latin typeface="Calibri" pitchFamily="34" charset="0"/>
              <a:ea typeface="Calibri" pitchFamily="34" charset="0"/>
              <a:cs typeface="Arial" pitchFamily="34" charset="0"/>
            </a:endParaRP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5" presetClass="entr" presetSubtype="0" fill="hold" grpId="0" nodeType="clickEffect">
                                  <p:stCondLst>
                                    <p:cond delay="0"/>
                                  </p:stCondLst>
                                  <p:childTnLst>
                                    <p:set>
                                      <p:cBhvr>
                                        <p:cTn id="6" dur="1" fill="hold">
                                          <p:stCondLst>
                                            <p:cond delay="0"/>
                                          </p:stCondLst>
                                        </p:cTn>
                                        <p:tgtEl>
                                          <p:spTgt spid="16385"/>
                                        </p:tgtEl>
                                        <p:attrNameLst>
                                          <p:attrName>style.visibility</p:attrName>
                                        </p:attrNameLst>
                                      </p:cBhvr>
                                      <p:to>
                                        <p:strVal val="visible"/>
                                      </p:to>
                                    </p:set>
                                    <p:anim calcmode="lin" valueType="num">
                                      <p:cBhvr>
                                        <p:cTn id="7" dur="500" decel="50000" fill="hold">
                                          <p:stCondLst>
                                            <p:cond delay="0"/>
                                          </p:stCondLst>
                                        </p:cTn>
                                        <p:tgtEl>
                                          <p:spTgt spid="16385"/>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16385"/>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16385"/>
                                        </p:tgtEl>
                                        <p:attrNameLst>
                                          <p:attrName>ppt_w</p:attrName>
                                        </p:attrNameLst>
                                      </p:cBhvr>
                                      <p:tavLst>
                                        <p:tav tm="0">
                                          <p:val>
                                            <p:strVal val="#ppt_w*.05"/>
                                          </p:val>
                                        </p:tav>
                                        <p:tav tm="100000">
                                          <p:val>
                                            <p:strVal val="#ppt_w"/>
                                          </p:val>
                                        </p:tav>
                                      </p:tavLst>
                                    </p:anim>
                                    <p:anim calcmode="lin" valueType="num">
                                      <p:cBhvr>
                                        <p:cTn id="10" dur="1000" fill="hold"/>
                                        <p:tgtEl>
                                          <p:spTgt spid="16385"/>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16385"/>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16385"/>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16385"/>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163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goldfloral3.jpg"/>
          <p:cNvPicPr>
            <a:picLocks noChangeAspect="1"/>
          </p:cNvPicPr>
          <p:nvPr/>
        </p:nvPicPr>
        <p:blipFill>
          <a:blip r:embed="rId4" cstate="print"/>
          <a:stretch>
            <a:fillRect/>
          </a:stretch>
        </p:blipFill>
        <p:spPr>
          <a:xfrm>
            <a:off x="1357290" y="1785926"/>
            <a:ext cx="6143668" cy="29145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4" name="TextBox 3"/>
          <p:cNvSpPr txBox="1"/>
          <p:nvPr/>
        </p:nvSpPr>
        <p:spPr>
          <a:xfrm>
            <a:off x="2071670" y="2143116"/>
            <a:ext cx="4929222" cy="2308324"/>
          </a:xfrm>
          <a:prstGeom prst="rect">
            <a:avLst/>
          </a:prstGeom>
          <a:noFill/>
        </p:spPr>
        <p:txBody>
          <a:bodyPr wrap="square" rtlCol="0">
            <a:spAutoFit/>
          </a:bodyPr>
          <a:lstStyle/>
          <a:p>
            <a:pPr algn="ctr"/>
            <a:r>
              <a:rPr lang="ar-SA" sz="72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فضائل صوم التطوع</a:t>
            </a:r>
            <a:endParaRPr lang="en-US" sz="72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5" name="مستطيل 4"/>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ppt_x</p:attrName>
                                        </p:attrNameLst>
                                      </p:cBhvr>
                                      <p:tavLst>
                                        <p:tav tm="0">
                                          <p:val>
                                            <p:strVal val="#ppt_x-.2"/>
                                          </p:val>
                                        </p:tav>
                                        <p:tav tm="100000">
                                          <p:val>
                                            <p:strVal val="#ppt_x"/>
                                          </p:val>
                                        </p:tav>
                                      </p:tavLst>
                                    </p:anim>
                                    <p:anim calcmode="lin" valueType="num">
                                      <p:cBhvr>
                                        <p:cTn id="8" dur="1000" fill="hold"/>
                                        <p:tgtEl>
                                          <p:spTgt spid="3"/>
                                        </p:tgtEl>
                                        <p:attrNameLst>
                                          <p:attrName>ppt_y</p:attrName>
                                        </p:attrNameLst>
                                      </p:cBhvr>
                                      <p:tavLst>
                                        <p:tav tm="0">
                                          <p:val>
                                            <p:strVal val="#ppt_y"/>
                                          </p:val>
                                        </p:tav>
                                        <p:tav tm="100000">
                                          <p:val>
                                            <p:strVal val="#ppt_y"/>
                                          </p:val>
                                        </p:tav>
                                      </p:tavLst>
                                    </p:anim>
                                    <p:animEffect transition="in" filter="wipe(right)" prLst="gradientSize: 0.1">
                                      <p:cBhvr>
                                        <p:cTn id="9" dur="10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47"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fade">
                                      <p:cBhvr>
                                        <p:cTn id="14" dur="1000"/>
                                        <p:tgtEl>
                                          <p:spTgt spid="4"/>
                                        </p:tgtEl>
                                      </p:cBhvr>
                                    </p:animEffect>
                                    <p:anim calcmode="lin" valueType="num">
                                      <p:cBhvr>
                                        <p:cTn id="15" dur="1000" fill="hold"/>
                                        <p:tgtEl>
                                          <p:spTgt spid="4"/>
                                        </p:tgtEl>
                                        <p:attrNameLst>
                                          <p:attrName>ppt_x</p:attrName>
                                        </p:attrNameLst>
                                      </p:cBhvr>
                                      <p:tavLst>
                                        <p:tav tm="0">
                                          <p:val>
                                            <p:strVal val="#ppt_x"/>
                                          </p:val>
                                        </p:tav>
                                        <p:tav tm="100000">
                                          <p:val>
                                            <p:strVal val="#ppt_x"/>
                                          </p:val>
                                        </p:tav>
                                      </p:tavLst>
                                    </p:anim>
                                    <p:anim calcmode="lin" valueType="num">
                                      <p:cBhvr>
                                        <p:cTn id="16"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7swvneqofox8u4g08i84.jpg"/>
          <p:cNvPicPr>
            <a:picLocks noChangeAspect="1"/>
          </p:cNvPicPr>
          <p:nvPr/>
        </p:nvPicPr>
        <p:blipFill>
          <a:blip r:embed="rId4" cstate="print"/>
          <a:stretch>
            <a:fillRect/>
          </a:stretch>
        </p:blipFill>
        <p:spPr>
          <a:xfrm>
            <a:off x="1643042" y="1762113"/>
            <a:ext cx="5857916" cy="3167085"/>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4" name="مربع نص 3"/>
          <p:cNvSpPr txBox="1"/>
          <p:nvPr/>
        </p:nvSpPr>
        <p:spPr>
          <a:xfrm>
            <a:off x="2357422" y="2786058"/>
            <a:ext cx="4643470" cy="923330"/>
          </a:xfrm>
          <a:prstGeom prst="rect">
            <a:avLst/>
          </a:prstGeom>
          <a:noFill/>
        </p:spPr>
        <p:txBody>
          <a:bodyPr wrap="square" rtlCol="1">
            <a:spAutoFit/>
          </a:bodyPr>
          <a:lstStyle/>
          <a:p>
            <a:r>
              <a:rPr lang="ar-EG" sz="54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فضائل صوم التطوع </a:t>
            </a:r>
            <a:endParaRPr lang="ar-EG" sz="54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5" name="مستطيل 4"/>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3" name="Rectangle 3"/>
          <p:cNvSpPr>
            <a:spLocks noChangeArrowheads="1"/>
          </p:cNvSpPr>
          <p:nvPr/>
        </p:nvSpPr>
        <p:spPr bwMode="auto">
          <a:xfrm>
            <a:off x="285720" y="357166"/>
            <a:ext cx="8556594" cy="1077218"/>
          </a:xfrm>
          <a:prstGeom prst="rect">
            <a:avLst/>
          </a:prstGeom>
          <a:ln>
            <a:headEnd/>
            <a:tailEnd/>
          </a:ln>
        </p:spPr>
        <p:style>
          <a:lnRef idx="3">
            <a:schemeClr val="lt1"/>
          </a:lnRef>
          <a:fillRef idx="1">
            <a:schemeClr val="accent5"/>
          </a:fillRef>
          <a:effectRef idx="1">
            <a:schemeClr val="accent5"/>
          </a:effectRef>
          <a:fontRef idx="minor">
            <a:schemeClr val="lt1"/>
          </a:fontRef>
        </p:style>
        <p:txBody>
          <a:bodyPr vert="horz" wrap="square" lIns="91440" tIns="45720" rIns="91440" bIns="45720" numCol="1" anchor="ctr" anchorCtr="0" compatLnSpc="1">
            <a:prstTxWarp prst="textNoShape">
              <a:avLst/>
            </a:prstTxWarp>
            <a:spAutoFit/>
          </a:bodyPr>
          <a:lstStyle/>
          <a:p>
            <a:r>
              <a:rPr lang="ar-EG" sz="3200" b="1" dirty="0" smtClean="0"/>
              <a:t>أتعرف على الأيام التي يستحب صيامها وأتعرف على فضلها من خلال الأحاديث التالية :</a:t>
            </a:r>
          </a:p>
        </p:txBody>
      </p:sp>
      <p:pic>
        <p:nvPicPr>
          <p:cNvPr id="1026" name="Picture 2"/>
          <p:cNvPicPr>
            <a:picLocks noChangeAspect="1" noChangeArrowheads="1"/>
          </p:cNvPicPr>
          <p:nvPr/>
        </p:nvPicPr>
        <p:blipFill>
          <a:blip r:embed="rId4"/>
          <a:srcRect/>
          <a:stretch>
            <a:fillRect/>
          </a:stretch>
        </p:blipFill>
        <p:spPr bwMode="auto">
          <a:xfrm>
            <a:off x="357158" y="1643050"/>
            <a:ext cx="8501122" cy="4929222"/>
          </a:xfrm>
          <a:prstGeom prst="rect">
            <a:avLst/>
          </a:prstGeom>
          <a:ln w="88900" cap="sq" cmpd="thickThin">
            <a:solidFill>
              <a:srgbClr val="FF0000"/>
            </a:solidFill>
            <a:prstDash val="solid"/>
            <a:miter lim="800000"/>
          </a:ln>
          <a:effectLst>
            <a:innerShdw blurRad="76200">
              <a:srgbClr val="000000"/>
            </a:innerShdw>
          </a:effectLst>
        </p:spPr>
      </p:pic>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grpId="0" nodeType="clickEffect">
                                  <p:stCondLst>
                                    <p:cond delay="0"/>
                                  </p:stCondLst>
                                  <p:childTnLst>
                                    <p:set>
                                      <p:cBhvr>
                                        <p:cTn id="6" dur="1" fill="hold">
                                          <p:stCondLst>
                                            <p:cond delay="0"/>
                                          </p:stCondLst>
                                        </p:cTn>
                                        <p:tgtEl>
                                          <p:spTgt spid="10243"/>
                                        </p:tgtEl>
                                        <p:attrNameLst>
                                          <p:attrName>style.visibility</p:attrName>
                                        </p:attrNameLst>
                                      </p:cBhvr>
                                      <p:to>
                                        <p:strVal val="visible"/>
                                      </p:to>
                                    </p:set>
                                    <p:animScale>
                                      <p:cBhvr>
                                        <p:cTn id="7" dur="1000" decel="50000" fill="hold">
                                          <p:stCondLst>
                                            <p:cond delay="0"/>
                                          </p:stCondLst>
                                        </p:cTn>
                                        <p:tgtEl>
                                          <p:spTgt spid="102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0243"/>
                                        </p:tgtEl>
                                        <p:attrNameLst>
                                          <p:attrName>ppt_x</p:attrName>
                                          <p:attrName>ppt_y</p:attrName>
                                        </p:attrNameLst>
                                      </p:cBhvr>
                                    </p:animMotion>
                                    <p:animEffect transition="in" filter="fade">
                                      <p:cBhvr>
                                        <p:cTn id="9" dur="1000"/>
                                        <p:tgtEl>
                                          <p:spTgt spid="10243"/>
                                        </p:tgtEl>
                                      </p:cBhvr>
                                    </p:animEffect>
                                  </p:childTnLst>
                                </p:cTn>
                              </p:par>
                            </p:childTnLst>
                          </p:cTn>
                        </p:par>
                      </p:childTnLst>
                    </p:cTn>
                  </p:par>
                  <p:par>
                    <p:cTn id="10" fill="hold">
                      <p:stCondLst>
                        <p:cond delay="indefinite"/>
                      </p:stCondLst>
                      <p:childTnLst>
                        <p:par>
                          <p:cTn id="11" fill="hold">
                            <p:stCondLst>
                              <p:cond delay="0"/>
                            </p:stCondLst>
                            <p:childTnLst>
                              <p:par>
                                <p:cTn id="12" presetID="24" presetClass="entr" presetSubtype="0" fill="hold" nodeType="clickEffect">
                                  <p:stCondLst>
                                    <p:cond delay="0"/>
                                  </p:stCondLst>
                                  <p:childTnLst>
                                    <p:set>
                                      <p:cBhvr>
                                        <p:cTn id="13" dur="1" fill="hold">
                                          <p:stCondLst>
                                            <p:cond delay="0"/>
                                          </p:stCondLst>
                                        </p:cTn>
                                        <p:tgtEl>
                                          <p:spTgt spid="1026"/>
                                        </p:tgtEl>
                                        <p:attrNameLst>
                                          <p:attrName>style.visibility</p:attrName>
                                        </p:attrNameLst>
                                      </p:cBhvr>
                                      <p:to>
                                        <p:strVal val="visible"/>
                                      </p:to>
                                    </p:set>
                                    <p:anim to="" calcmode="lin" valueType="num">
                                      <p:cBhvr>
                                        <p:cTn id="14" dur="1" fill="hold"/>
                                        <p:tgtEl>
                                          <p:spTgt spid="1026"/>
                                        </p:tgtEl>
                                        <p:attrNameLst>
                                          <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صورة 2" descr="zmzm_net7410f06f27.jpg"/>
          <p:cNvPicPr>
            <a:picLocks noChangeAspect="1"/>
          </p:cNvPicPr>
          <p:nvPr/>
        </p:nvPicPr>
        <p:blipFill>
          <a:blip r:embed="rId4" cstate="print"/>
          <a:stretch>
            <a:fillRect/>
          </a:stretch>
        </p:blipFill>
        <p:spPr>
          <a:xfrm>
            <a:off x="1714480" y="2071678"/>
            <a:ext cx="5786478" cy="254738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2" name="TextBox 1"/>
          <p:cNvSpPr txBox="1"/>
          <p:nvPr/>
        </p:nvSpPr>
        <p:spPr>
          <a:xfrm>
            <a:off x="2214546" y="2786058"/>
            <a:ext cx="4714908" cy="1015663"/>
          </a:xfrm>
          <a:prstGeom prst="rect">
            <a:avLst/>
          </a:prstGeom>
          <a:noFill/>
        </p:spPr>
        <p:txBody>
          <a:bodyPr wrap="square" rtlCol="0">
            <a:spAutoFit/>
          </a:bodyPr>
          <a:lstStyle/>
          <a:p>
            <a:pPr algn="ctr"/>
            <a:r>
              <a:rPr lang="ar-SA" sz="6000" b="1" dirty="0" smtClean="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rPr>
              <a:t>آداب الصوم </a:t>
            </a:r>
            <a:endParaRPr lang="en-US" sz="6000" b="1" dirty="0">
              <a:ln w="31550" cmpd="sng">
                <a:gradFill>
                  <a:gsLst>
                    <a:gs pos="70000">
                      <a:schemeClr val="accent6">
                        <a:shade val="50000"/>
                        <a:satMod val="190000"/>
                      </a:schemeClr>
                    </a:gs>
                    <a:gs pos="0">
                      <a:schemeClr val="accent6">
                        <a:tint val="77000"/>
                        <a:satMod val="180000"/>
                      </a:schemeClr>
                    </a:gs>
                  </a:gsLst>
                  <a:lin ang="5400000"/>
                </a:gradFill>
                <a:prstDash val="solid"/>
              </a:ln>
              <a:solidFill>
                <a:schemeClr val="accent6">
                  <a:tint val="15000"/>
                  <a:satMod val="200000"/>
                </a:schemeClr>
              </a:solidFill>
              <a:effectLst>
                <a:outerShdw blurRad="50800" dist="40000" dir="5400000" algn="tl" rotWithShape="0">
                  <a:srgbClr val="000000">
                    <a:shade val="5000"/>
                    <a:satMod val="120000"/>
                    <a:alpha val="33000"/>
                  </a:srgbClr>
                </a:outerShdw>
              </a:effectLst>
            </a:endParaRPr>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a:spLocks noChangeArrowheads="1"/>
          </p:cNvSpPr>
          <p:nvPr/>
        </p:nvSpPr>
        <p:spPr bwMode="auto">
          <a:xfrm>
            <a:off x="500034" y="1132818"/>
            <a:ext cx="8358248" cy="1938992"/>
          </a:xfrm>
          <a:prstGeom prst="rect">
            <a:avLst/>
          </a:prstGeom>
          <a:ln>
            <a:headEnd/>
            <a:tailEn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anchor="ctr" anchorCtr="0" compatLnSpc="1">
            <a:prstTxWarp prst="textNoShape">
              <a:avLst/>
            </a:prstTxWarp>
            <a:spAutoFit/>
          </a:bodyPr>
          <a:lstStyle/>
          <a:p>
            <a:r>
              <a:rPr lang="ar-SA" sz="4000" b="1" dirty="0" smtClean="0"/>
              <a:t>آداب الصيام على قسمين : آداب واجبة لا بد للصائم من مراعاتها والمحافظة عليها وآداب مستحبة ينبغي للصائم أن يراعيها ويحافظ عليها</a:t>
            </a:r>
            <a:endParaRPr lang="en-US" sz="4000" dirty="0"/>
          </a:p>
        </p:txBody>
      </p:sp>
      <p:sp>
        <p:nvSpPr>
          <p:cNvPr id="4" name="مستطيل 3"/>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80">
                                          <p:stCondLst>
                                            <p:cond delay="0"/>
                                          </p:stCondLst>
                                        </p:cTn>
                                        <p:tgtEl>
                                          <p:spTgt spid="3"/>
                                        </p:tgtEl>
                                      </p:cBhvr>
                                    </p:animEffect>
                                    <p:anim calcmode="lin" valueType="num">
                                      <p:cBhvr>
                                        <p:cTn id="8" dur="1822" tmFilter="0,0; 0.14,0.36; 0.43,0.73; 0.71,0.91; 1.0,1.0">
                                          <p:stCondLst>
                                            <p:cond delay="0"/>
                                          </p:stCondLst>
                                        </p:cTn>
                                        <p:tgtEl>
                                          <p:spTgt spid="3"/>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gtEl>
                                      </p:cBhvr>
                                      <p:to x="100000" y="60000"/>
                                    </p:animScale>
                                    <p:animScale>
                                      <p:cBhvr>
                                        <p:cTn id="14" dur="166" decel="50000">
                                          <p:stCondLst>
                                            <p:cond delay="676"/>
                                          </p:stCondLst>
                                        </p:cTn>
                                        <p:tgtEl>
                                          <p:spTgt spid="3"/>
                                        </p:tgtEl>
                                      </p:cBhvr>
                                      <p:to x="100000" y="100000"/>
                                    </p:animScale>
                                    <p:animScale>
                                      <p:cBhvr>
                                        <p:cTn id="15" dur="26">
                                          <p:stCondLst>
                                            <p:cond delay="1312"/>
                                          </p:stCondLst>
                                        </p:cTn>
                                        <p:tgtEl>
                                          <p:spTgt spid="3"/>
                                        </p:tgtEl>
                                      </p:cBhvr>
                                      <p:to x="100000" y="80000"/>
                                    </p:animScale>
                                    <p:animScale>
                                      <p:cBhvr>
                                        <p:cTn id="16" dur="166" decel="50000">
                                          <p:stCondLst>
                                            <p:cond delay="1338"/>
                                          </p:stCondLst>
                                        </p:cTn>
                                        <p:tgtEl>
                                          <p:spTgt spid="3"/>
                                        </p:tgtEl>
                                      </p:cBhvr>
                                      <p:to x="100000" y="100000"/>
                                    </p:animScale>
                                    <p:animScale>
                                      <p:cBhvr>
                                        <p:cTn id="17" dur="26">
                                          <p:stCondLst>
                                            <p:cond delay="1642"/>
                                          </p:stCondLst>
                                        </p:cTn>
                                        <p:tgtEl>
                                          <p:spTgt spid="3"/>
                                        </p:tgtEl>
                                      </p:cBhvr>
                                      <p:to x="100000" y="90000"/>
                                    </p:animScale>
                                    <p:animScale>
                                      <p:cBhvr>
                                        <p:cTn id="18" dur="166" decel="50000">
                                          <p:stCondLst>
                                            <p:cond delay="1668"/>
                                          </p:stCondLst>
                                        </p:cTn>
                                        <p:tgtEl>
                                          <p:spTgt spid="3"/>
                                        </p:tgtEl>
                                      </p:cBhvr>
                                      <p:to x="100000" y="100000"/>
                                    </p:animScale>
                                    <p:animScale>
                                      <p:cBhvr>
                                        <p:cTn id="19" dur="26">
                                          <p:stCondLst>
                                            <p:cond delay="1808"/>
                                          </p:stCondLst>
                                        </p:cTn>
                                        <p:tgtEl>
                                          <p:spTgt spid="3"/>
                                        </p:tgtEl>
                                      </p:cBhvr>
                                      <p:to x="100000" y="95000"/>
                                    </p:animScale>
                                    <p:animScale>
                                      <p:cBhvr>
                                        <p:cTn id="20" dur="166" decel="50000">
                                          <p:stCondLst>
                                            <p:cond delay="1834"/>
                                          </p:stCondLst>
                                        </p:cTn>
                                        <p:tgtEl>
                                          <p:spTgt spid="3"/>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643042" y="2476921"/>
            <a:ext cx="6429420" cy="1595021"/>
          </a:xfrm>
          <a:prstGeom prst="doubleWave">
            <a:avLst/>
          </a:prstGeom>
        </p:spPr>
        <p:style>
          <a:lnRef idx="1">
            <a:schemeClr val="accent3"/>
          </a:lnRef>
          <a:fillRef idx="2">
            <a:schemeClr val="accent3"/>
          </a:fillRef>
          <a:effectRef idx="1">
            <a:schemeClr val="accent3"/>
          </a:effectRef>
          <a:fontRef idx="minor">
            <a:schemeClr val="dk1"/>
          </a:fontRef>
        </p:style>
        <p:txBody>
          <a:bodyPr wrap="square">
            <a:spAutoFit/>
          </a:bodyPr>
          <a:lstStyle/>
          <a:p>
            <a:pPr algn="ctr"/>
            <a:r>
              <a:rPr lang="ar-SA" sz="7200"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أولا : الآداب الواجبة </a:t>
            </a:r>
            <a:endParaRPr lang="en-US" sz="7200"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مستطيل 2"/>
          <p:cNvSpPr/>
          <p:nvPr/>
        </p:nvSpPr>
        <p:spPr>
          <a:xfrm>
            <a:off x="2228249" y="6516052"/>
            <a:ext cx="4498347" cy="369332"/>
          </a:xfrm>
          <a:prstGeom prst="rect">
            <a:avLst/>
          </a:prstGeom>
        </p:spPr>
        <p:txBody>
          <a:bodyPr wrap="none">
            <a:spAutoFit/>
          </a:bodyPr>
          <a:lstStyle/>
          <a:p>
            <a:r>
              <a:rPr lang="ar-SA" b="1" dirty="0"/>
              <a:t>الأستاذ أبو يوسف منتدى التربية والتعليم بالمدينة المنورة </a:t>
            </a:r>
          </a:p>
        </p:txBody>
      </p:sp>
    </p:spTree>
  </p:cSld>
  <p:clrMapOvr>
    <a:masterClrMapping/>
  </p:clrMapOvr>
  <p:transition>
    <p:wheel spokes="3"/>
    <p:sndAc>
      <p:stSnd>
        <p:snd r:embed="rId3" name="wind.wav"/>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سمة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نسق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144</TotalTime>
  <Words>1037</Words>
  <Application>Microsoft Office PowerPoint</Application>
  <PresentationFormat>عرض على الشاشة (3:4)‏</PresentationFormat>
  <Paragraphs>131</Paragraphs>
  <Slides>29</Slides>
  <Notes>29</Notes>
  <HiddenSlides>0</HiddenSlides>
  <MMClips>0</MMClips>
  <ScaleCrop>false</ScaleCrop>
  <HeadingPairs>
    <vt:vector size="4" baseType="variant">
      <vt:variant>
        <vt:lpstr>نسق</vt:lpstr>
      </vt:variant>
      <vt:variant>
        <vt:i4>1</vt:i4>
      </vt:variant>
      <vt:variant>
        <vt:lpstr>عناوين الشرائح</vt:lpstr>
      </vt:variant>
      <vt:variant>
        <vt:i4>29</vt:i4>
      </vt:variant>
    </vt:vector>
  </HeadingPairs>
  <TitlesOfParts>
    <vt:vector size="30" baseType="lpstr">
      <vt:lpstr>سمة Office</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lpstr>عرض تقديمي في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الشريحة 1</dc:title>
  <cp:lastModifiedBy>الأستاذ أبو يوسف منتدى التربية والتعليم بالمدينة </cp:lastModifiedBy>
  <cp:revision>38</cp:revision>
  <dcterms:modified xsi:type="dcterms:W3CDTF">2013-01-27T17:58:23Z</dcterms:modified>
</cp:coreProperties>
</file>