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notesMasterIdLst>
    <p:notesMasterId r:id="rId15"/>
  </p:notesMasterIdLst>
  <p:sldIdLst>
    <p:sldId id="256" r:id="rId2"/>
    <p:sldId id="257" r:id="rId3"/>
    <p:sldId id="288" r:id="rId4"/>
    <p:sldId id="259" r:id="rId5"/>
    <p:sldId id="289" r:id="rId6"/>
    <p:sldId id="260" r:id="rId7"/>
    <p:sldId id="261" r:id="rId8"/>
    <p:sldId id="279" r:id="rId9"/>
    <p:sldId id="284" r:id="rId10"/>
    <p:sldId id="290" r:id="rId11"/>
    <p:sldId id="291" r:id="rId12"/>
    <p:sldId id="292" r:id="rId13"/>
    <p:sldId id="293" r:id="rId14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84380"/>
    <p:restoredTop sz="92540" autoAdjust="0"/>
  </p:normalViewPr>
  <p:slideViewPr>
    <p:cSldViewPr>
      <p:cViewPr varScale="1">
        <p:scale>
          <a:sx n="64" d="100"/>
          <a:sy n="64" d="100"/>
        </p:scale>
        <p:origin x="-196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رأس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E2C306B9-12DF-479B-8F5F-F615864E3EBC}" type="datetimeFigureOut">
              <a:rPr lang="ar-SA" smtClean="0"/>
              <a:t>21/03/34</a:t>
            </a:fld>
            <a:endParaRPr lang="ar-SA"/>
          </a:p>
        </p:txBody>
      </p:sp>
      <p:sp>
        <p:nvSpPr>
          <p:cNvPr id="4" name="عنصر نائب لصورة الشريحة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ar-SA"/>
          </a:p>
        </p:txBody>
      </p:sp>
      <p:sp>
        <p:nvSpPr>
          <p:cNvPr id="5" name="عنصر نائب للملاحظات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10DA01D8-B029-469A-AA6F-351CD1A31E9C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9099229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ar-SA" dirty="0" smtClean="0"/>
              <a:t>الأستاذ أبو يوسف</a:t>
            </a:r>
            <a:r>
              <a:rPr lang="ar-SA" baseline="0" dirty="0" smtClean="0"/>
              <a:t> </a:t>
            </a:r>
            <a:r>
              <a:rPr lang="ar-SA" dirty="0" smtClean="0"/>
              <a:t>منتدى التربية والتعليم بالمدينة المنورة لا تنسونا من صالح دعائكم</a:t>
            </a:r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A01D8-B029-469A-AA6F-351CD1A31E9C}" type="slidenum">
              <a:rPr lang="ar-SA" smtClean="0"/>
              <a:t>1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32676273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ar-SA" dirty="0" smtClean="0"/>
              <a:t>الأستاذ أبو يوسف</a:t>
            </a:r>
            <a:r>
              <a:rPr lang="ar-SA" baseline="0" dirty="0" smtClean="0"/>
              <a:t> </a:t>
            </a:r>
            <a:r>
              <a:rPr lang="ar-SA" dirty="0" smtClean="0"/>
              <a:t>منتدى التربية والتعليم بالمدينة المنورة لا تنسونا من صالح دعائكم</a:t>
            </a:r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A01D8-B029-469A-AA6F-351CD1A31E9C}" type="slidenum">
              <a:rPr lang="ar-SA" smtClean="0"/>
              <a:t>10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62831492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ar-SA" dirty="0" smtClean="0"/>
              <a:t>الأستاذ أبو يوسف</a:t>
            </a:r>
            <a:r>
              <a:rPr lang="ar-SA" baseline="0" dirty="0" smtClean="0"/>
              <a:t> </a:t>
            </a:r>
            <a:r>
              <a:rPr lang="ar-SA" dirty="0" smtClean="0"/>
              <a:t>منتدى التربية والتعليم بالمدينة المنورة لا تنسونا من صالح دعائكم</a:t>
            </a:r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A01D8-B029-469A-AA6F-351CD1A31E9C}" type="slidenum">
              <a:rPr lang="ar-SA" smtClean="0"/>
              <a:t>11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40619693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ar-SA" dirty="0" smtClean="0"/>
              <a:t>الأستاذ أبو يوسف</a:t>
            </a:r>
            <a:r>
              <a:rPr lang="ar-SA" baseline="0" dirty="0" smtClean="0"/>
              <a:t> </a:t>
            </a:r>
            <a:r>
              <a:rPr lang="ar-SA" dirty="0" smtClean="0"/>
              <a:t>منتدى التربية والتعليم بالمدينة المنورة لا تنسونا من صالح دعائكم</a:t>
            </a:r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A01D8-B029-469A-AA6F-351CD1A31E9C}" type="slidenum">
              <a:rPr lang="ar-SA" smtClean="0"/>
              <a:t>12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80934158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ar-SA" dirty="0" smtClean="0"/>
              <a:t>الأستاذ أبو يوسف</a:t>
            </a:r>
            <a:r>
              <a:rPr lang="ar-SA" baseline="0" dirty="0" smtClean="0"/>
              <a:t> </a:t>
            </a:r>
            <a:r>
              <a:rPr lang="ar-SA" dirty="0" smtClean="0"/>
              <a:t>منتدى التربية والتعليم بالمدينة المنورة لا تنسونا من صالح دعائكم</a:t>
            </a:r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A01D8-B029-469A-AA6F-351CD1A31E9C}" type="slidenum">
              <a:rPr lang="ar-SA" smtClean="0"/>
              <a:t>13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5054957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ar-SA" dirty="0" smtClean="0"/>
              <a:t>الأستاذ أبو يوسف</a:t>
            </a:r>
            <a:r>
              <a:rPr lang="ar-SA" baseline="0" dirty="0" smtClean="0"/>
              <a:t> </a:t>
            </a:r>
            <a:r>
              <a:rPr lang="ar-SA" dirty="0" smtClean="0"/>
              <a:t>منتدى التربية والتعليم بالمدينة المنورة لا تنسونا من صالح دعائكم</a:t>
            </a:r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A01D8-B029-469A-AA6F-351CD1A31E9C}" type="slidenum">
              <a:rPr lang="ar-SA" smtClean="0"/>
              <a:t>2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10505889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ar-SA" dirty="0" smtClean="0"/>
              <a:t>الأستاذ أبو يوسف</a:t>
            </a:r>
            <a:r>
              <a:rPr lang="ar-SA" baseline="0" dirty="0" smtClean="0"/>
              <a:t> </a:t>
            </a:r>
            <a:r>
              <a:rPr lang="ar-SA" dirty="0" smtClean="0"/>
              <a:t>منتدى التربية والتعليم بالمدينة المنورة لا تنسونا من صالح دعائكم</a:t>
            </a:r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A01D8-B029-469A-AA6F-351CD1A31E9C}" type="slidenum">
              <a:rPr lang="ar-SA" smtClean="0"/>
              <a:t>3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14268155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ar-SA" dirty="0" smtClean="0"/>
              <a:t>الأستاذ أبو يوسف</a:t>
            </a:r>
            <a:r>
              <a:rPr lang="ar-SA" baseline="0" dirty="0" smtClean="0"/>
              <a:t> </a:t>
            </a:r>
            <a:r>
              <a:rPr lang="ar-SA" dirty="0" smtClean="0"/>
              <a:t>منتدى التربية والتعليم بالمدينة المنورة لا تنسونا من صالح دعائكم</a:t>
            </a:r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A01D8-B029-469A-AA6F-351CD1A31E9C}" type="slidenum">
              <a:rPr lang="ar-SA" smtClean="0"/>
              <a:t>4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69944982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ar-SA" dirty="0" smtClean="0"/>
              <a:t>الأستاذ أبو يوسف</a:t>
            </a:r>
            <a:r>
              <a:rPr lang="ar-SA" baseline="0" dirty="0" smtClean="0"/>
              <a:t> </a:t>
            </a:r>
            <a:r>
              <a:rPr lang="ar-SA" dirty="0" smtClean="0"/>
              <a:t>منتدى التربية والتعليم بالمدينة المنورة لا تنسونا من صالح دعائكم</a:t>
            </a:r>
          </a:p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A01D8-B029-469A-AA6F-351CD1A31E9C}" type="slidenum">
              <a:rPr lang="ar-SA" smtClean="0"/>
              <a:t>5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00570687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ar-SA" dirty="0" smtClean="0"/>
              <a:t>الأستاذ أبو يوسف</a:t>
            </a:r>
            <a:r>
              <a:rPr lang="ar-SA" baseline="0" dirty="0" smtClean="0"/>
              <a:t> </a:t>
            </a:r>
            <a:r>
              <a:rPr lang="ar-SA" dirty="0" smtClean="0"/>
              <a:t>منتدى التربية والتعليم بالمدينة المنورة لا تنسونا من صالح دعائكم</a:t>
            </a:r>
            <a:endParaRPr lang="ar-SA" dirty="0" smtClean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A01D8-B029-469A-AA6F-351CD1A31E9C}" type="slidenum">
              <a:rPr lang="ar-SA" smtClean="0"/>
              <a:t>6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27903703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ar-SA" dirty="0" smtClean="0"/>
              <a:t>الأستاذ أبو يوسف</a:t>
            </a:r>
            <a:r>
              <a:rPr lang="ar-SA" baseline="0" dirty="0" smtClean="0"/>
              <a:t> </a:t>
            </a:r>
            <a:r>
              <a:rPr lang="ar-SA" dirty="0" smtClean="0"/>
              <a:t>منتدى التربية والتعليم بالمدينة المنورة لا تنسونا من صالح دعائكم</a:t>
            </a:r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A01D8-B029-469A-AA6F-351CD1A31E9C}" type="slidenum">
              <a:rPr lang="ar-SA" smtClean="0"/>
              <a:t>7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20627668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ar-SA" dirty="0" smtClean="0"/>
              <a:t>الأستاذ أبو يوسف</a:t>
            </a:r>
            <a:r>
              <a:rPr lang="ar-SA" baseline="0" dirty="0" smtClean="0"/>
              <a:t> </a:t>
            </a:r>
            <a:r>
              <a:rPr lang="ar-SA" dirty="0" smtClean="0"/>
              <a:t>منتدى التربية والتعليم بالمدينة المنورة لا تنسونا من صالح دعائكم</a:t>
            </a:r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A01D8-B029-469A-AA6F-351CD1A31E9C}" type="slidenum">
              <a:rPr lang="ar-SA" smtClean="0"/>
              <a:t>8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41583302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ar-SA" dirty="0" smtClean="0"/>
              <a:t>الأستاذ أبو يوسف</a:t>
            </a:r>
            <a:r>
              <a:rPr lang="ar-SA" baseline="0" dirty="0" smtClean="0"/>
              <a:t> </a:t>
            </a:r>
            <a:r>
              <a:rPr lang="ar-SA" dirty="0" smtClean="0"/>
              <a:t>منتدى التربية والتعليم بالمدينة المنورة لا تنسونا من صالح دعائكم</a:t>
            </a:r>
            <a:endParaRPr lang="ar-SA" dirty="0" smtClean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A01D8-B029-469A-AA6F-351CD1A31E9C}" type="slidenum">
              <a:rPr lang="ar-SA" smtClean="0"/>
              <a:t>9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7706972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21/03/34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wheel spokes="1"/>
    <p:sndAc>
      <p:stSnd>
        <p:snd r:embed="rId1" name="coin.wav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21/03/34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wheel spokes="1"/>
    <p:sndAc>
      <p:stSnd>
        <p:snd r:embed="rId1" name="coin.wav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21/03/34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wheel spokes="1"/>
    <p:sndAc>
      <p:stSnd>
        <p:snd r:embed="rId1" name="coin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21/03/34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wheel spokes="1"/>
    <p:sndAc>
      <p:stSnd>
        <p:snd r:embed="rId1" name="coin.wav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21/03/34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wheel spokes="1"/>
    <p:sndAc>
      <p:stSnd>
        <p:snd r:embed="rId1" name="coin.wav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21/03/34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wheel spokes="1"/>
    <p:sndAc>
      <p:stSnd>
        <p:snd r:embed="rId1" name="coin.wav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21/03/34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wheel spokes="1"/>
    <p:sndAc>
      <p:stSnd>
        <p:snd r:embed="rId1" name="coin.wav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21/03/34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wheel spokes="1"/>
    <p:sndAc>
      <p:stSnd>
        <p:snd r:embed="rId1" name="coin.wav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21/03/34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wheel spokes="1"/>
    <p:sndAc>
      <p:stSnd>
        <p:snd r:embed="rId1" name="coin.wav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21/03/34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wheel spokes="1"/>
    <p:sndAc>
      <p:stSnd>
        <p:snd r:embed="rId1" name="coin.wav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21/03/34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wheel spokes="1"/>
    <p:sndAc>
      <p:stSnd>
        <p:snd r:embed="rId1" name="coin.wav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8ABB09-4A1D-463E-8065-109CC2B7EFAA}" type="datetimeFigureOut">
              <a:rPr lang="ar-SA" smtClean="0"/>
              <a:pPr/>
              <a:t>21/03/34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wheel spokes="1"/>
    <p:sndAc>
      <p:stSnd>
        <p:snd r:embed="rId13" name="coin.wav"/>
      </p:stSnd>
    </p:sndAc>
  </p:transition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1390754" y="1844824"/>
            <a:ext cx="7181774" cy="156966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ar-SA" sz="9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زكاة </a:t>
            </a:r>
            <a:r>
              <a:rPr lang="ar-EG" sz="9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ب</a:t>
            </a:r>
            <a:r>
              <a:rPr lang="ar-SA" sz="96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هيمة</a:t>
            </a:r>
            <a:r>
              <a:rPr lang="ar-SA" sz="9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الأنعام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000232" y="3645024"/>
            <a:ext cx="5572164" cy="2498620"/>
          </a:xfrm>
          <a:prstGeom prst="rect">
            <a:avLst/>
          </a:prstGeom>
          <a:ln w="88900" cap="sq" cmpd="thickThin">
            <a:solidFill>
              <a:srgbClr val="FF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5" name="مستطيل 4"/>
          <p:cNvSpPr/>
          <p:nvPr/>
        </p:nvSpPr>
        <p:spPr>
          <a:xfrm>
            <a:off x="2228249" y="6525344"/>
            <a:ext cx="449834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/>
              <a:t>الأستاذ أبو يوسف منتدى التربية والتعليم بالمدينة المنورة </a:t>
            </a:r>
          </a:p>
        </p:txBody>
      </p:sp>
      <p:pic>
        <p:nvPicPr>
          <p:cNvPr id="6" name="Picture 2" descr="D:\6\1\التربية الاسلامية الصف السادس ف2  توزيع و تحضير و عروض بوربوينت و كتاب و اوراق عمل و خرائط مفاهيم\فقه\بور بوينت فقه سادس ابتدائي ف2 كتاب الطالب\بور بوينت فقه سادس ف2 كتاب نشاط\22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-27384"/>
            <a:ext cx="3386261" cy="1728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wheel spokes="1"/>
    <p:sndAc>
      <p:stSnd>
        <p:snd r:embed="rId3" name="coin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1472" y="928670"/>
            <a:ext cx="8186763" cy="2143140"/>
          </a:xfrm>
          <a:prstGeom prst="rect">
            <a:avLst/>
          </a:prstGeom>
          <a:ln w="88900" cap="sq" cmpd="thickThin">
            <a:solidFill>
              <a:srgbClr val="FF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3" name="مربع نص 2"/>
          <p:cNvSpPr txBox="1">
            <a:spLocks noChangeArrowheads="1"/>
          </p:cNvSpPr>
          <p:nvPr/>
        </p:nvSpPr>
        <p:spPr bwMode="auto">
          <a:xfrm>
            <a:off x="6429388" y="3571876"/>
            <a:ext cx="2143127" cy="255454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r"/>
            <a:r>
              <a:rPr lang="ar-SA" sz="3200" b="1" dirty="0" smtClean="0">
                <a:solidFill>
                  <a:srgbClr val="FF0000"/>
                </a:solidFill>
              </a:rPr>
              <a:t>لا تجب فيها الزكاة لأنها ليست غنما ولا بقرا ولا ماعزا ولا إبلا  </a:t>
            </a:r>
            <a:endParaRPr lang="ar-SA" sz="3200" b="1" dirty="0">
              <a:solidFill>
                <a:srgbClr val="FF0000"/>
              </a:solidFill>
            </a:endParaRPr>
          </a:p>
        </p:txBody>
      </p:sp>
      <p:sp>
        <p:nvSpPr>
          <p:cNvPr id="4" name="مربع نص 3"/>
          <p:cNvSpPr txBox="1">
            <a:spLocks noChangeArrowheads="1"/>
          </p:cNvSpPr>
          <p:nvPr/>
        </p:nvSpPr>
        <p:spPr bwMode="auto">
          <a:xfrm>
            <a:off x="4000496" y="3571876"/>
            <a:ext cx="2143127" cy="2062103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r"/>
            <a:r>
              <a:rPr lang="ar-SA" sz="3200" b="1" dirty="0" smtClean="0">
                <a:solidFill>
                  <a:srgbClr val="FF0000"/>
                </a:solidFill>
              </a:rPr>
              <a:t>يجب فيها الزكاة لأنها من الأنعام الواجب فيها الزكاة </a:t>
            </a:r>
            <a:endParaRPr lang="ar-SA" sz="3200" b="1" dirty="0">
              <a:solidFill>
                <a:srgbClr val="FF0000"/>
              </a:solidFill>
            </a:endParaRPr>
          </a:p>
        </p:txBody>
      </p:sp>
      <p:sp>
        <p:nvSpPr>
          <p:cNvPr id="5" name="مربع نص 4"/>
          <p:cNvSpPr txBox="1">
            <a:spLocks noChangeArrowheads="1"/>
          </p:cNvSpPr>
          <p:nvPr/>
        </p:nvSpPr>
        <p:spPr bwMode="auto">
          <a:xfrm>
            <a:off x="857224" y="3571876"/>
            <a:ext cx="2143127" cy="3046988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ar-SA" sz="3200" b="1" dirty="0" smtClean="0">
                <a:solidFill>
                  <a:srgbClr val="FF0000"/>
                </a:solidFill>
              </a:rPr>
              <a:t>لا تجب فيها الزكاة لأنها ليست غنما ولا بقرا ولا ماعزا ولا إبلا  </a:t>
            </a:r>
          </a:p>
          <a:p>
            <a:pPr algn="r"/>
            <a:endParaRPr lang="ar-SA" sz="3200" b="1" dirty="0">
              <a:solidFill>
                <a:srgbClr val="FF0000"/>
              </a:solidFill>
            </a:endParaRPr>
          </a:p>
        </p:txBody>
      </p:sp>
      <p:cxnSp>
        <p:nvCxnSpPr>
          <p:cNvPr id="6" name="رابط كسهم مستقيم 5"/>
          <p:cNvCxnSpPr>
            <a:cxnSpLocks noChangeShapeType="1"/>
          </p:cNvCxnSpPr>
          <p:nvPr/>
        </p:nvCxnSpPr>
        <p:spPr bwMode="auto">
          <a:xfrm>
            <a:off x="7000884" y="2857496"/>
            <a:ext cx="1143016" cy="928694"/>
          </a:xfrm>
          <a:prstGeom prst="straightConnector1">
            <a:avLst/>
          </a:prstGeom>
          <a:noFill/>
          <a:ln w="41275" algn="ctr">
            <a:solidFill>
              <a:srgbClr val="FF0000"/>
            </a:solidFill>
            <a:round/>
            <a:headEnd/>
            <a:tailEnd type="arrow" w="med" len="med"/>
          </a:ln>
        </p:spPr>
      </p:cxnSp>
      <p:cxnSp>
        <p:nvCxnSpPr>
          <p:cNvPr id="8" name="رابط كسهم مستقيم 7"/>
          <p:cNvCxnSpPr>
            <a:cxnSpLocks noChangeShapeType="1"/>
          </p:cNvCxnSpPr>
          <p:nvPr/>
        </p:nvCxnSpPr>
        <p:spPr bwMode="auto">
          <a:xfrm rot="16200000" flipH="1">
            <a:off x="5179223" y="3178967"/>
            <a:ext cx="857256" cy="71438"/>
          </a:xfrm>
          <a:prstGeom prst="straightConnector1">
            <a:avLst/>
          </a:prstGeom>
          <a:noFill/>
          <a:ln w="41275" algn="ctr">
            <a:solidFill>
              <a:srgbClr val="FF0000"/>
            </a:solidFill>
            <a:round/>
            <a:headEnd/>
            <a:tailEnd type="arrow" w="med" len="med"/>
          </a:ln>
        </p:spPr>
      </p:cxnSp>
      <p:cxnSp>
        <p:nvCxnSpPr>
          <p:cNvPr id="10" name="رابط كسهم مستقيم 9"/>
          <p:cNvCxnSpPr>
            <a:cxnSpLocks noChangeShapeType="1"/>
          </p:cNvCxnSpPr>
          <p:nvPr/>
        </p:nvCxnSpPr>
        <p:spPr bwMode="auto">
          <a:xfrm rot="10800000" flipV="1">
            <a:off x="2786050" y="2786058"/>
            <a:ext cx="1643074" cy="857256"/>
          </a:xfrm>
          <a:prstGeom prst="straightConnector1">
            <a:avLst/>
          </a:prstGeom>
          <a:noFill/>
          <a:ln w="41275" algn="ctr">
            <a:solidFill>
              <a:srgbClr val="FF0000"/>
            </a:solidFill>
            <a:round/>
            <a:headEnd/>
            <a:tailEnd type="arrow" w="med" len="med"/>
          </a:ln>
        </p:spPr>
      </p:cxnSp>
      <p:sp>
        <p:nvSpPr>
          <p:cNvPr id="9" name="مستطيل 8"/>
          <p:cNvSpPr/>
          <p:nvPr/>
        </p:nvSpPr>
        <p:spPr>
          <a:xfrm>
            <a:off x="2228249" y="6525344"/>
            <a:ext cx="449834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/>
              <a:t>الأستاذ أبو يوسف منتدى التربية والتعليم بالمدينة المنورة </a:t>
            </a:r>
          </a:p>
        </p:txBody>
      </p:sp>
    </p:spTree>
  </p:cSld>
  <p:clrMapOvr>
    <a:masterClrMapping/>
  </p:clrMapOvr>
  <p:transition>
    <p:wheel spokes="1"/>
    <p:sndAc>
      <p:stSnd>
        <p:snd r:embed="rId3" name="coin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1472" y="2143116"/>
            <a:ext cx="8197693" cy="2500330"/>
          </a:xfrm>
          <a:prstGeom prst="rect">
            <a:avLst/>
          </a:prstGeom>
          <a:ln w="88900" cap="sq" cmpd="thickThin">
            <a:solidFill>
              <a:srgbClr val="FF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cxnSp>
        <p:nvCxnSpPr>
          <p:cNvPr id="3" name="رابط مستقيم 2"/>
          <p:cNvCxnSpPr/>
          <p:nvPr/>
        </p:nvCxnSpPr>
        <p:spPr bwMode="auto">
          <a:xfrm rot="10800000">
            <a:off x="2428860" y="3714752"/>
            <a:ext cx="642942" cy="1588"/>
          </a:xfrm>
          <a:prstGeom prst="line">
            <a:avLst/>
          </a:prstGeom>
          <a:solidFill>
            <a:schemeClr val="accent1"/>
          </a:solidFill>
          <a:ln w="349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" name="رابط مستقيم 4"/>
          <p:cNvCxnSpPr/>
          <p:nvPr/>
        </p:nvCxnSpPr>
        <p:spPr bwMode="auto">
          <a:xfrm rot="10800000">
            <a:off x="3714744" y="4429132"/>
            <a:ext cx="642942" cy="1588"/>
          </a:xfrm>
          <a:prstGeom prst="line">
            <a:avLst/>
          </a:prstGeom>
          <a:solidFill>
            <a:schemeClr val="accent1"/>
          </a:solidFill>
          <a:ln w="349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6" name="مستطيل 5"/>
          <p:cNvSpPr/>
          <p:nvPr/>
        </p:nvSpPr>
        <p:spPr>
          <a:xfrm>
            <a:off x="2228249" y="6525344"/>
            <a:ext cx="449834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/>
              <a:t>الأستاذ أبو يوسف منتدى التربية والتعليم بالمدينة المنورة </a:t>
            </a:r>
          </a:p>
        </p:txBody>
      </p:sp>
    </p:spTree>
  </p:cSld>
  <p:clrMapOvr>
    <a:masterClrMapping/>
  </p:clrMapOvr>
  <p:transition>
    <p:wheel spokes="1"/>
    <p:sndAc>
      <p:stSnd>
        <p:snd r:embed="rId3" name="coin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58" y="1214422"/>
            <a:ext cx="8467751" cy="1857388"/>
          </a:xfrm>
          <a:prstGeom prst="rect">
            <a:avLst/>
          </a:prstGeom>
          <a:ln w="88900" cap="sq" cmpd="thickThin">
            <a:solidFill>
              <a:srgbClr val="FF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4" name="مربع نص 3"/>
          <p:cNvSpPr txBox="1">
            <a:spLocks noChangeArrowheads="1"/>
          </p:cNvSpPr>
          <p:nvPr/>
        </p:nvSpPr>
        <p:spPr bwMode="auto">
          <a:xfrm>
            <a:off x="1714480" y="3357562"/>
            <a:ext cx="6429407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ar-SA" sz="3200" b="1" dirty="0" smtClean="0">
                <a:solidFill>
                  <a:srgbClr val="FF0000"/>
                </a:solidFill>
              </a:rPr>
              <a:t>إن كانت ترعى أكثر العام فتجب فيها الزكاة </a:t>
            </a:r>
          </a:p>
          <a:p>
            <a:pPr algn="r"/>
            <a:r>
              <a:rPr lang="ar-SA" sz="3200" b="1" dirty="0" smtClean="0">
                <a:solidFill>
                  <a:srgbClr val="FF0000"/>
                </a:solidFill>
              </a:rPr>
              <a:t>إن كانت الشركة تعتمد في </a:t>
            </a:r>
            <a:r>
              <a:rPr lang="ar-SA" sz="3200" b="1" smtClean="0">
                <a:solidFill>
                  <a:srgbClr val="FF0000"/>
                </a:solidFill>
              </a:rPr>
              <a:t>تغذيتهاعلى</a:t>
            </a:r>
            <a:r>
              <a:rPr lang="ar-SA" sz="3200" b="1" dirty="0" smtClean="0">
                <a:solidFill>
                  <a:srgbClr val="FF0000"/>
                </a:solidFill>
              </a:rPr>
              <a:t> العلف أكثر العام فلا تجب فيها زكاة </a:t>
            </a:r>
            <a:endParaRPr lang="ar-SA" sz="3200" b="1" dirty="0">
              <a:solidFill>
                <a:srgbClr val="FF0000"/>
              </a:solidFill>
            </a:endParaRPr>
          </a:p>
        </p:txBody>
      </p:sp>
      <p:sp>
        <p:nvSpPr>
          <p:cNvPr id="5" name="مستطيل 4"/>
          <p:cNvSpPr/>
          <p:nvPr/>
        </p:nvSpPr>
        <p:spPr>
          <a:xfrm>
            <a:off x="2228249" y="6525344"/>
            <a:ext cx="449834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/>
              <a:t>الأستاذ أبو يوسف منتدى التربية والتعليم بالمدينة المنورة </a:t>
            </a:r>
          </a:p>
        </p:txBody>
      </p:sp>
    </p:spTree>
  </p:cSld>
  <p:clrMapOvr>
    <a:masterClrMapping/>
  </p:clrMapOvr>
  <p:transition>
    <p:wheel spokes="1"/>
    <p:sndAc>
      <p:stSnd>
        <p:snd r:embed="rId3" name="coin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6\1\التربية الاسلامية الصف السادس ف2  توزيع و تحضير و عروض بوربوينت و كتاب و اوراق عمل و خرائط مفاهيم\فقه\بور بوينت فقه سادس ابتدائي ف2 كتاب الطالب\بور بوينت فقه سادس ف2 كتاب نشاط\22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9" y="1268760"/>
            <a:ext cx="6768752" cy="4680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56668630"/>
      </p:ext>
    </p:extLst>
  </p:cSld>
  <p:clrMapOvr>
    <a:masterClrMapping/>
  </p:clrMapOvr>
  <p:transition>
    <p:wheel spokes="1"/>
    <p:sndAc>
      <p:stSnd>
        <p:snd r:embed="rId3" name="coin.wav"/>
      </p:stSnd>
    </p:sndAc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642910" y="214290"/>
            <a:ext cx="8215370" cy="3785652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rtl="0" fontAlgn="base">
              <a:spcBef>
                <a:spcPct val="0"/>
              </a:spcBef>
              <a:spcAft>
                <a:spcPct val="0"/>
              </a:spcAft>
            </a:pPr>
            <a:r>
              <a:rPr lang="ar-SA" sz="4000" b="1" dirty="0" smtClean="0">
                <a:solidFill>
                  <a:schemeClr val="bg1"/>
                </a:solidFill>
                <a:latin typeface="Calibri" pitchFamily="34" charset="0"/>
                <a:ea typeface="Calibri" pitchFamily="34" charset="0"/>
                <a:cs typeface="Arial" pitchFamily="34" charset="0"/>
              </a:rPr>
              <a:t>يربي بعض الناس أنواعا من الحيوانات كالخيل والإبل والبقر والغنم وبعض الطيور :</a:t>
            </a:r>
          </a:p>
          <a:p>
            <a:pPr lvl="0" rtl="0" fontAlgn="base">
              <a:spcBef>
                <a:spcPct val="0"/>
              </a:spcBef>
              <a:spcAft>
                <a:spcPct val="0"/>
              </a:spcAft>
            </a:pPr>
            <a:r>
              <a:rPr lang="ar-SA" sz="4000" b="1" dirty="0" smtClean="0">
                <a:solidFill>
                  <a:schemeClr val="bg1"/>
                </a:solidFill>
                <a:latin typeface="Calibri" pitchFamily="34" charset="0"/>
                <a:ea typeface="Calibri" pitchFamily="34" charset="0"/>
                <a:cs typeface="Arial" pitchFamily="34" charset="0"/>
              </a:rPr>
              <a:t>- هل تعد هذه الحيوانات ما لا تجب فيه الزكاة ؟</a:t>
            </a:r>
          </a:p>
          <a:p>
            <a:pPr lvl="0" rtl="0" fontAlgn="base">
              <a:spcBef>
                <a:spcPct val="0"/>
              </a:spcBef>
              <a:spcAft>
                <a:spcPct val="0"/>
              </a:spcAft>
            </a:pPr>
            <a:r>
              <a:rPr lang="ar-SA" sz="4000" b="1" dirty="0" smtClean="0">
                <a:solidFill>
                  <a:schemeClr val="bg1"/>
                </a:solidFill>
                <a:latin typeface="Calibri" pitchFamily="34" charset="0"/>
                <a:ea typeface="Calibri" pitchFamily="34" charset="0"/>
                <a:cs typeface="Arial" pitchFamily="34" charset="0"/>
              </a:rPr>
              <a:t>......................</a:t>
            </a:r>
            <a:r>
              <a:rPr lang="en-US" sz="4000" b="1" dirty="0" smtClean="0">
                <a:solidFill>
                  <a:schemeClr val="bg1"/>
                </a:solidFill>
                <a:latin typeface="Calibri" pitchFamily="34" charset="0"/>
                <a:ea typeface="Calibri" pitchFamily="34" charset="0"/>
                <a:cs typeface="Arial" pitchFamily="34" charset="0"/>
              </a:rPr>
              <a:t>........</a:t>
            </a:r>
            <a:r>
              <a:rPr lang="ar-SA" sz="4000" b="1" dirty="0" smtClean="0">
                <a:solidFill>
                  <a:schemeClr val="bg1"/>
                </a:solidFill>
                <a:latin typeface="Calibri" pitchFamily="34" charset="0"/>
                <a:ea typeface="Calibri" pitchFamily="34" charset="0"/>
                <a:cs typeface="Arial" pitchFamily="34" charset="0"/>
              </a:rPr>
              <a:t>.........................</a:t>
            </a:r>
          </a:p>
          <a:p>
            <a:pPr lvl="0" rtl="0" fontAlgn="base">
              <a:spcBef>
                <a:spcPct val="0"/>
              </a:spcBef>
              <a:spcAft>
                <a:spcPct val="0"/>
              </a:spcAft>
            </a:pPr>
            <a:r>
              <a:rPr lang="ar-SA" sz="4000" b="1" dirty="0" smtClean="0">
                <a:solidFill>
                  <a:schemeClr val="bg1"/>
                </a:solidFill>
                <a:latin typeface="Calibri" pitchFamily="34" charset="0"/>
                <a:ea typeface="Calibri" pitchFamily="34" charset="0"/>
                <a:cs typeface="Arial" pitchFamily="34" charset="0"/>
              </a:rPr>
              <a:t>- ما البهائم التي تجب فيها الزكاة ؟</a:t>
            </a:r>
          </a:p>
          <a:p>
            <a:pPr lvl="0" rtl="0" fontAlgn="base">
              <a:spcBef>
                <a:spcPct val="0"/>
              </a:spcBef>
              <a:spcAft>
                <a:spcPct val="0"/>
              </a:spcAft>
            </a:pPr>
            <a:r>
              <a:rPr lang="ar-SA" sz="4000" b="1" dirty="0" smtClean="0">
                <a:solidFill>
                  <a:schemeClr val="bg1"/>
                </a:solidFill>
                <a:latin typeface="Calibri" pitchFamily="34" charset="0"/>
                <a:ea typeface="Calibri" pitchFamily="34" charset="0"/>
                <a:cs typeface="Arial" pitchFamily="34" charset="0"/>
              </a:rPr>
              <a:t>.......................</a:t>
            </a:r>
            <a:r>
              <a:rPr lang="en-US" sz="4000" b="1" dirty="0" smtClean="0">
                <a:solidFill>
                  <a:schemeClr val="bg1"/>
                </a:solidFill>
                <a:latin typeface="Calibri" pitchFamily="34" charset="0"/>
                <a:ea typeface="Calibri" pitchFamily="34" charset="0"/>
                <a:cs typeface="Arial" pitchFamily="34" charset="0"/>
              </a:rPr>
              <a:t>........</a:t>
            </a:r>
            <a:r>
              <a:rPr lang="ar-SA" sz="4000" b="1" dirty="0" smtClean="0">
                <a:solidFill>
                  <a:schemeClr val="bg1"/>
                </a:solidFill>
                <a:latin typeface="Calibri" pitchFamily="34" charset="0"/>
                <a:ea typeface="Calibri" pitchFamily="34" charset="0"/>
                <a:cs typeface="Arial" pitchFamily="34" charset="0"/>
              </a:rPr>
              <a:t>........................</a:t>
            </a:r>
            <a:endParaRPr kumimoji="0" lang="en-US" sz="60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85984" y="3857628"/>
            <a:ext cx="4071966" cy="285752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4" name="مربع نص 3"/>
          <p:cNvSpPr txBox="1">
            <a:spLocks noChangeArrowheads="1"/>
          </p:cNvSpPr>
          <p:nvPr/>
        </p:nvSpPr>
        <p:spPr bwMode="auto">
          <a:xfrm>
            <a:off x="857224" y="2071678"/>
            <a:ext cx="7643853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ar-SA" sz="3600" b="1" dirty="0" smtClean="0">
                <a:solidFill>
                  <a:srgbClr val="FFFF00"/>
                </a:solidFill>
              </a:rPr>
              <a:t>بعضها يجب فيه الزكاة وبعضها لا تجب فيه الزكاة </a:t>
            </a:r>
            <a:endParaRPr lang="ar-SA" sz="3600" b="1" dirty="0">
              <a:solidFill>
                <a:srgbClr val="FFFF00"/>
              </a:solidFill>
            </a:endParaRPr>
          </a:p>
        </p:txBody>
      </p:sp>
      <p:sp>
        <p:nvSpPr>
          <p:cNvPr id="5" name="مربع نص 4"/>
          <p:cNvSpPr txBox="1">
            <a:spLocks noChangeArrowheads="1"/>
          </p:cNvSpPr>
          <p:nvPr/>
        </p:nvSpPr>
        <p:spPr bwMode="auto">
          <a:xfrm>
            <a:off x="928662" y="3286124"/>
            <a:ext cx="7643853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ar-SA" sz="4800" b="1" dirty="0" smtClean="0">
                <a:solidFill>
                  <a:srgbClr val="FFFF00"/>
                </a:solidFill>
              </a:rPr>
              <a:t>الإبل والبقر والغنم </a:t>
            </a:r>
            <a:endParaRPr lang="ar-SA" sz="4800" b="1" dirty="0">
              <a:solidFill>
                <a:srgbClr val="FFFF00"/>
              </a:solidFill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2228249" y="6525344"/>
            <a:ext cx="449834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/>
              <a:t>الأستاذ أبو يوسف منتدى التربية والتعليم بالمدينة المنورة </a:t>
            </a:r>
          </a:p>
        </p:txBody>
      </p:sp>
    </p:spTree>
  </p:cSld>
  <p:clrMapOvr>
    <a:masterClrMapping/>
  </p:clrMapOvr>
  <p:transition>
    <p:wheel spokes="1"/>
    <p:sndAc>
      <p:stSnd>
        <p:snd r:embed="rId3" name="coin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1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3" grpId="0" animBg="1"/>
      <p:bldP spid="4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صورة 2" descr="36f6fcd5__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857356" y="1142984"/>
            <a:ext cx="6000793" cy="390301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4" name="مربع نص 3"/>
          <p:cNvSpPr txBox="1"/>
          <p:nvPr/>
        </p:nvSpPr>
        <p:spPr>
          <a:xfrm>
            <a:off x="3000364" y="2132950"/>
            <a:ext cx="4143404" cy="193899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EG" sz="6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المراد ببهيمة الأنعام </a:t>
            </a:r>
          </a:p>
        </p:txBody>
      </p:sp>
      <p:sp>
        <p:nvSpPr>
          <p:cNvPr id="5" name="مستطيل 4"/>
          <p:cNvSpPr/>
          <p:nvPr/>
        </p:nvSpPr>
        <p:spPr>
          <a:xfrm>
            <a:off x="2228249" y="6525344"/>
            <a:ext cx="449834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/>
              <a:t>الأستاذ أبو يوسف منتدى التربية والتعليم بالمدينة المنورة </a:t>
            </a:r>
          </a:p>
        </p:txBody>
      </p:sp>
    </p:spTree>
  </p:cSld>
  <p:clrMapOvr>
    <a:masterClrMapping/>
  </p:clrMapOvr>
  <p:transition>
    <p:wheel spokes="1"/>
    <p:sndAc>
      <p:stSnd>
        <p:snd r:embed="rId3" name="coin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857224" y="1019590"/>
            <a:ext cx="7929618" cy="212365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ar-SA" sz="4400" b="1" dirty="0" smtClean="0"/>
              <a:t>تجب الزكاة في بهيمة الأنعام وهي :</a:t>
            </a:r>
          </a:p>
          <a:p>
            <a:r>
              <a:rPr lang="ar-SA" sz="4400" b="1" dirty="0" smtClean="0"/>
              <a:t>( ..............</a:t>
            </a:r>
            <a:r>
              <a:rPr lang="ar-EG" sz="4400" b="1" dirty="0" smtClean="0"/>
              <a:t>..</a:t>
            </a:r>
            <a:r>
              <a:rPr lang="ar-SA" sz="4400" b="1" dirty="0" smtClean="0"/>
              <a:t>.... و .........</a:t>
            </a:r>
            <a:r>
              <a:rPr lang="ar-EG" sz="4400" b="1" dirty="0" smtClean="0"/>
              <a:t>..</a:t>
            </a:r>
            <a:r>
              <a:rPr lang="ar-SA" sz="4400" b="1" dirty="0" smtClean="0"/>
              <a:t>........... </a:t>
            </a:r>
            <a:r>
              <a:rPr lang="ar-EG" sz="4400" b="1" dirty="0" smtClean="0"/>
              <a:t> </a:t>
            </a:r>
            <a:r>
              <a:rPr lang="ar-SA" sz="4400" b="1" dirty="0" smtClean="0"/>
              <a:t>و ................... )</a:t>
            </a:r>
          </a:p>
        </p:txBody>
      </p:sp>
      <p:sp>
        <p:nvSpPr>
          <p:cNvPr id="3" name="مربع نص 2"/>
          <p:cNvSpPr txBox="1">
            <a:spLocks noChangeArrowheads="1"/>
          </p:cNvSpPr>
          <p:nvPr/>
        </p:nvSpPr>
        <p:spPr bwMode="auto">
          <a:xfrm>
            <a:off x="5286380" y="1714488"/>
            <a:ext cx="2643193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ar-SA" sz="4800" b="1" dirty="0" smtClean="0">
                <a:solidFill>
                  <a:srgbClr val="FFFF00"/>
                </a:solidFill>
              </a:rPr>
              <a:t>الإبل </a:t>
            </a:r>
            <a:endParaRPr lang="ar-SA" sz="3200" b="1" dirty="0">
              <a:solidFill>
                <a:srgbClr val="FFFF00"/>
              </a:solidFill>
            </a:endParaRPr>
          </a:p>
        </p:txBody>
      </p:sp>
      <p:sp>
        <p:nvSpPr>
          <p:cNvPr id="5" name="مربع نص 4"/>
          <p:cNvSpPr txBox="1">
            <a:spLocks noChangeArrowheads="1"/>
          </p:cNvSpPr>
          <p:nvPr/>
        </p:nvSpPr>
        <p:spPr bwMode="auto">
          <a:xfrm>
            <a:off x="2000232" y="1714488"/>
            <a:ext cx="2643193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ar-SA" sz="4800" b="1" dirty="0" smtClean="0">
                <a:solidFill>
                  <a:srgbClr val="FFFF00"/>
                </a:solidFill>
              </a:rPr>
              <a:t>البقر </a:t>
            </a:r>
            <a:endParaRPr lang="ar-SA" sz="3200" b="1" dirty="0">
              <a:solidFill>
                <a:srgbClr val="FFFF00"/>
              </a:solidFill>
            </a:endParaRPr>
          </a:p>
        </p:txBody>
      </p:sp>
      <p:sp>
        <p:nvSpPr>
          <p:cNvPr id="6" name="مربع نص 5"/>
          <p:cNvSpPr txBox="1">
            <a:spLocks noChangeArrowheads="1"/>
          </p:cNvSpPr>
          <p:nvPr/>
        </p:nvSpPr>
        <p:spPr bwMode="auto">
          <a:xfrm>
            <a:off x="5500694" y="2428868"/>
            <a:ext cx="2643193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ar-SA" sz="4800" b="1" dirty="0" smtClean="0">
                <a:solidFill>
                  <a:srgbClr val="FFFF00"/>
                </a:solidFill>
              </a:rPr>
              <a:t>الغنم </a:t>
            </a:r>
            <a:endParaRPr lang="ar-SA" sz="3200" b="1" dirty="0">
              <a:solidFill>
                <a:srgbClr val="FFFF00"/>
              </a:solidFill>
            </a:endParaRPr>
          </a:p>
        </p:txBody>
      </p:sp>
      <p:sp>
        <p:nvSpPr>
          <p:cNvPr id="7" name="مستطيل 6"/>
          <p:cNvSpPr/>
          <p:nvPr/>
        </p:nvSpPr>
        <p:spPr>
          <a:xfrm>
            <a:off x="2228249" y="6525344"/>
            <a:ext cx="449834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/>
              <a:t>الأستاذ أبو يوسف منتدى التربية والتعليم بالمدينة المنورة </a:t>
            </a:r>
          </a:p>
        </p:txBody>
      </p:sp>
    </p:spTree>
  </p:cSld>
  <p:clrMapOvr>
    <a:masterClrMapping/>
  </p:clrMapOvr>
  <p:transition>
    <p:wheel spokes="1"/>
    <p:sndAc>
      <p:stSnd>
        <p:snd r:embed="rId3" name="coin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/>
      <p:bldP spid="5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صورة 4" descr="2952_imgcache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357290" y="1285860"/>
            <a:ext cx="7000924" cy="364333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2500298" y="2573720"/>
            <a:ext cx="5002762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tabLst>
                <a:tab pos="1206500" algn="l"/>
                <a:tab pos="2636838" algn="ctr"/>
              </a:tabLst>
            </a:pPr>
            <a:r>
              <a:rPr lang="ar-EG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libri" pitchFamily="34" charset="0"/>
                <a:ea typeface="Calibri" pitchFamily="34" charset="0"/>
                <a:cs typeface="Arial" pitchFamily="34" charset="0"/>
              </a:rPr>
              <a:t>شروط وجوب الزكاة في </a:t>
            </a:r>
            <a:r>
              <a:rPr lang="ar-EG" sz="48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libri" pitchFamily="34" charset="0"/>
                <a:ea typeface="Calibri" pitchFamily="34" charset="0"/>
                <a:cs typeface="Arial" pitchFamily="34" charset="0"/>
              </a:rPr>
              <a:t>بهمية</a:t>
            </a:r>
            <a:r>
              <a:rPr lang="ar-EG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libri" pitchFamily="34" charset="0"/>
                <a:ea typeface="Calibri" pitchFamily="34" charset="0"/>
                <a:cs typeface="Arial" pitchFamily="34" charset="0"/>
              </a:rPr>
              <a:t> الأنعام </a:t>
            </a:r>
            <a:endParaRPr kumimoji="0" lang="ar-EG" sz="4400" b="1" i="0" u="none" strike="noStrike" spc="50" normalizeH="0" baseline="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مستطيل 3"/>
          <p:cNvSpPr/>
          <p:nvPr/>
        </p:nvSpPr>
        <p:spPr>
          <a:xfrm>
            <a:off x="2228249" y="6525344"/>
            <a:ext cx="449834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/>
              <a:t>الأستاذ أبو يوسف منتدى التربية والتعليم بالمدينة المنورة </a:t>
            </a:r>
          </a:p>
        </p:txBody>
      </p:sp>
    </p:spTree>
  </p:cSld>
  <p:clrMapOvr>
    <a:masterClrMapping/>
  </p:clrMapOvr>
  <p:transition>
    <p:wheel spokes="1"/>
    <p:sndAc>
      <p:stSnd>
        <p:snd r:embed="rId3" name="coin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4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4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7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0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SA"/>
          </a:p>
        </p:txBody>
      </p:sp>
      <p:sp>
        <p:nvSpPr>
          <p:cNvPr id="6" name="Rectangle 5"/>
          <p:cNvSpPr/>
          <p:nvPr/>
        </p:nvSpPr>
        <p:spPr>
          <a:xfrm>
            <a:off x="214314" y="500042"/>
            <a:ext cx="8786842" cy="397031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ar-SA" sz="3600" b="1" dirty="0" smtClean="0"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1- ........................................</a:t>
            </a:r>
          </a:p>
          <a:p>
            <a:r>
              <a:rPr lang="ar-SA" sz="3600" b="1" dirty="0" smtClean="0"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2- ........................................</a:t>
            </a:r>
          </a:p>
          <a:p>
            <a:r>
              <a:rPr lang="ar-SA" sz="3600" b="1" dirty="0" smtClean="0"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3- ........................................</a:t>
            </a:r>
          </a:p>
          <a:p>
            <a:r>
              <a:rPr lang="ar-SA" sz="3600" b="1" dirty="0" smtClean="0"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يضاف إليها :</a:t>
            </a:r>
          </a:p>
          <a:p>
            <a:r>
              <a:rPr lang="ar-SA" sz="3600" b="1" dirty="0" smtClean="0"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4- أن ترعى العشب أكثر العام وتسمى السائمة وأما التي يوفر لها صاحبها العلف أكثر العام فلا زكاة فيها</a:t>
            </a:r>
          </a:p>
          <a:p>
            <a:r>
              <a:rPr lang="ar-SA" sz="3600" b="1" dirty="0" smtClean="0"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5- أن يكون اتخاذها من أجل الحصول على ألبانها ونسلها</a:t>
            </a:r>
          </a:p>
        </p:txBody>
      </p:sp>
      <p:sp>
        <p:nvSpPr>
          <p:cNvPr id="4" name="مربع نص 3"/>
          <p:cNvSpPr txBox="1">
            <a:spLocks noChangeArrowheads="1"/>
          </p:cNvSpPr>
          <p:nvPr/>
        </p:nvSpPr>
        <p:spPr bwMode="auto">
          <a:xfrm>
            <a:off x="4286248" y="357166"/>
            <a:ext cx="4214829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ar-SA" sz="4800" b="1" dirty="0" smtClean="0">
                <a:solidFill>
                  <a:srgbClr val="FFFF00"/>
                </a:solidFill>
              </a:rPr>
              <a:t>الإسلام </a:t>
            </a:r>
            <a:endParaRPr lang="ar-SA" sz="3200" b="1" dirty="0">
              <a:solidFill>
                <a:srgbClr val="FFFF00"/>
              </a:solidFill>
            </a:endParaRPr>
          </a:p>
        </p:txBody>
      </p:sp>
      <p:sp>
        <p:nvSpPr>
          <p:cNvPr id="5" name="مربع نص 4"/>
          <p:cNvSpPr txBox="1">
            <a:spLocks noChangeArrowheads="1"/>
          </p:cNvSpPr>
          <p:nvPr/>
        </p:nvSpPr>
        <p:spPr bwMode="auto">
          <a:xfrm>
            <a:off x="4143372" y="928670"/>
            <a:ext cx="4214829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ar-SA" sz="4800" b="1" dirty="0" smtClean="0">
                <a:solidFill>
                  <a:srgbClr val="FFFF00"/>
                </a:solidFill>
              </a:rPr>
              <a:t>بلوغ النصاب </a:t>
            </a:r>
            <a:endParaRPr lang="ar-SA" sz="3200" b="1" dirty="0">
              <a:solidFill>
                <a:srgbClr val="FFFF00"/>
              </a:solidFill>
            </a:endParaRPr>
          </a:p>
        </p:txBody>
      </p:sp>
      <p:sp>
        <p:nvSpPr>
          <p:cNvPr id="7" name="مربع نص 6"/>
          <p:cNvSpPr txBox="1">
            <a:spLocks noChangeArrowheads="1"/>
          </p:cNvSpPr>
          <p:nvPr/>
        </p:nvSpPr>
        <p:spPr bwMode="auto">
          <a:xfrm>
            <a:off x="428596" y="1597871"/>
            <a:ext cx="7858167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ar-SA" sz="4800" b="1" dirty="0" smtClean="0">
                <a:solidFill>
                  <a:srgbClr val="FFFF00"/>
                </a:solidFill>
              </a:rPr>
              <a:t>مضي حول على تملكها </a:t>
            </a:r>
            <a:endParaRPr lang="ar-SA" sz="3200" b="1" dirty="0">
              <a:solidFill>
                <a:srgbClr val="FFFF00"/>
              </a:solidFill>
            </a:endParaRPr>
          </a:p>
        </p:txBody>
      </p:sp>
      <p:sp>
        <p:nvSpPr>
          <p:cNvPr id="8" name="مستطيل 7"/>
          <p:cNvSpPr/>
          <p:nvPr/>
        </p:nvSpPr>
        <p:spPr>
          <a:xfrm>
            <a:off x="2228249" y="6525344"/>
            <a:ext cx="449834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/>
              <a:t>الأستاذ أبو يوسف منتدى التربية والتعليم بالمدينة المنورة </a:t>
            </a:r>
          </a:p>
        </p:txBody>
      </p:sp>
    </p:spTree>
  </p:cSld>
  <p:clrMapOvr>
    <a:masterClrMapping/>
  </p:clrMapOvr>
  <p:transition>
    <p:wheel spokes="1"/>
    <p:sndAc>
      <p:stSnd>
        <p:snd r:embed="rId3" name="coin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4" grpId="0"/>
      <p:bldP spid="5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643042" y="2143116"/>
            <a:ext cx="6429420" cy="2085796"/>
          </a:xfrm>
          <a:prstGeom prst="doubleWav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ar-SA" sz="9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معلومة </a:t>
            </a:r>
            <a:r>
              <a:rPr lang="ar-SA" sz="96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إثرائية</a:t>
            </a:r>
            <a:r>
              <a:rPr lang="ar-SA" sz="9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endParaRPr lang="en-US" sz="9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" name="مستطيل 2"/>
          <p:cNvSpPr/>
          <p:nvPr/>
        </p:nvSpPr>
        <p:spPr>
          <a:xfrm>
            <a:off x="2228249" y="6525344"/>
            <a:ext cx="449834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/>
              <a:t>الأستاذ أبو يوسف منتدى التربية والتعليم بالمدينة المنورة </a:t>
            </a:r>
          </a:p>
        </p:txBody>
      </p:sp>
    </p:spTree>
  </p:cSld>
  <p:clrMapOvr>
    <a:masterClrMapping/>
  </p:clrMapOvr>
  <p:transition>
    <p:wheel spokes="1"/>
    <p:sndAc>
      <p:stSnd>
        <p:snd r:embed="rId3" name="coin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Rectangle 1"/>
          <p:cNvSpPr>
            <a:spLocks noChangeArrowheads="1"/>
          </p:cNvSpPr>
          <p:nvPr/>
        </p:nvSpPr>
        <p:spPr bwMode="auto">
          <a:xfrm>
            <a:off x="2357422" y="357166"/>
            <a:ext cx="6572296" cy="830997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rtl="0" fontAlgn="base">
              <a:spcBef>
                <a:spcPct val="0"/>
              </a:spcBef>
              <a:spcAft>
                <a:spcPct val="0"/>
              </a:spcAft>
            </a:pPr>
            <a:r>
              <a:rPr lang="ar-SA" sz="4800" b="1" dirty="0" smtClean="0">
                <a:solidFill>
                  <a:schemeClr val="bg1"/>
                </a:soli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  <a:latin typeface="Calibri" pitchFamily="34" charset="0"/>
                <a:ea typeface="Calibri" pitchFamily="34" charset="0"/>
                <a:cs typeface="Arial" pitchFamily="34" charset="0"/>
              </a:rPr>
              <a:t>الأنصبة والمقدار الواجب فيها :</a:t>
            </a: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19105" y="1643050"/>
            <a:ext cx="8367737" cy="4572032"/>
          </a:xfrm>
          <a:prstGeom prst="rect">
            <a:avLst/>
          </a:prstGeom>
          <a:ln w="127000" cap="sq">
            <a:solidFill>
              <a:srgbClr val="FF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4" name="مستطيل 3"/>
          <p:cNvSpPr/>
          <p:nvPr/>
        </p:nvSpPr>
        <p:spPr>
          <a:xfrm>
            <a:off x="2228249" y="6525344"/>
            <a:ext cx="449834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/>
              <a:t>الأستاذ أبو يوسف منتدى التربية والتعليم بالمدينة المنورة </a:t>
            </a:r>
          </a:p>
        </p:txBody>
      </p:sp>
    </p:spTree>
  </p:cSld>
  <p:clrMapOvr>
    <a:masterClrMapping/>
  </p:clrMapOvr>
  <p:transition>
    <p:wheel spokes="1"/>
    <p:sndAc>
      <p:stSnd>
        <p:snd r:embed="rId3" name="coin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30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30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0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339752" y="1196752"/>
            <a:ext cx="5012233" cy="353906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3" name="مستطيل 2"/>
          <p:cNvSpPr/>
          <p:nvPr/>
        </p:nvSpPr>
        <p:spPr>
          <a:xfrm>
            <a:off x="2228249" y="6525344"/>
            <a:ext cx="449834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/>
              <a:t>الأستاذ أبو يوسف منتدى التربية والتعليم بالمدينة المنورة </a:t>
            </a:r>
          </a:p>
        </p:txBody>
      </p:sp>
    </p:spTree>
  </p:cSld>
  <p:clrMapOvr>
    <a:masterClrMapping/>
  </p:clrMapOvr>
  <p:transition>
    <p:wheel spokes="1"/>
    <p:sndAc>
      <p:stSnd>
        <p:snd r:embed="rId3" name="coin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نسق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</TotalTime>
  <Words>470</Words>
  <Application>Microsoft Office PowerPoint</Application>
  <PresentationFormat>عرض على الشاشة (3:4)‏</PresentationFormat>
  <Paragraphs>69</Paragraphs>
  <Slides>13</Slides>
  <Notes>13</Notes>
  <HiddenSlides>0</HiddenSlides>
  <MMClips>0</MMClips>
  <ScaleCrop>false</ScaleCrop>
  <HeadingPairs>
    <vt:vector size="4" baseType="variant">
      <vt:variant>
        <vt:lpstr>نسق</vt:lpstr>
      </vt:variant>
      <vt:variant>
        <vt:i4>1</vt:i4>
      </vt:variant>
      <vt:variant>
        <vt:lpstr>عناوين الشرائح</vt:lpstr>
      </vt:variant>
      <vt:variant>
        <vt:i4>13</vt:i4>
      </vt:variant>
    </vt:vector>
  </HeadingPairs>
  <TitlesOfParts>
    <vt:vector size="14" baseType="lpstr">
      <vt:lpstr>سمة Office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الشريحة 1</dc:title>
  <cp:lastModifiedBy>الأستاذ أبو يوسف منتدى التربية والتعليم بالمدينة </cp:lastModifiedBy>
  <cp:revision>46</cp:revision>
  <dcterms:modified xsi:type="dcterms:W3CDTF">2013-02-01T12:42:42Z</dcterms:modified>
</cp:coreProperties>
</file>