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5"/>
  </p:notesMasterIdLst>
  <p:sldIdLst>
    <p:sldId id="256" r:id="rId2"/>
    <p:sldId id="262" r:id="rId3"/>
    <p:sldId id="265" r:id="rId4"/>
    <p:sldId id="268" r:id="rId5"/>
    <p:sldId id="279" r:id="rId6"/>
    <p:sldId id="280" r:id="rId7"/>
    <p:sldId id="281" r:id="rId8"/>
    <p:sldId id="269" r:id="rId9"/>
    <p:sldId id="273" r:id="rId10"/>
    <p:sldId id="282" r:id="rId11"/>
    <p:sldId id="283" r:id="rId12"/>
    <p:sldId id="284" r:id="rId13"/>
    <p:sldId id="285" r:id="rId14"/>
    <p:sldId id="286" r:id="rId15"/>
    <p:sldId id="275" r:id="rId16"/>
    <p:sldId id="287" r:id="rId17"/>
    <p:sldId id="276" r:id="rId18"/>
    <p:sldId id="277" r:id="rId19"/>
    <p:sldId id="278" r:id="rId20"/>
    <p:sldId id="288" r:id="rId21"/>
    <p:sldId id="289" r:id="rId22"/>
    <p:sldId id="290" r:id="rId23"/>
    <p:sldId id="291" r:id="rId2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723" autoAdjust="0"/>
    <p:restoredTop sz="93073" autoAdjust="0"/>
  </p:normalViewPr>
  <p:slideViewPr>
    <p:cSldViewPr>
      <p:cViewPr varScale="1">
        <p:scale>
          <a:sx n="65" d="100"/>
          <a:sy n="65" d="100"/>
        </p:scale>
        <p:origin x="-189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15382F0-47A4-46AF-B3A7-C53A1354DF1E}" type="datetimeFigureOut">
              <a:rPr lang="ar-SA" smtClean="0"/>
              <a:t>21/03/34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7519A64-83D8-483E-AABE-C253D0ACEE6A}" type="slidenum">
              <a:rPr lang="ar-SA" smtClean="0"/>
              <a:t>‹#›</a:t>
            </a:fld>
            <a:endParaRPr lang="ar-SA"/>
          </a:p>
        </p:txBody>
      </p:sp>
    </p:spTree>
    <p:extLst>
      <p:ext uri="{BB962C8B-B14F-4D97-AF65-F5344CB8AC3E}">
        <p14:creationId xmlns:p14="http://schemas.microsoft.com/office/powerpoint/2010/main" val="261414928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a:t>
            </a:fld>
            <a:endParaRPr lang="ar-SA"/>
          </a:p>
        </p:txBody>
      </p:sp>
    </p:spTree>
    <p:extLst>
      <p:ext uri="{BB962C8B-B14F-4D97-AF65-F5344CB8AC3E}">
        <p14:creationId xmlns:p14="http://schemas.microsoft.com/office/powerpoint/2010/main" val="2125551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10</a:t>
            </a:fld>
            <a:endParaRPr lang="ar-SA"/>
          </a:p>
        </p:txBody>
      </p:sp>
    </p:spTree>
    <p:extLst>
      <p:ext uri="{BB962C8B-B14F-4D97-AF65-F5344CB8AC3E}">
        <p14:creationId xmlns:p14="http://schemas.microsoft.com/office/powerpoint/2010/main" val="195495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11</a:t>
            </a:fld>
            <a:endParaRPr lang="ar-SA"/>
          </a:p>
        </p:txBody>
      </p:sp>
    </p:spTree>
    <p:extLst>
      <p:ext uri="{BB962C8B-B14F-4D97-AF65-F5344CB8AC3E}">
        <p14:creationId xmlns:p14="http://schemas.microsoft.com/office/powerpoint/2010/main" val="3442881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12</a:t>
            </a:fld>
            <a:endParaRPr lang="ar-SA"/>
          </a:p>
        </p:txBody>
      </p:sp>
    </p:spTree>
    <p:extLst>
      <p:ext uri="{BB962C8B-B14F-4D97-AF65-F5344CB8AC3E}">
        <p14:creationId xmlns:p14="http://schemas.microsoft.com/office/powerpoint/2010/main" val="135792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13</a:t>
            </a:fld>
            <a:endParaRPr lang="ar-SA"/>
          </a:p>
        </p:txBody>
      </p:sp>
    </p:spTree>
    <p:extLst>
      <p:ext uri="{BB962C8B-B14F-4D97-AF65-F5344CB8AC3E}">
        <p14:creationId xmlns:p14="http://schemas.microsoft.com/office/powerpoint/2010/main" val="3577145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14</a:t>
            </a:fld>
            <a:endParaRPr lang="ar-SA"/>
          </a:p>
        </p:txBody>
      </p:sp>
    </p:spTree>
    <p:extLst>
      <p:ext uri="{BB962C8B-B14F-4D97-AF65-F5344CB8AC3E}">
        <p14:creationId xmlns:p14="http://schemas.microsoft.com/office/powerpoint/2010/main" val="4058810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15</a:t>
            </a:fld>
            <a:endParaRPr lang="ar-SA"/>
          </a:p>
        </p:txBody>
      </p:sp>
    </p:spTree>
    <p:extLst>
      <p:ext uri="{BB962C8B-B14F-4D97-AF65-F5344CB8AC3E}">
        <p14:creationId xmlns:p14="http://schemas.microsoft.com/office/powerpoint/2010/main" val="565254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16</a:t>
            </a:fld>
            <a:endParaRPr lang="ar-SA"/>
          </a:p>
        </p:txBody>
      </p:sp>
    </p:spTree>
    <p:extLst>
      <p:ext uri="{BB962C8B-B14F-4D97-AF65-F5344CB8AC3E}">
        <p14:creationId xmlns:p14="http://schemas.microsoft.com/office/powerpoint/2010/main" val="917811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endParaRPr lang="ar-SA" dirty="0" smtClean="0"/>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17</a:t>
            </a:fld>
            <a:endParaRPr lang="ar-SA"/>
          </a:p>
        </p:txBody>
      </p:sp>
    </p:spTree>
    <p:extLst>
      <p:ext uri="{BB962C8B-B14F-4D97-AF65-F5344CB8AC3E}">
        <p14:creationId xmlns:p14="http://schemas.microsoft.com/office/powerpoint/2010/main" val="1755082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18</a:t>
            </a:fld>
            <a:endParaRPr lang="ar-SA"/>
          </a:p>
        </p:txBody>
      </p:sp>
    </p:spTree>
    <p:extLst>
      <p:ext uri="{BB962C8B-B14F-4D97-AF65-F5344CB8AC3E}">
        <p14:creationId xmlns:p14="http://schemas.microsoft.com/office/powerpoint/2010/main" val="1590999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19</a:t>
            </a:fld>
            <a:endParaRPr lang="ar-SA"/>
          </a:p>
        </p:txBody>
      </p:sp>
    </p:spTree>
    <p:extLst>
      <p:ext uri="{BB962C8B-B14F-4D97-AF65-F5344CB8AC3E}">
        <p14:creationId xmlns:p14="http://schemas.microsoft.com/office/powerpoint/2010/main" val="3059167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2</a:t>
            </a:fld>
            <a:endParaRPr lang="ar-SA"/>
          </a:p>
        </p:txBody>
      </p:sp>
    </p:spTree>
    <p:extLst>
      <p:ext uri="{BB962C8B-B14F-4D97-AF65-F5344CB8AC3E}">
        <p14:creationId xmlns:p14="http://schemas.microsoft.com/office/powerpoint/2010/main" val="29588839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20</a:t>
            </a:fld>
            <a:endParaRPr lang="ar-SA"/>
          </a:p>
        </p:txBody>
      </p:sp>
    </p:spTree>
    <p:extLst>
      <p:ext uri="{BB962C8B-B14F-4D97-AF65-F5344CB8AC3E}">
        <p14:creationId xmlns:p14="http://schemas.microsoft.com/office/powerpoint/2010/main" val="241919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21</a:t>
            </a:fld>
            <a:endParaRPr lang="ar-SA"/>
          </a:p>
        </p:txBody>
      </p:sp>
    </p:spTree>
    <p:extLst>
      <p:ext uri="{BB962C8B-B14F-4D97-AF65-F5344CB8AC3E}">
        <p14:creationId xmlns:p14="http://schemas.microsoft.com/office/powerpoint/2010/main" val="2311583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22</a:t>
            </a:fld>
            <a:endParaRPr lang="ar-SA"/>
          </a:p>
        </p:txBody>
      </p:sp>
    </p:spTree>
    <p:extLst>
      <p:ext uri="{BB962C8B-B14F-4D97-AF65-F5344CB8AC3E}">
        <p14:creationId xmlns:p14="http://schemas.microsoft.com/office/powerpoint/2010/main" val="96850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3</a:t>
            </a:fld>
            <a:endParaRPr lang="ar-SA"/>
          </a:p>
        </p:txBody>
      </p:sp>
    </p:spTree>
    <p:extLst>
      <p:ext uri="{BB962C8B-B14F-4D97-AF65-F5344CB8AC3E}">
        <p14:creationId xmlns:p14="http://schemas.microsoft.com/office/powerpoint/2010/main" val="2847625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4</a:t>
            </a:fld>
            <a:endParaRPr lang="ar-SA"/>
          </a:p>
        </p:txBody>
      </p:sp>
    </p:spTree>
    <p:extLst>
      <p:ext uri="{BB962C8B-B14F-4D97-AF65-F5344CB8AC3E}">
        <p14:creationId xmlns:p14="http://schemas.microsoft.com/office/powerpoint/2010/main" val="2690093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5</a:t>
            </a:fld>
            <a:endParaRPr lang="ar-SA"/>
          </a:p>
        </p:txBody>
      </p:sp>
    </p:spTree>
    <p:extLst>
      <p:ext uri="{BB962C8B-B14F-4D97-AF65-F5344CB8AC3E}">
        <p14:creationId xmlns:p14="http://schemas.microsoft.com/office/powerpoint/2010/main" val="600684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6</a:t>
            </a:fld>
            <a:endParaRPr lang="ar-SA"/>
          </a:p>
        </p:txBody>
      </p:sp>
    </p:spTree>
    <p:extLst>
      <p:ext uri="{BB962C8B-B14F-4D97-AF65-F5344CB8AC3E}">
        <p14:creationId xmlns:p14="http://schemas.microsoft.com/office/powerpoint/2010/main" val="1607686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7</a:t>
            </a:fld>
            <a:endParaRPr lang="ar-SA"/>
          </a:p>
        </p:txBody>
      </p:sp>
    </p:spTree>
    <p:extLst>
      <p:ext uri="{BB962C8B-B14F-4D97-AF65-F5344CB8AC3E}">
        <p14:creationId xmlns:p14="http://schemas.microsoft.com/office/powerpoint/2010/main" val="303995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8</a:t>
            </a:fld>
            <a:endParaRPr lang="ar-SA"/>
          </a:p>
        </p:txBody>
      </p:sp>
    </p:spTree>
    <p:extLst>
      <p:ext uri="{BB962C8B-B14F-4D97-AF65-F5344CB8AC3E}">
        <p14:creationId xmlns:p14="http://schemas.microsoft.com/office/powerpoint/2010/main" val="1753505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C7519A64-83D8-483E-AABE-C253D0ACEE6A}" type="slidenum">
              <a:rPr lang="ar-SA" smtClean="0"/>
              <a:t>9</a:t>
            </a:fld>
            <a:endParaRPr lang="ar-SA"/>
          </a:p>
        </p:txBody>
      </p:sp>
    </p:spTree>
    <p:extLst>
      <p:ext uri="{BB962C8B-B14F-4D97-AF65-F5344CB8AC3E}">
        <p14:creationId xmlns:p14="http://schemas.microsoft.com/office/powerpoint/2010/main" val="2273234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21/03/34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21/03/34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21/03/34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21/03/34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21/03/34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21/03/34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t="-23000" b="-23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21/03/34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heel spokes="3"/>
    <p:sndAc>
      <p:stSnd>
        <p:snd r:embed="rId13" name="wind.wav"/>
      </p:stSnd>
    </p:sndAc>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357158" y="1951481"/>
            <a:ext cx="6786610" cy="1549527"/>
          </a:xfrm>
          <a:prstGeom prst="rect">
            <a:avLst/>
          </a:prstGeom>
          <a:noFill/>
        </p:spPr>
        <p:txBody>
          <a:bodyPr wrap="square" lIns="91440" tIns="45720" rIns="91440" bIns="45720">
            <a:spAutoFit/>
          </a:bodyPr>
          <a:lstStyle/>
          <a:p>
            <a:pPr algn="ctr">
              <a:lnSpc>
                <a:spcPct val="115000"/>
              </a:lnSpc>
            </a:pPr>
            <a:r>
              <a:rPr lang="ar-EG" sz="8800" b="1" dirty="0" smtClean="0">
                <a:solidFill>
                  <a:srgbClr val="FF0000"/>
                </a:solidFill>
                <a:ea typeface="Times New Roman"/>
              </a:rPr>
              <a:t>زكاة الفطر</a:t>
            </a:r>
            <a:endParaRPr lang="en-US" sz="7200" dirty="0">
              <a:ea typeface="Times New Roman"/>
              <a:cs typeface="Arial"/>
            </a:endParaRPr>
          </a:p>
        </p:txBody>
      </p:sp>
      <p:pic>
        <p:nvPicPr>
          <p:cNvPr id="1026" name="Picture 2"/>
          <p:cNvPicPr>
            <a:picLocks noChangeAspect="1" noChangeArrowheads="1"/>
          </p:cNvPicPr>
          <p:nvPr/>
        </p:nvPicPr>
        <p:blipFill>
          <a:blip r:embed="rId4"/>
          <a:srcRect/>
          <a:stretch>
            <a:fillRect/>
          </a:stretch>
        </p:blipFill>
        <p:spPr bwMode="auto">
          <a:xfrm>
            <a:off x="3000364" y="2928934"/>
            <a:ext cx="5572164" cy="350046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pic>
        <p:nvPicPr>
          <p:cNvPr id="5"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00364" y="236672"/>
            <a:ext cx="3386261" cy="17281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 to="" calcmode="lin" valueType="num">
                                      <p:cBhvr>
                                        <p:cTn id="15"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428596" y="418438"/>
            <a:ext cx="8358248" cy="1938992"/>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4000" b="1" dirty="0" smtClean="0"/>
              <a:t>بالتعاون مع مجموعتك تعرف على بعض الحكم :</a:t>
            </a:r>
            <a:endParaRPr lang="en-US" sz="4000" dirty="0" smtClean="0"/>
          </a:p>
          <a:p>
            <a:r>
              <a:rPr lang="ar-EG" sz="4000" b="1" dirty="0" smtClean="0"/>
              <a:t>1- ...........................................</a:t>
            </a:r>
            <a:endParaRPr lang="en-US" sz="4000" dirty="0" smtClean="0"/>
          </a:p>
          <a:p>
            <a:r>
              <a:rPr lang="ar-EG" sz="4000" b="1" dirty="0" smtClean="0"/>
              <a:t>2- ...........................................</a:t>
            </a:r>
            <a:endParaRPr lang="en-US" sz="4000" dirty="0"/>
          </a:p>
        </p:txBody>
      </p:sp>
      <p:sp>
        <p:nvSpPr>
          <p:cNvPr id="4" name="مربع نص 3"/>
          <p:cNvSpPr txBox="1">
            <a:spLocks noChangeArrowheads="1"/>
          </p:cNvSpPr>
          <p:nvPr/>
        </p:nvSpPr>
        <p:spPr bwMode="auto">
          <a:xfrm>
            <a:off x="357158" y="1071546"/>
            <a:ext cx="7715291" cy="646331"/>
          </a:xfrm>
          <a:prstGeom prst="rect">
            <a:avLst/>
          </a:prstGeom>
          <a:noFill/>
          <a:ln w="9525">
            <a:noFill/>
            <a:miter lim="800000"/>
            <a:headEnd/>
            <a:tailEnd/>
          </a:ln>
        </p:spPr>
        <p:txBody>
          <a:bodyPr wrap="square">
            <a:spAutoFit/>
          </a:bodyPr>
          <a:lstStyle/>
          <a:p>
            <a:pPr algn="r"/>
            <a:r>
              <a:rPr lang="ar-SA" sz="3600" b="1" dirty="0" err="1" smtClean="0">
                <a:solidFill>
                  <a:srgbClr val="FFFF00"/>
                </a:solidFill>
              </a:rPr>
              <a:t>طهرة</a:t>
            </a:r>
            <a:r>
              <a:rPr lang="ar-SA" sz="3600" b="1" dirty="0" smtClean="0">
                <a:solidFill>
                  <a:srgbClr val="FFFF00"/>
                </a:solidFill>
              </a:rPr>
              <a:t> للصائم من اللغو والرفث </a:t>
            </a:r>
            <a:r>
              <a:rPr lang="ar-SA" sz="3600" b="1" dirty="0" err="1" smtClean="0">
                <a:solidFill>
                  <a:srgbClr val="FFFF00"/>
                </a:solidFill>
              </a:rPr>
              <a:t>وطعمة</a:t>
            </a:r>
            <a:r>
              <a:rPr lang="ar-SA" sz="3600" b="1" dirty="0" smtClean="0">
                <a:solidFill>
                  <a:srgbClr val="FFFF00"/>
                </a:solidFill>
              </a:rPr>
              <a:t> للمساكين </a:t>
            </a:r>
            <a:endParaRPr lang="ar-SA" sz="3600" b="1" dirty="0">
              <a:solidFill>
                <a:srgbClr val="FFFF00"/>
              </a:solidFill>
            </a:endParaRPr>
          </a:p>
        </p:txBody>
      </p:sp>
      <p:sp>
        <p:nvSpPr>
          <p:cNvPr id="5" name="مربع نص 4"/>
          <p:cNvSpPr txBox="1">
            <a:spLocks noChangeArrowheads="1"/>
          </p:cNvSpPr>
          <p:nvPr/>
        </p:nvSpPr>
        <p:spPr bwMode="auto">
          <a:xfrm>
            <a:off x="571472" y="1714488"/>
            <a:ext cx="7500977" cy="584775"/>
          </a:xfrm>
          <a:prstGeom prst="rect">
            <a:avLst/>
          </a:prstGeom>
          <a:noFill/>
          <a:ln w="9525">
            <a:noFill/>
            <a:miter lim="800000"/>
            <a:headEnd/>
            <a:tailEnd/>
          </a:ln>
        </p:spPr>
        <p:txBody>
          <a:bodyPr wrap="square">
            <a:spAutoFit/>
          </a:bodyPr>
          <a:lstStyle/>
          <a:p>
            <a:pPr algn="r"/>
            <a:r>
              <a:rPr lang="ar-SA" sz="3200" b="1" dirty="0" smtClean="0">
                <a:solidFill>
                  <a:srgbClr val="FFFF00"/>
                </a:solidFill>
              </a:rPr>
              <a:t>فيها توسعة على الفقراء في يوم العيد وتأليف للقلوب </a:t>
            </a:r>
            <a:endParaRPr lang="ar-SA" sz="3200" b="1" dirty="0">
              <a:solidFill>
                <a:srgbClr val="FFFF00"/>
              </a:solidFill>
            </a:endParaRPr>
          </a:p>
        </p:txBody>
      </p:sp>
      <p:sp>
        <p:nvSpPr>
          <p:cNvPr id="6" name="مستطيل 5"/>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8" presetClass="entr" presetSubtype="0" accel="5000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6"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7" dur="1000" fill="hold"/>
                                        <p:tgtEl>
                                          <p:spTgt spid="4"/>
                                        </p:tgtEl>
                                        <p:attrNameLst>
                                          <p:attrName>ppt_y</p:attrName>
                                        </p:attrNameLst>
                                      </p:cBhvr>
                                      <p:tavLst>
                                        <p:tav tm="0">
                                          <p:val>
                                            <p:strVal val="#ppt_y"/>
                                          </p:val>
                                        </p:tav>
                                        <p:tav tm="100000">
                                          <p:val>
                                            <p:strVal val="#ppt_y"/>
                                          </p:val>
                                        </p:tav>
                                      </p:tavLst>
                                    </p:anim>
                                    <p:animEffect transition="in" filter="fade">
                                      <p:cBhvr>
                                        <p:cTn id="28" dur="1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48" presetClass="entr" presetSubtype="0" accel="5000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4"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5" dur="1000" fill="hold"/>
                                        <p:tgtEl>
                                          <p:spTgt spid="5"/>
                                        </p:tgtEl>
                                        <p:attrNameLst>
                                          <p:attrName>ppt_y</p:attrName>
                                        </p:attrNameLst>
                                      </p:cBhvr>
                                      <p:tavLst>
                                        <p:tav tm="0">
                                          <p:val>
                                            <p:strVal val="#ppt_y"/>
                                          </p:val>
                                        </p:tav>
                                        <p:tav tm="100000">
                                          <p:val>
                                            <p:strVal val="#ppt_y"/>
                                          </p:val>
                                        </p:tav>
                                      </p:tavLst>
                                    </p:anim>
                                    <p:animEffect transition="in" filter="fade">
                                      <p:cBhvr>
                                        <p:cTn id="3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descr="C:\Documents and Settings\ahmed.ABU-CC02553BBB1\Desktop\My Pictures\2946_imgcache.jpg"/>
          <p:cNvPicPr>
            <a:picLocks noChangeAspect="1" noChangeArrowheads="1"/>
          </p:cNvPicPr>
          <p:nvPr/>
        </p:nvPicPr>
        <p:blipFill>
          <a:blip r:embed="rId4" cstate="print"/>
          <a:srcRect/>
          <a:stretch>
            <a:fillRect/>
          </a:stretch>
        </p:blipFill>
        <p:spPr bwMode="auto">
          <a:xfrm>
            <a:off x="1397000" y="1404940"/>
            <a:ext cx="6350000" cy="33099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p:cNvSpPr/>
          <p:nvPr/>
        </p:nvSpPr>
        <p:spPr>
          <a:xfrm>
            <a:off x="4809156" y="2000240"/>
            <a:ext cx="2548926" cy="1938992"/>
          </a:xfrm>
          <a:prstGeom prst="rect">
            <a:avLst/>
          </a:prstGeom>
          <a:noFill/>
        </p:spPr>
        <p:txBody>
          <a:bodyPr wrap="square" lIns="91440" tIns="45720" rIns="91440" bIns="45720">
            <a:spAutoFit/>
          </a:bodyPr>
          <a:lstStyle/>
          <a:p>
            <a:pPr algn="ctr"/>
            <a:r>
              <a:rPr lang="ar-EG" sz="6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reflection blurRad="6350" stA="55000" endA="50" endPos="85000" dir="5400000" sy="-100000" algn="bl" rotWithShape="0"/>
                </a:effectLst>
              </a:rPr>
              <a:t>وقت إخراجها </a:t>
            </a:r>
            <a:endParaRPr lang="en-US" sz="96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reflection blurRad="6350" stA="55000" endA="50" endPos="85000" dir="5400000" sy="-100000" algn="bl" rotWithShape="0"/>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0" fill="hold" nodeType="withEffect">
                                  <p:stCondLst>
                                    <p:cond delay="0"/>
                                  </p:stCondLst>
                                  <p:childTnLst>
                                    <p:set>
                                      <p:cBhvr>
                                        <p:cTn id="11" dur="1" fill="hold">
                                          <p:stCondLst>
                                            <p:cond delay="0"/>
                                          </p:stCondLst>
                                        </p:cTn>
                                        <p:tgtEl>
                                          <p:spTgt spid="15361"/>
                                        </p:tgtEl>
                                        <p:attrNameLst>
                                          <p:attrName>style.visibility</p:attrName>
                                        </p:attrNameLst>
                                      </p:cBhvr>
                                      <p:to>
                                        <p:strVal val="visible"/>
                                      </p:to>
                                    </p:set>
                                    <p:anim calcmode="lin" valueType="num">
                                      <p:cBhvr>
                                        <p:cTn id="12" dur="500" fill="hold"/>
                                        <p:tgtEl>
                                          <p:spTgt spid="15361"/>
                                        </p:tgtEl>
                                        <p:attrNameLst>
                                          <p:attrName>ppt_w</p:attrName>
                                        </p:attrNameLst>
                                      </p:cBhvr>
                                      <p:tavLst>
                                        <p:tav tm="0">
                                          <p:val>
                                            <p:fltVal val="0"/>
                                          </p:val>
                                        </p:tav>
                                        <p:tav tm="100000">
                                          <p:val>
                                            <p:strVal val="#ppt_w"/>
                                          </p:val>
                                        </p:tav>
                                      </p:tavLst>
                                    </p:anim>
                                    <p:anim calcmode="lin" valueType="num">
                                      <p:cBhvr>
                                        <p:cTn id="13" dur="500" fill="hold"/>
                                        <p:tgtEl>
                                          <p:spTgt spid="15361"/>
                                        </p:tgtEl>
                                        <p:attrNameLst>
                                          <p:attrName>ppt_h</p:attrName>
                                        </p:attrNameLst>
                                      </p:cBhvr>
                                      <p:tavLst>
                                        <p:tav tm="0">
                                          <p:val>
                                            <p:fltVal val="0"/>
                                          </p:val>
                                        </p:tav>
                                        <p:tav tm="100000">
                                          <p:val>
                                            <p:strVal val="#ppt_h"/>
                                          </p:val>
                                        </p:tav>
                                      </p:tavLst>
                                    </p:anim>
                                    <p:animEffect transition="in" filter="fade">
                                      <p:cBhvr>
                                        <p:cTn id="14"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00034" y="841134"/>
            <a:ext cx="8358248" cy="646331"/>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3600" b="1" dirty="0" smtClean="0">
                <a:solidFill>
                  <a:schemeClr val="bg1"/>
                </a:solidFill>
                <a:latin typeface="Calibri" pitchFamily="34" charset="0"/>
                <a:ea typeface="Calibri" pitchFamily="34" charset="0"/>
                <a:cs typeface="Arial" pitchFamily="34" charset="0"/>
              </a:rPr>
              <a:t>- يجب إخراج زكاة الفطر قبل الخروج إلى صلاة العيد</a:t>
            </a:r>
            <a:r>
              <a:rPr lang="en-US" sz="3600" b="1" dirty="0" smtClean="0">
                <a:solidFill>
                  <a:schemeClr val="bg1"/>
                </a:solidFill>
                <a:latin typeface="Calibri" pitchFamily="34" charset="0"/>
                <a:ea typeface="Calibri" pitchFamily="34" charset="0"/>
                <a:cs typeface="Arial" pitchFamily="34" charset="0"/>
              </a:rPr>
              <a:t>  </a:t>
            </a:r>
            <a:endParaRPr lang="ar-SA" sz="3600" b="1" dirty="0" smtClean="0">
              <a:solidFill>
                <a:schemeClr val="bg1"/>
              </a:solidFill>
              <a:latin typeface="Calibri" pitchFamily="34" charset="0"/>
              <a:ea typeface="Calibri" pitchFamily="34" charset="0"/>
              <a:cs typeface="Arial" pitchFamily="34" charset="0"/>
            </a:endParaRPr>
          </a:p>
        </p:txBody>
      </p:sp>
      <p:pic>
        <p:nvPicPr>
          <p:cNvPr id="5122" name="Picture 2"/>
          <p:cNvPicPr>
            <a:picLocks noChangeAspect="1" noChangeArrowheads="1"/>
          </p:cNvPicPr>
          <p:nvPr/>
        </p:nvPicPr>
        <p:blipFill>
          <a:blip r:embed="rId4"/>
          <a:srcRect/>
          <a:stretch>
            <a:fillRect/>
          </a:stretch>
        </p:blipFill>
        <p:spPr bwMode="auto">
          <a:xfrm>
            <a:off x="2071671" y="2571745"/>
            <a:ext cx="5000659" cy="3286147"/>
          </a:xfrm>
          <a:prstGeom prst="rect">
            <a:avLst/>
          </a:prstGeom>
          <a:ln w="88900" cap="sq" cmpd="thickThin">
            <a:solidFill>
              <a:srgbClr val="FF0000"/>
            </a:solidFill>
            <a:prstDash val="solid"/>
            <a:miter lim="800000"/>
          </a:ln>
          <a:effectLst>
            <a:innerShdw blurRad="76200">
              <a:srgbClr val="000000"/>
            </a:innerShdw>
          </a:effectLst>
        </p:spPr>
      </p:pic>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 to="" calcmode="lin" valueType="num">
                                      <p:cBhvr>
                                        <p:cTn id="25" dur="1" fill="hold"/>
                                        <p:tgtEl>
                                          <p:spTgt spid="51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214414" y="841134"/>
            <a:ext cx="7643868" cy="769441"/>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4400" b="1" dirty="0" smtClean="0">
                <a:solidFill>
                  <a:schemeClr val="bg1"/>
                </a:solidFill>
                <a:latin typeface="Calibri" pitchFamily="34" charset="0"/>
                <a:ea typeface="Calibri" pitchFamily="34" charset="0"/>
                <a:cs typeface="Arial" pitchFamily="34" charset="0"/>
              </a:rPr>
              <a:t>- يجوز تقديمها قبل العيد بيوم أو يومين</a:t>
            </a:r>
          </a:p>
        </p:txBody>
      </p:sp>
      <p:pic>
        <p:nvPicPr>
          <p:cNvPr id="6146" name="Picture 2"/>
          <p:cNvPicPr>
            <a:picLocks noChangeAspect="1" noChangeArrowheads="1"/>
          </p:cNvPicPr>
          <p:nvPr/>
        </p:nvPicPr>
        <p:blipFill>
          <a:blip r:embed="rId4"/>
          <a:srcRect/>
          <a:stretch>
            <a:fillRect/>
          </a:stretch>
        </p:blipFill>
        <p:spPr bwMode="auto">
          <a:xfrm>
            <a:off x="1238260" y="2786058"/>
            <a:ext cx="7048516" cy="3000396"/>
          </a:xfrm>
          <a:prstGeom prst="rect">
            <a:avLst/>
          </a:prstGeom>
          <a:ln w="88900" cap="sq" cmpd="thickThin">
            <a:solidFill>
              <a:srgbClr val="FF0000"/>
            </a:solidFill>
            <a:prstDash val="solid"/>
            <a:miter lim="800000"/>
          </a:ln>
          <a:effectLst>
            <a:innerShdw blurRad="76200">
              <a:srgbClr val="000000"/>
            </a:innerShdw>
          </a:effectLst>
        </p:spPr>
      </p:pic>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nodeType="clickEffect">
                                  <p:stCondLst>
                                    <p:cond delay="0"/>
                                  </p:stCondLst>
                                  <p:childTnLst>
                                    <p:set>
                                      <p:cBhvr>
                                        <p:cTn id="24" dur="1" fill="hold">
                                          <p:stCondLst>
                                            <p:cond delay="0"/>
                                          </p:stCondLst>
                                        </p:cTn>
                                        <p:tgtEl>
                                          <p:spTgt spid="6146"/>
                                        </p:tgtEl>
                                        <p:attrNameLst>
                                          <p:attrName>style.visibility</p:attrName>
                                        </p:attrNameLst>
                                      </p:cBhvr>
                                      <p:to>
                                        <p:strVal val="visible"/>
                                      </p:to>
                                    </p:set>
                                    <p:anim to="" calcmode="lin" valueType="num">
                                      <p:cBhvr>
                                        <p:cTn id="25" dur="1" fill="hold"/>
                                        <p:tgtEl>
                                          <p:spTgt spid="61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071670" y="841134"/>
            <a:ext cx="6643736" cy="830997"/>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4800" b="1" dirty="0" smtClean="0">
                <a:solidFill>
                  <a:schemeClr val="bg1"/>
                </a:solidFill>
                <a:latin typeface="Calibri" pitchFamily="34" charset="0"/>
                <a:ea typeface="Calibri" pitchFamily="34" charset="0"/>
                <a:cs typeface="Arial" pitchFamily="34" charset="0"/>
              </a:rPr>
              <a:t>- يحرم تأخيرها عن صلاة العيد</a:t>
            </a:r>
          </a:p>
        </p:txBody>
      </p:sp>
      <p:pic>
        <p:nvPicPr>
          <p:cNvPr id="7170" name="Picture 2"/>
          <p:cNvPicPr>
            <a:picLocks noChangeAspect="1" noChangeArrowheads="1"/>
          </p:cNvPicPr>
          <p:nvPr/>
        </p:nvPicPr>
        <p:blipFill>
          <a:blip r:embed="rId4"/>
          <a:srcRect/>
          <a:stretch>
            <a:fillRect/>
          </a:stretch>
        </p:blipFill>
        <p:spPr bwMode="auto">
          <a:xfrm>
            <a:off x="1357290" y="2747963"/>
            <a:ext cx="6160652" cy="3609995"/>
          </a:xfrm>
          <a:prstGeom prst="rect">
            <a:avLst/>
          </a:prstGeom>
          <a:ln w="88900" cap="sq" cmpd="thickThin">
            <a:solidFill>
              <a:srgbClr val="FF0000"/>
            </a:solidFill>
            <a:prstDash val="solid"/>
            <a:miter lim="800000"/>
          </a:ln>
          <a:effectLst>
            <a:innerShdw blurRad="76200">
              <a:srgbClr val="000000"/>
            </a:innerShdw>
          </a:effectLst>
        </p:spPr>
      </p:pic>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nodeType="clickEffect">
                                  <p:stCondLst>
                                    <p:cond delay="0"/>
                                  </p:stCondLst>
                                  <p:childTnLst>
                                    <p:set>
                                      <p:cBhvr>
                                        <p:cTn id="24" dur="1" fill="hold">
                                          <p:stCondLst>
                                            <p:cond delay="0"/>
                                          </p:stCondLst>
                                        </p:cTn>
                                        <p:tgtEl>
                                          <p:spTgt spid="7170"/>
                                        </p:tgtEl>
                                        <p:attrNameLst>
                                          <p:attrName>style.visibility</p:attrName>
                                        </p:attrNameLst>
                                      </p:cBhvr>
                                      <p:to>
                                        <p:strVal val="visible"/>
                                      </p:to>
                                    </p:set>
                                    <p:anim to="" calcmode="lin" valueType="num">
                                      <p:cBhvr>
                                        <p:cTn id="25" dur="1" fill="hold"/>
                                        <p:tgtEl>
                                          <p:spTgt spid="717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43042" y="2143116"/>
            <a:ext cx="6429420" cy="2085796"/>
          </a:xfrm>
          <a:prstGeom prst="doubleWave">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ar-SA" sz="9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معلومة </a:t>
            </a:r>
            <a:r>
              <a:rPr lang="ar-SA" sz="96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إثرائية</a:t>
            </a:r>
            <a:r>
              <a:rPr lang="ar-SA" sz="9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en-US" sz="9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428596" y="731579"/>
            <a:ext cx="8429684" cy="255454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القدر الواجب في زكاة الفطر عن كل فرد صاع واحد بصاع النبي صلى الله عليه وسلم ومقداره بالكيلو ثلاثة كيلو تقريبا وبالله التوفيق وصلى الله على نبينا محمد وعلى آله وصحبه وسلم .</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decel="50000" fill="hold">
                                          <p:stCondLst>
                                            <p:cond delay="0"/>
                                          </p:stCondLst>
                                        </p:cTn>
                                        <p:tgtEl>
                                          <p:spTgt spid="1638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38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385"/>
                                        </p:tgtEl>
                                        <p:attrNameLst>
                                          <p:attrName>ppt_w</p:attrName>
                                        </p:attrNameLst>
                                      </p:cBhvr>
                                      <p:tavLst>
                                        <p:tav tm="0">
                                          <p:val>
                                            <p:strVal val="#ppt_w*.05"/>
                                          </p:val>
                                        </p:tav>
                                        <p:tav tm="100000">
                                          <p:val>
                                            <p:strVal val="#ppt_w"/>
                                          </p:val>
                                        </p:tav>
                                      </p:tavLst>
                                    </p:anim>
                                    <p:anim calcmode="lin" valueType="num">
                                      <p:cBhvr>
                                        <p:cTn id="10" dur="1000" fill="hold"/>
                                        <p:tgtEl>
                                          <p:spTgt spid="1638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38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38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38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2571736" y="1714488"/>
            <a:ext cx="4429155" cy="348312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ppt_w</p:attrName>
                                        </p:attrNameLst>
                                      </p:cBhvr>
                                      <p:tavLst>
                                        <p:tav tm="0" fmla="#ppt_w*sin(2.5*pi*$)">
                                          <p:val>
                                            <p:fltVal val="0"/>
                                          </p:val>
                                        </p:tav>
                                        <p:tav tm="100000">
                                          <p:val>
                                            <p:fltVal val="1"/>
                                          </p:val>
                                        </p:tav>
                                      </p:tavLst>
                                    </p:anim>
                                    <p:anim calcmode="lin" valueType="num">
                                      <p:cBhvr>
                                        <p:cTn id="8" dur="5000" fill="hold"/>
                                        <p:tgtEl>
                                          <p:spTgt spid="71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4"/>
          <a:srcRect/>
          <a:stretch>
            <a:fillRect/>
          </a:stretch>
        </p:blipFill>
        <p:spPr bwMode="auto">
          <a:xfrm>
            <a:off x="714348" y="500042"/>
            <a:ext cx="8072479" cy="1143008"/>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2214546" y="2214554"/>
            <a:ext cx="5715027" cy="1446550"/>
          </a:xfrm>
          <a:prstGeom prst="rect">
            <a:avLst/>
          </a:prstGeom>
          <a:noFill/>
          <a:ln w="9525">
            <a:noFill/>
            <a:miter lim="800000"/>
            <a:headEnd/>
            <a:tailEnd/>
          </a:ln>
        </p:spPr>
        <p:txBody>
          <a:bodyPr wrap="square">
            <a:spAutoFit/>
          </a:bodyPr>
          <a:lstStyle/>
          <a:p>
            <a:pPr algn="r"/>
            <a:r>
              <a:rPr lang="ar-SA" sz="4400" b="1" dirty="0" smtClean="0">
                <a:solidFill>
                  <a:srgbClr val="FF0000"/>
                </a:solidFill>
              </a:rPr>
              <a:t>واجبة على كل مسلم ذكرا كان أو أنثى حرا كان أو عبدا </a:t>
            </a:r>
            <a:endParaRPr lang="ar-SA" sz="44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428596" y="500042"/>
            <a:ext cx="8358216" cy="5715040"/>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6357950" y="3071810"/>
            <a:ext cx="1285871"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يجوز </a:t>
            </a:r>
            <a:endParaRPr lang="ar-SA" sz="3200" b="1" dirty="0">
              <a:solidFill>
                <a:srgbClr val="FF0000"/>
              </a:solidFill>
            </a:endParaRPr>
          </a:p>
        </p:txBody>
      </p:sp>
      <p:sp>
        <p:nvSpPr>
          <p:cNvPr id="4" name="مربع نص 3"/>
          <p:cNvSpPr txBox="1">
            <a:spLocks noChangeArrowheads="1"/>
          </p:cNvSpPr>
          <p:nvPr/>
        </p:nvSpPr>
        <p:spPr bwMode="auto">
          <a:xfrm>
            <a:off x="6357950" y="4143380"/>
            <a:ext cx="1285871"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يحرم </a:t>
            </a:r>
            <a:endParaRPr lang="ar-SA" sz="3200" b="1" dirty="0">
              <a:solidFill>
                <a:srgbClr val="FF0000"/>
              </a:solidFill>
            </a:endParaRPr>
          </a:p>
        </p:txBody>
      </p:sp>
      <p:sp>
        <p:nvSpPr>
          <p:cNvPr id="5" name="مربع نص 4"/>
          <p:cNvSpPr txBox="1">
            <a:spLocks noChangeArrowheads="1"/>
          </p:cNvSpPr>
          <p:nvPr/>
        </p:nvSpPr>
        <p:spPr bwMode="auto">
          <a:xfrm>
            <a:off x="6286512" y="5143512"/>
            <a:ext cx="1285871"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يجوز</a:t>
            </a:r>
            <a:endParaRPr lang="ar-SA" sz="3200" b="1" dirty="0">
              <a:solidFill>
                <a:srgbClr val="FF0000"/>
              </a:solidFill>
            </a:endParaRPr>
          </a:p>
        </p:txBody>
      </p:sp>
      <p:sp>
        <p:nvSpPr>
          <p:cNvPr id="6" name="مستطيل 5"/>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8" presetClass="entr" presetSubtype="0" accel="5000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0" dur="1000" fill="hold"/>
                                        <p:tgtEl>
                                          <p:spTgt spid="5"/>
                                        </p:tgtEl>
                                        <p:attrNameLst>
                                          <p:attrName>ppt_y</p:attrName>
                                        </p:attrNameLst>
                                      </p:cBhvr>
                                      <p:tavLst>
                                        <p:tav tm="0">
                                          <p:val>
                                            <p:strVal val="#ppt_y"/>
                                          </p:val>
                                        </p:tav>
                                        <p:tav tm="100000">
                                          <p:val>
                                            <p:strVal val="#ppt_y"/>
                                          </p:val>
                                        </p:tav>
                                      </p:tavLst>
                                    </p:anim>
                                    <p:animEffect transition="in" filter="fade">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428596" y="511333"/>
            <a:ext cx="8429684" cy="3785652"/>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شرع الله عز وجل للمسلمين عيدين هما</a:t>
            </a:r>
            <a:r>
              <a:rPr lang="ar-EG" sz="4000" b="1" dirty="0" smtClean="0">
                <a:solidFill>
                  <a:schemeClr val="bg1"/>
                </a:solidFill>
                <a:latin typeface="Calibri" pitchFamily="34" charset="0"/>
                <a:ea typeface="Calibri" pitchFamily="34" charset="0"/>
                <a:cs typeface="Arial" pitchFamily="34" charset="0"/>
              </a:rPr>
              <a:t> :</a:t>
            </a:r>
            <a:r>
              <a:rPr lang="ar-SA" sz="4000" b="1" dirty="0" smtClean="0">
                <a:solidFill>
                  <a:schemeClr val="bg1"/>
                </a:solidFill>
                <a:latin typeface="Calibri" pitchFamily="34" charset="0"/>
                <a:ea typeface="Calibri" pitchFamily="34" charset="0"/>
                <a:cs typeface="Arial" pitchFamily="34" charset="0"/>
              </a:rPr>
              <a:t> .........</a:t>
            </a:r>
            <a:r>
              <a:rPr lang="ar-EG" sz="4000" b="1" dirty="0" smtClean="0">
                <a:solidFill>
                  <a:schemeClr val="bg1"/>
                </a:solidFill>
                <a:latin typeface="Calibri" pitchFamily="34" charset="0"/>
                <a:ea typeface="Calibri" pitchFamily="34" charset="0"/>
                <a:cs typeface="Arial" pitchFamily="34" charset="0"/>
              </a:rPr>
              <a:t>..</a:t>
            </a:r>
            <a:r>
              <a:rPr lang="ar-SA" sz="4000" b="1" dirty="0" smtClean="0">
                <a:solidFill>
                  <a:schemeClr val="bg1"/>
                </a:solidFill>
                <a:latin typeface="Calibri" pitchFamily="34" charset="0"/>
                <a:ea typeface="Calibri" pitchFamily="34" charset="0"/>
                <a:cs typeface="Arial" pitchFamily="34" charset="0"/>
              </a:rPr>
              <a:t>.</a:t>
            </a:r>
            <a:r>
              <a:rPr lang="ar-EG" sz="4000" b="1" dirty="0" smtClean="0">
                <a:solidFill>
                  <a:schemeClr val="bg1"/>
                </a:solidFill>
                <a:latin typeface="Calibri" pitchFamily="34" charset="0"/>
                <a:ea typeface="Calibri" pitchFamily="34" charset="0"/>
                <a:cs typeface="Arial" pitchFamily="34" charset="0"/>
              </a:rPr>
              <a:t>.....</a:t>
            </a:r>
            <a:r>
              <a:rPr lang="ar-SA" sz="4000" b="1" dirty="0" smtClean="0">
                <a:solidFill>
                  <a:schemeClr val="bg1"/>
                </a:solidFill>
                <a:latin typeface="Calibri" pitchFamily="34" charset="0"/>
                <a:ea typeface="Calibri" pitchFamily="34" charset="0"/>
                <a:cs typeface="Arial" pitchFamily="34" charset="0"/>
              </a:rPr>
              <a:t>.... و .....</a:t>
            </a:r>
            <a:r>
              <a:rPr lang="ar-EG" sz="4000" b="1" dirty="0" smtClean="0">
                <a:solidFill>
                  <a:schemeClr val="bg1"/>
                </a:solidFill>
                <a:latin typeface="Calibri" pitchFamily="34" charset="0"/>
                <a:ea typeface="Calibri" pitchFamily="34" charset="0"/>
                <a:cs typeface="Arial" pitchFamily="34" charset="0"/>
              </a:rPr>
              <a:t>....</a:t>
            </a:r>
            <a:r>
              <a:rPr lang="ar-SA" sz="4000" b="1" dirty="0" smtClean="0">
                <a:solidFill>
                  <a:schemeClr val="bg1"/>
                </a:solidFill>
                <a:latin typeface="Calibri" pitchFamily="34" charset="0"/>
                <a:ea typeface="Calibri" pitchFamily="34" charset="0"/>
                <a:cs typeface="Arial" pitchFamily="34" charset="0"/>
              </a:rPr>
              <a:t>...........</a:t>
            </a:r>
          </a:p>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ما العبادة التي اختص </a:t>
            </a:r>
            <a:r>
              <a:rPr lang="ar-SA" sz="4000" b="1" dirty="0" err="1" smtClean="0">
                <a:solidFill>
                  <a:schemeClr val="bg1"/>
                </a:solidFill>
                <a:latin typeface="Calibri" pitchFamily="34" charset="0"/>
                <a:ea typeface="Calibri" pitchFamily="34" charset="0"/>
                <a:cs typeface="Arial" pitchFamily="34" charset="0"/>
              </a:rPr>
              <a:t>بها</a:t>
            </a:r>
            <a:r>
              <a:rPr lang="ar-SA" sz="4000" b="1" dirty="0" smtClean="0">
                <a:solidFill>
                  <a:schemeClr val="bg1"/>
                </a:solidFill>
                <a:latin typeface="Calibri" pitchFamily="34" charset="0"/>
                <a:ea typeface="Calibri" pitchFamily="34" charset="0"/>
                <a:cs typeface="Arial" pitchFamily="34" charset="0"/>
              </a:rPr>
              <a:t> عيد الأضحى ؟</a:t>
            </a:r>
          </a:p>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a:t>
            </a:r>
            <a:r>
              <a:rPr lang="en-US" sz="4000" b="1" dirty="0" smtClean="0">
                <a:solidFill>
                  <a:schemeClr val="bg1"/>
                </a:solidFill>
                <a:latin typeface="Calibri" pitchFamily="34" charset="0"/>
                <a:ea typeface="Calibri" pitchFamily="34" charset="0"/>
                <a:cs typeface="Arial" pitchFamily="34" charset="0"/>
              </a:rPr>
              <a:t>..............</a:t>
            </a:r>
            <a:r>
              <a:rPr lang="ar-SA" sz="4000" b="1" dirty="0" smtClean="0">
                <a:solidFill>
                  <a:schemeClr val="bg1"/>
                </a:solidFill>
                <a:latin typeface="Calibri" pitchFamily="34" charset="0"/>
                <a:ea typeface="Calibri" pitchFamily="34" charset="0"/>
                <a:cs typeface="Arial" pitchFamily="34" charset="0"/>
              </a:rPr>
              <a:t>....................</a:t>
            </a:r>
          </a:p>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ما العبادة التي اختص </a:t>
            </a:r>
            <a:r>
              <a:rPr lang="ar-SA" sz="4000" b="1" dirty="0" err="1" smtClean="0">
                <a:solidFill>
                  <a:schemeClr val="bg1"/>
                </a:solidFill>
                <a:latin typeface="Calibri" pitchFamily="34" charset="0"/>
                <a:ea typeface="Calibri" pitchFamily="34" charset="0"/>
                <a:cs typeface="Arial" pitchFamily="34" charset="0"/>
              </a:rPr>
              <a:t>بها</a:t>
            </a:r>
            <a:r>
              <a:rPr lang="ar-SA" sz="4000" b="1" dirty="0" smtClean="0">
                <a:solidFill>
                  <a:schemeClr val="bg1"/>
                </a:solidFill>
                <a:latin typeface="Calibri" pitchFamily="34" charset="0"/>
                <a:ea typeface="Calibri" pitchFamily="34" charset="0"/>
                <a:cs typeface="Arial" pitchFamily="34" charset="0"/>
              </a:rPr>
              <a:t> عيد الفطر ؟</a:t>
            </a:r>
          </a:p>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a:t>
            </a:r>
            <a:r>
              <a:rPr lang="en-US" sz="4000" b="1" dirty="0" smtClean="0">
                <a:solidFill>
                  <a:schemeClr val="bg1"/>
                </a:solidFill>
                <a:latin typeface="Calibri" pitchFamily="34" charset="0"/>
                <a:ea typeface="Calibri" pitchFamily="34" charset="0"/>
                <a:cs typeface="Arial" pitchFamily="34" charset="0"/>
              </a:rPr>
              <a:t>...............</a:t>
            </a:r>
            <a:r>
              <a:rPr lang="ar-SA" sz="4000" b="1" dirty="0" smtClean="0">
                <a:solidFill>
                  <a:schemeClr val="bg1"/>
                </a:solidFill>
                <a:latin typeface="Calibri" pitchFamily="34" charset="0"/>
                <a:ea typeface="Calibri" pitchFamily="34" charset="0"/>
                <a:cs typeface="Arial" pitchFamily="34" charset="0"/>
              </a:rPr>
              <a:t>.................</a:t>
            </a:r>
          </a:p>
        </p:txBody>
      </p:sp>
      <p:sp>
        <p:nvSpPr>
          <p:cNvPr id="4" name="مربع نص 3"/>
          <p:cNvSpPr txBox="1">
            <a:spLocks noChangeArrowheads="1"/>
          </p:cNvSpPr>
          <p:nvPr/>
        </p:nvSpPr>
        <p:spPr bwMode="auto">
          <a:xfrm>
            <a:off x="5715008" y="1142984"/>
            <a:ext cx="2428879"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عيد الفطر </a:t>
            </a:r>
            <a:endParaRPr lang="ar-SA" sz="3200" b="1" dirty="0">
              <a:solidFill>
                <a:srgbClr val="FF0000"/>
              </a:solidFill>
            </a:endParaRPr>
          </a:p>
        </p:txBody>
      </p:sp>
      <p:sp>
        <p:nvSpPr>
          <p:cNvPr id="5" name="مربع نص 4"/>
          <p:cNvSpPr txBox="1">
            <a:spLocks noChangeArrowheads="1"/>
          </p:cNvSpPr>
          <p:nvPr/>
        </p:nvSpPr>
        <p:spPr bwMode="auto">
          <a:xfrm>
            <a:off x="2857488" y="1142984"/>
            <a:ext cx="2428879"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عيد الأضحى </a:t>
            </a:r>
            <a:endParaRPr lang="ar-SA" sz="3200" b="1" dirty="0">
              <a:solidFill>
                <a:srgbClr val="FF0000"/>
              </a:solidFill>
            </a:endParaRPr>
          </a:p>
        </p:txBody>
      </p:sp>
      <p:sp>
        <p:nvSpPr>
          <p:cNvPr id="6" name="مربع نص 5"/>
          <p:cNvSpPr txBox="1">
            <a:spLocks noChangeArrowheads="1"/>
          </p:cNvSpPr>
          <p:nvPr/>
        </p:nvSpPr>
        <p:spPr bwMode="auto">
          <a:xfrm>
            <a:off x="2000232" y="2357430"/>
            <a:ext cx="5143523"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فريضة الحج والأضحية </a:t>
            </a:r>
            <a:endParaRPr lang="ar-SA" sz="3200" b="1" dirty="0">
              <a:solidFill>
                <a:srgbClr val="FF0000"/>
              </a:solidFill>
            </a:endParaRPr>
          </a:p>
        </p:txBody>
      </p:sp>
      <p:sp>
        <p:nvSpPr>
          <p:cNvPr id="7" name="مربع نص 6"/>
          <p:cNvSpPr txBox="1">
            <a:spLocks noChangeArrowheads="1"/>
          </p:cNvSpPr>
          <p:nvPr/>
        </p:nvSpPr>
        <p:spPr bwMode="auto">
          <a:xfrm>
            <a:off x="1928794" y="3571876"/>
            <a:ext cx="5143523"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إخراج زكاة الفطر </a:t>
            </a:r>
            <a:endParaRPr lang="ar-SA" sz="3200" b="1" dirty="0">
              <a:solidFill>
                <a:srgbClr val="FF0000"/>
              </a:solidFill>
            </a:endParaRPr>
          </a:p>
        </p:txBody>
      </p:sp>
      <p:sp>
        <p:nvSpPr>
          <p:cNvPr id="8" name="مستطيل 7"/>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decel="50000" fill="hold">
                                          <p:stCondLst>
                                            <p:cond delay="0"/>
                                          </p:stCondLst>
                                        </p:cTn>
                                        <p:tgtEl>
                                          <p:spTgt spid="1638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38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385"/>
                                        </p:tgtEl>
                                        <p:attrNameLst>
                                          <p:attrName>ppt_w</p:attrName>
                                        </p:attrNameLst>
                                      </p:cBhvr>
                                      <p:tavLst>
                                        <p:tav tm="0">
                                          <p:val>
                                            <p:strVal val="#ppt_w*.05"/>
                                          </p:val>
                                        </p:tav>
                                        <p:tav tm="100000">
                                          <p:val>
                                            <p:strVal val="#ppt_w"/>
                                          </p:val>
                                        </p:tav>
                                      </p:tavLst>
                                    </p:anim>
                                    <p:anim calcmode="lin" valueType="num">
                                      <p:cBhvr>
                                        <p:cTn id="10" dur="1000" fill="hold"/>
                                        <p:tgtEl>
                                          <p:spTgt spid="1638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38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38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38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385"/>
                                        </p:tgtEl>
                                      </p:cBhvr>
                                    </p:animEffect>
                                  </p:childTnLst>
                                </p:cTn>
                              </p:par>
                            </p:childTnLst>
                          </p:cTn>
                        </p:par>
                      </p:childTnLst>
                    </p:cTn>
                  </p:par>
                  <p:par>
                    <p:cTn id="15" fill="hold">
                      <p:stCondLst>
                        <p:cond delay="indefinite"/>
                      </p:stCondLst>
                      <p:childTnLst>
                        <p:par>
                          <p:cTn id="16" fill="hold">
                            <p:stCondLst>
                              <p:cond delay="0"/>
                            </p:stCondLst>
                            <p:childTnLst>
                              <p:par>
                                <p:cTn id="17" presetID="48" presetClass="entr" presetSubtype="0" accel="5000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0"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1" dur="1000" fill="hold"/>
                                        <p:tgtEl>
                                          <p:spTgt spid="4"/>
                                        </p:tgtEl>
                                        <p:attrNameLst>
                                          <p:attrName>ppt_y</p:attrName>
                                        </p:attrNameLst>
                                      </p:cBhvr>
                                      <p:tavLst>
                                        <p:tav tm="0">
                                          <p:val>
                                            <p:strVal val="#ppt_y"/>
                                          </p:val>
                                        </p:tav>
                                        <p:tav tm="100000">
                                          <p:val>
                                            <p:strVal val="#ppt_y"/>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8" presetClass="entr" presetSubtype="0" accel="5000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animEffect transition="in" filter="fade">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48" presetClass="entr" presetSubtype="0" accel="5000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6"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37" dur="1000" fill="hold"/>
                                        <p:tgtEl>
                                          <p:spTgt spid="6"/>
                                        </p:tgtEl>
                                        <p:attrNameLst>
                                          <p:attrName>ppt_y</p:attrName>
                                        </p:attrNameLst>
                                      </p:cBhvr>
                                      <p:tavLst>
                                        <p:tav tm="0">
                                          <p:val>
                                            <p:strVal val="#ppt_y"/>
                                          </p:val>
                                        </p:tav>
                                        <p:tav tm="100000">
                                          <p:val>
                                            <p:strVal val="#ppt_y"/>
                                          </p:val>
                                        </p:tav>
                                      </p:tavLst>
                                    </p:anim>
                                    <p:animEffect transition="in" filter="fade">
                                      <p:cBhvr>
                                        <p:cTn id="38" dur="1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48" presetClass="entr" presetSubtype="0" accel="5000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4"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45" dur="1000" fill="hold"/>
                                        <p:tgtEl>
                                          <p:spTgt spid="7"/>
                                        </p:tgtEl>
                                        <p:attrNameLst>
                                          <p:attrName>ppt_y</p:attrName>
                                        </p:attrNameLst>
                                      </p:cBhvr>
                                      <p:tavLst>
                                        <p:tav tm="0">
                                          <p:val>
                                            <p:strVal val="#ppt_y"/>
                                          </p:val>
                                        </p:tav>
                                        <p:tav tm="100000">
                                          <p:val>
                                            <p:strVal val="#ppt_y"/>
                                          </p:val>
                                        </p:tav>
                                      </p:tavLst>
                                    </p:anim>
                                    <p:animEffect transition="in" filter="fade">
                                      <p:cBhvr>
                                        <p:cTn id="4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animBg="1"/>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srcRect/>
          <a:stretch>
            <a:fillRect/>
          </a:stretch>
        </p:blipFill>
        <p:spPr bwMode="auto">
          <a:xfrm>
            <a:off x="500034" y="1071546"/>
            <a:ext cx="8277251" cy="4643470"/>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1285852" y="3429000"/>
            <a:ext cx="466794" cy="707886"/>
          </a:xfrm>
          <a:prstGeom prst="rect">
            <a:avLst/>
          </a:prstGeom>
        </p:spPr>
        <p:txBody>
          <a:bodyPr wrap="none">
            <a:spAutoFit/>
          </a:bodyPr>
          <a:lstStyle/>
          <a:p>
            <a:r>
              <a:rPr lang="ar-SA" sz="4000" dirty="0">
                <a:solidFill>
                  <a:srgbClr val="FF0000"/>
                </a:solidFill>
              </a:rPr>
              <a:t>√</a:t>
            </a:r>
          </a:p>
        </p:txBody>
      </p:sp>
      <p:sp>
        <p:nvSpPr>
          <p:cNvPr id="4" name="مستطيل 3"/>
          <p:cNvSpPr/>
          <p:nvPr/>
        </p:nvSpPr>
        <p:spPr>
          <a:xfrm>
            <a:off x="1285852" y="4786322"/>
            <a:ext cx="466794" cy="707886"/>
          </a:xfrm>
          <a:prstGeom prst="rect">
            <a:avLst/>
          </a:prstGeom>
        </p:spPr>
        <p:txBody>
          <a:bodyPr wrap="none">
            <a:spAutoFit/>
          </a:bodyPr>
          <a:lstStyle/>
          <a:p>
            <a:r>
              <a:rPr lang="ar-SA" sz="4000" dirty="0">
                <a:solidFill>
                  <a:srgbClr val="FF0000"/>
                </a:solidFill>
              </a:rPr>
              <a:t>√</a:t>
            </a: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642910" y="642918"/>
            <a:ext cx="8162950" cy="1714512"/>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285984" y="2786058"/>
            <a:ext cx="4253008" cy="1938992"/>
          </a:xfrm>
          <a:prstGeom prst="rect">
            <a:avLst/>
          </a:prstGeom>
        </p:spPr>
        <p:txBody>
          <a:bodyPr wrap="square">
            <a:spAutoFit/>
          </a:bodyPr>
          <a:lstStyle/>
          <a:p>
            <a:r>
              <a:rPr lang="ar-SA" sz="4000" b="1" dirty="0" smtClean="0"/>
              <a:t>خمسة عشر كيلو جرام من تمر أو زبيب أو شعير أو بر أو .....</a:t>
            </a:r>
            <a:endParaRPr lang="ar-SA" sz="4000" b="1"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a:stretch>
            <a:fillRect/>
          </a:stretch>
        </p:blipFill>
        <p:spPr bwMode="auto">
          <a:xfrm>
            <a:off x="642910" y="357166"/>
            <a:ext cx="8153430" cy="928694"/>
          </a:xfrm>
          <a:prstGeom prst="rect">
            <a:avLst/>
          </a:prstGeom>
          <a:ln w="88900" cap="sq" cmpd="thickThin">
            <a:solidFill>
              <a:srgbClr val="FF0000"/>
            </a:solidFill>
            <a:prstDash val="solid"/>
            <a:miter lim="800000"/>
          </a:ln>
          <a:effectLst>
            <a:innerShdw blurRad="76200">
              <a:srgbClr val="000000"/>
            </a:innerShdw>
          </a:effectLst>
        </p:spPr>
      </p:pic>
      <p:sp>
        <p:nvSpPr>
          <p:cNvPr id="4" name="مربع نص 3"/>
          <p:cNvSpPr txBox="1">
            <a:spLocks noChangeArrowheads="1"/>
          </p:cNvSpPr>
          <p:nvPr/>
        </p:nvSpPr>
        <p:spPr bwMode="auto">
          <a:xfrm>
            <a:off x="928662" y="2214554"/>
            <a:ext cx="7072349" cy="2554545"/>
          </a:xfrm>
          <a:prstGeom prst="rect">
            <a:avLst/>
          </a:prstGeom>
          <a:noFill/>
          <a:ln w="9525">
            <a:noFill/>
            <a:miter lim="800000"/>
            <a:headEnd/>
            <a:tailEnd/>
          </a:ln>
        </p:spPr>
        <p:txBody>
          <a:bodyPr wrap="square">
            <a:spAutoFit/>
          </a:bodyPr>
          <a:lstStyle/>
          <a:p>
            <a:pPr algn="r"/>
            <a:r>
              <a:rPr lang="ar-SA" sz="4000" b="1" dirty="0" smtClean="0"/>
              <a:t>إخراج الزكاة فيه </a:t>
            </a:r>
            <a:r>
              <a:rPr lang="ar-SA" sz="4000" b="1" dirty="0" err="1" smtClean="0"/>
              <a:t>طهرة</a:t>
            </a:r>
            <a:r>
              <a:rPr lang="ar-SA" sz="4000" b="1" dirty="0" smtClean="0"/>
              <a:t> للصائم من اللغو والرفث وفيه </a:t>
            </a:r>
            <a:r>
              <a:rPr lang="ar-SA" sz="4000" b="1" dirty="0" err="1" smtClean="0"/>
              <a:t>طعمة</a:t>
            </a:r>
            <a:r>
              <a:rPr lang="ar-SA" sz="4000" b="1" smtClean="0"/>
              <a:t> للفقراء </a:t>
            </a:r>
            <a:r>
              <a:rPr lang="ar-SA" sz="4000" b="1" dirty="0" smtClean="0"/>
              <a:t>والمساكين وفيه تأليف </a:t>
            </a:r>
            <a:r>
              <a:rPr lang="ar-SA" sz="4000" b="1" dirty="0" err="1" smtClean="0"/>
              <a:t>للقوب</a:t>
            </a:r>
            <a:r>
              <a:rPr lang="ar-SA" sz="4000" b="1" dirty="0" smtClean="0"/>
              <a:t> ونزع للغل والحسد بين الفراء والأغنياء </a:t>
            </a:r>
            <a:endParaRPr lang="ar-SA" sz="4000" b="1" dirty="0"/>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4"/>
                                        </p:tgtEl>
                                        <p:attrNameLst>
                                          <p:attrName>ppt_y</p:attrName>
                                        </p:attrNameLst>
                                      </p:cBhvr>
                                      <p:tavLst>
                                        <p:tav tm="0">
                                          <p:val>
                                            <p:strVal val="#ppt_y"/>
                                          </p:val>
                                        </p:tav>
                                        <p:tav tm="100000">
                                          <p:val>
                                            <p:strVal val="#ppt_y"/>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9" y="1268760"/>
            <a:ext cx="8424936"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305704"/>
      </p:ext>
    </p:extLst>
  </p:cSld>
  <p:clrMapOvr>
    <a:masterClrMapping/>
  </p:clrMapOvr>
  <p:transition>
    <p:wheel spokes="3"/>
    <p:sndAc>
      <p:stSnd>
        <p:snd r:embed="rId2" name="wind.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goldfloral3.jpg"/>
          <p:cNvPicPr>
            <a:picLocks noChangeAspect="1"/>
          </p:cNvPicPr>
          <p:nvPr/>
        </p:nvPicPr>
        <p:blipFill>
          <a:blip r:embed="rId4" cstate="print"/>
          <a:stretch>
            <a:fillRect/>
          </a:stretch>
        </p:blipFill>
        <p:spPr>
          <a:xfrm>
            <a:off x="1500166" y="2357430"/>
            <a:ext cx="6143668"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2214546" y="2728737"/>
            <a:ext cx="4929222" cy="1200329"/>
          </a:xfrm>
          <a:prstGeom prst="rect">
            <a:avLst/>
          </a:prstGeom>
          <a:noFill/>
        </p:spPr>
        <p:txBody>
          <a:bodyPr wrap="square" rtlCol="0">
            <a:spAutoFit/>
          </a:bodyPr>
          <a:lstStyle/>
          <a:p>
            <a:pPr algn="ctr"/>
            <a:r>
              <a:rPr lang="ar-SA" sz="72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حكم زكاة الفطر </a:t>
            </a:r>
            <a:endParaRPr lang="en-US" sz="7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357158" y="3714752"/>
            <a:ext cx="8286808" cy="258532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algn="ctr"/>
            <a:r>
              <a:rPr lang="ar-EG" sz="5400" b="1" dirty="0" smtClean="0"/>
              <a:t>زكاة الفطر واجبة على كل مسلم يملك في يوم العيد وليلته طعاما زائدا على ما يكفيه ويكفي عياله</a:t>
            </a:r>
          </a:p>
        </p:txBody>
      </p:sp>
      <p:pic>
        <p:nvPicPr>
          <p:cNvPr id="2" name="Picture 2"/>
          <p:cNvPicPr>
            <a:picLocks noChangeAspect="1" noChangeArrowheads="1"/>
          </p:cNvPicPr>
          <p:nvPr/>
        </p:nvPicPr>
        <p:blipFill>
          <a:blip r:embed="rId4"/>
          <a:srcRect/>
          <a:stretch>
            <a:fillRect/>
          </a:stretch>
        </p:blipFill>
        <p:spPr bwMode="auto">
          <a:xfrm>
            <a:off x="2643174" y="714356"/>
            <a:ext cx="4286280" cy="2429779"/>
          </a:xfrm>
          <a:prstGeom prst="rect">
            <a:avLst/>
          </a:prstGeom>
          <a:ln w="88900" cap="sq" cmpd="thickThin">
            <a:solidFill>
              <a:srgbClr val="FF0000"/>
            </a:solidFill>
            <a:prstDash val="solid"/>
            <a:miter lim="800000"/>
          </a:ln>
          <a:effectLst>
            <a:innerShdw blurRad="76200">
              <a:srgbClr val="000000"/>
            </a:innerShdw>
          </a:effectLst>
        </p:spPr>
      </p:pic>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357158" y="3071810"/>
            <a:ext cx="8429684" cy="347787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4400" b="1" dirty="0" smtClean="0"/>
              <a:t>عن عبد الله بن عمر رضي الله عنهما أن رسول الله صلى الله عليه وسلم : ( فرض زكاة الفطر في رمضان على الناس صاعا من تمر أو صاعا من شعير على كل حر أو عبد ذكر أو أنثى من المسلمين )</a:t>
            </a:r>
            <a:endParaRPr lang="en-US" sz="4400" dirty="0"/>
          </a:p>
        </p:txBody>
      </p:sp>
      <p:pic>
        <p:nvPicPr>
          <p:cNvPr id="3074" name="Picture 2"/>
          <p:cNvPicPr>
            <a:picLocks noChangeAspect="1" noChangeArrowheads="1"/>
          </p:cNvPicPr>
          <p:nvPr/>
        </p:nvPicPr>
        <p:blipFill>
          <a:blip r:embed="rId4"/>
          <a:srcRect/>
          <a:stretch>
            <a:fillRect/>
          </a:stretch>
        </p:blipFill>
        <p:spPr bwMode="auto">
          <a:xfrm>
            <a:off x="3000364" y="357166"/>
            <a:ext cx="3286148" cy="2428892"/>
          </a:xfrm>
          <a:prstGeom prst="rect">
            <a:avLst/>
          </a:prstGeom>
          <a:ln w="88900" cap="sq" cmpd="thickThin">
            <a:solidFill>
              <a:srgbClr val="FF0000"/>
            </a:solidFill>
            <a:prstDash val="solid"/>
            <a:miter lim="800000"/>
          </a:ln>
          <a:effectLst>
            <a:innerShdw blurRad="76200">
              <a:srgbClr val="000000"/>
            </a:innerShdw>
          </a:effectLst>
        </p:spPr>
      </p:pic>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 to="" calcmode="lin" valueType="num">
                                      <p:cBhvr>
                                        <p:cTn id="14" dur="1" fill="hold"/>
                                        <p:tgtEl>
                                          <p:spTgt spid="30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rbuae.com/up/frames/i098.JPG"/>
          <p:cNvPicPr>
            <a:picLocks noChangeAspect="1" noChangeArrowheads="1"/>
          </p:cNvPicPr>
          <p:nvPr/>
        </p:nvPicPr>
        <p:blipFill>
          <a:blip r:embed="rId4" cstate="print"/>
          <a:srcRect/>
          <a:stretch>
            <a:fillRect/>
          </a:stretch>
        </p:blipFill>
        <p:spPr bwMode="auto">
          <a:xfrm>
            <a:off x="1785918" y="1714488"/>
            <a:ext cx="5643602" cy="307183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3" name="TextBox 3"/>
          <p:cNvSpPr txBox="1"/>
          <p:nvPr/>
        </p:nvSpPr>
        <p:spPr>
          <a:xfrm>
            <a:off x="2000232" y="2428868"/>
            <a:ext cx="5072098" cy="1446550"/>
          </a:xfrm>
          <a:prstGeom prst="rect">
            <a:avLst/>
          </a:prstGeom>
          <a:noFill/>
        </p:spPr>
        <p:txBody>
          <a:bodyPr wrap="square" rtlCol="0">
            <a:spAutoFit/>
          </a:bodyPr>
          <a:lstStyle/>
          <a:p>
            <a:pPr algn="ctr"/>
            <a:r>
              <a:rPr lang="ar-EG" sz="88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تمرين فردي</a:t>
            </a:r>
            <a:endParaRPr lang="en-US" sz="88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00034" y="841134"/>
            <a:ext cx="8358248" cy="5078313"/>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3600" b="1" dirty="0" smtClean="0">
                <a:solidFill>
                  <a:schemeClr val="bg1"/>
                </a:solidFill>
                <a:latin typeface="Calibri" pitchFamily="34" charset="0"/>
                <a:ea typeface="Calibri" pitchFamily="34" charset="0"/>
                <a:cs typeface="Arial" pitchFamily="34" charset="0"/>
              </a:rPr>
              <a:t>من الحديث السابق أستخرج :</a:t>
            </a:r>
          </a:p>
          <a:p>
            <a:pPr lvl="0" rtl="0" fontAlgn="base">
              <a:spcBef>
                <a:spcPct val="0"/>
              </a:spcBef>
              <a:spcAft>
                <a:spcPct val="0"/>
              </a:spcAft>
            </a:pPr>
            <a:r>
              <a:rPr lang="ar-SA" sz="3600" b="1" dirty="0" smtClean="0">
                <a:solidFill>
                  <a:schemeClr val="bg1"/>
                </a:solidFill>
                <a:latin typeface="Calibri" pitchFamily="34" charset="0"/>
                <a:ea typeface="Calibri" pitchFamily="34" charset="0"/>
                <a:cs typeface="Arial" pitchFamily="34" charset="0"/>
              </a:rPr>
              <a:t>- من تجب عليه زكاة الفطر ؟</a:t>
            </a:r>
          </a:p>
          <a:p>
            <a:pPr lvl="0" rtl="0" fontAlgn="base">
              <a:spcBef>
                <a:spcPct val="0"/>
              </a:spcBef>
              <a:spcAft>
                <a:spcPct val="0"/>
              </a:spcAft>
            </a:pPr>
            <a:r>
              <a:rPr lang="ar-SA" sz="3600" b="1" dirty="0" smtClean="0">
                <a:solidFill>
                  <a:schemeClr val="bg1"/>
                </a:solidFill>
                <a:latin typeface="Calibri" pitchFamily="34" charset="0"/>
                <a:ea typeface="Calibri" pitchFamily="34" charset="0"/>
                <a:cs typeface="Arial" pitchFamily="34" charset="0"/>
              </a:rPr>
              <a:t> ....................</a:t>
            </a:r>
            <a:r>
              <a:rPr lang="en-US" sz="3600" b="1" dirty="0" smtClean="0">
                <a:solidFill>
                  <a:schemeClr val="bg1"/>
                </a:solidFill>
                <a:latin typeface="Calibri" pitchFamily="34" charset="0"/>
                <a:ea typeface="Calibri" pitchFamily="34" charset="0"/>
                <a:cs typeface="Arial" pitchFamily="34" charset="0"/>
              </a:rPr>
              <a:t>..........</a:t>
            </a:r>
            <a:r>
              <a:rPr lang="ar-SA" sz="3600" b="1" dirty="0" smtClean="0">
                <a:solidFill>
                  <a:schemeClr val="bg1"/>
                </a:solidFill>
                <a:latin typeface="Calibri" pitchFamily="34" charset="0"/>
                <a:ea typeface="Calibri" pitchFamily="34" charset="0"/>
                <a:cs typeface="Arial" pitchFamily="34" charset="0"/>
              </a:rPr>
              <a:t>.......................</a:t>
            </a:r>
          </a:p>
          <a:p>
            <a:pPr lvl="0" rtl="0" fontAlgn="base">
              <a:spcBef>
                <a:spcPct val="0"/>
              </a:spcBef>
              <a:spcAft>
                <a:spcPct val="0"/>
              </a:spcAft>
            </a:pPr>
            <a:r>
              <a:rPr lang="ar-SA" sz="3600" b="1" dirty="0" smtClean="0">
                <a:solidFill>
                  <a:schemeClr val="bg1"/>
                </a:solidFill>
                <a:latin typeface="Calibri" pitchFamily="34" charset="0"/>
                <a:ea typeface="Calibri" pitchFamily="34" charset="0"/>
                <a:cs typeface="Arial" pitchFamily="34" charset="0"/>
              </a:rPr>
              <a:t>- الأصناف التي تخرج منها زكاة الفطر :</a:t>
            </a:r>
          </a:p>
          <a:p>
            <a:pPr lvl="0" rtl="0" fontAlgn="base">
              <a:spcBef>
                <a:spcPct val="0"/>
              </a:spcBef>
              <a:spcAft>
                <a:spcPct val="0"/>
              </a:spcAft>
            </a:pPr>
            <a:r>
              <a:rPr lang="ar-SA" sz="3600" b="1" dirty="0" smtClean="0">
                <a:solidFill>
                  <a:schemeClr val="bg1"/>
                </a:solidFill>
                <a:latin typeface="Calibri" pitchFamily="34" charset="0"/>
                <a:ea typeface="Calibri" pitchFamily="34" charset="0"/>
                <a:cs typeface="Arial" pitchFamily="34" charset="0"/>
              </a:rPr>
              <a:t>...........</a:t>
            </a:r>
            <a:r>
              <a:rPr lang="ar-EG" sz="3600" b="1" dirty="0" smtClean="0">
                <a:solidFill>
                  <a:schemeClr val="bg1"/>
                </a:solidFill>
                <a:latin typeface="Calibri" pitchFamily="34" charset="0"/>
                <a:ea typeface="Calibri" pitchFamily="34" charset="0"/>
                <a:cs typeface="Arial" pitchFamily="34" charset="0"/>
              </a:rPr>
              <a:t>...</a:t>
            </a:r>
            <a:r>
              <a:rPr lang="ar-SA" sz="3600" b="1" dirty="0" smtClean="0">
                <a:solidFill>
                  <a:schemeClr val="bg1"/>
                </a:solidFill>
                <a:latin typeface="Calibri" pitchFamily="34" charset="0"/>
                <a:ea typeface="Calibri" pitchFamily="34" charset="0"/>
                <a:cs typeface="Arial" pitchFamily="34" charset="0"/>
              </a:rPr>
              <a:t>..... و ......</a:t>
            </a:r>
            <a:r>
              <a:rPr lang="ar-EG" sz="3600" b="1" dirty="0" smtClean="0">
                <a:solidFill>
                  <a:schemeClr val="bg1"/>
                </a:solidFill>
                <a:latin typeface="Calibri" pitchFamily="34" charset="0"/>
                <a:ea typeface="Calibri" pitchFamily="34" charset="0"/>
                <a:cs typeface="Arial" pitchFamily="34" charset="0"/>
              </a:rPr>
              <a:t>.</a:t>
            </a:r>
            <a:r>
              <a:rPr lang="ar-SA" sz="3600" b="1" dirty="0" smtClean="0">
                <a:solidFill>
                  <a:schemeClr val="bg1"/>
                </a:solidFill>
                <a:latin typeface="Calibri" pitchFamily="34" charset="0"/>
                <a:ea typeface="Calibri" pitchFamily="34" charset="0"/>
                <a:cs typeface="Arial" pitchFamily="34" charset="0"/>
              </a:rPr>
              <a:t>......... وغيرها مما اعتاده الناس من الأطعمة مثل : ...</a:t>
            </a:r>
            <a:r>
              <a:rPr lang="ar-EG" sz="3600" b="1" dirty="0" smtClean="0">
                <a:solidFill>
                  <a:schemeClr val="bg1"/>
                </a:solidFill>
                <a:latin typeface="Calibri" pitchFamily="34" charset="0"/>
                <a:ea typeface="Calibri" pitchFamily="34" charset="0"/>
                <a:cs typeface="Arial" pitchFamily="34" charset="0"/>
              </a:rPr>
              <a:t>...</a:t>
            </a:r>
            <a:r>
              <a:rPr lang="ar-SA" sz="3600" b="1" dirty="0" smtClean="0">
                <a:solidFill>
                  <a:schemeClr val="bg1"/>
                </a:solidFill>
                <a:latin typeface="Calibri" pitchFamily="34" charset="0"/>
                <a:ea typeface="Calibri" pitchFamily="34" charset="0"/>
                <a:cs typeface="Arial" pitchFamily="34" charset="0"/>
              </a:rPr>
              <a:t>.................</a:t>
            </a:r>
          </a:p>
          <a:p>
            <a:pPr lvl="0" rtl="0" fontAlgn="base">
              <a:spcBef>
                <a:spcPct val="0"/>
              </a:spcBef>
              <a:spcAft>
                <a:spcPct val="0"/>
              </a:spcAft>
            </a:pPr>
            <a:r>
              <a:rPr lang="ar-SA" sz="3600" b="1" dirty="0" smtClean="0">
                <a:solidFill>
                  <a:schemeClr val="bg1"/>
                </a:solidFill>
                <a:latin typeface="Calibri" pitchFamily="34" charset="0"/>
                <a:ea typeface="Calibri" pitchFamily="34" charset="0"/>
                <a:cs typeface="Arial" pitchFamily="34" charset="0"/>
              </a:rPr>
              <a:t>المقدار الواجب من الزكاة على كل شخص : ...................</a:t>
            </a:r>
            <a:r>
              <a:rPr lang="ar-EG" sz="3600" b="1" dirty="0" smtClean="0">
                <a:solidFill>
                  <a:schemeClr val="bg1"/>
                </a:solidFill>
                <a:latin typeface="Calibri" pitchFamily="34" charset="0"/>
                <a:ea typeface="Calibri" pitchFamily="34" charset="0"/>
                <a:cs typeface="Arial" pitchFamily="34" charset="0"/>
              </a:rPr>
              <a:t>............</a:t>
            </a:r>
            <a:r>
              <a:rPr lang="ar-SA" sz="3600" b="1" dirty="0" smtClean="0">
                <a:solidFill>
                  <a:schemeClr val="bg1"/>
                </a:solidFill>
                <a:latin typeface="Calibri" pitchFamily="34" charset="0"/>
                <a:ea typeface="Calibri" pitchFamily="34" charset="0"/>
                <a:cs typeface="Arial" pitchFamily="34" charset="0"/>
              </a:rPr>
              <a:t>.......</a:t>
            </a:r>
          </a:p>
          <a:p>
            <a:pPr lvl="0" rtl="0" fontAlgn="base">
              <a:spcBef>
                <a:spcPct val="0"/>
              </a:spcBef>
              <a:spcAft>
                <a:spcPct val="0"/>
              </a:spcAft>
            </a:pPr>
            <a:r>
              <a:rPr lang="ar-SA" sz="3600" b="1" dirty="0" smtClean="0">
                <a:solidFill>
                  <a:schemeClr val="bg1"/>
                </a:solidFill>
                <a:latin typeface="Calibri" pitchFamily="34" charset="0"/>
                <a:ea typeface="Calibri" pitchFamily="34" charset="0"/>
                <a:cs typeface="Arial" pitchFamily="34" charset="0"/>
              </a:rPr>
              <a:t>الصاع يساوي بالوزن : ( 3 كجم ) من الأرز تقريبا</a:t>
            </a:r>
          </a:p>
        </p:txBody>
      </p:sp>
      <p:sp>
        <p:nvSpPr>
          <p:cNvPr id="4" name="مربع نص 3"/>
          <p:cNvSpPr txBox="1">
            <a:spLocks noChangeArrowheads="1"/>
          </p:cNvSpPr>
          <p:nvPr/>
        </p:nvSpPr>
        <p:spPr bwMode="auto">
          <a:xfrm>
            <a:off x="1214414" y="1928802"/>
            <a:ext cx="7072349"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على كل مسلم ذكر أو </a:t>
            </a:r>
            <a:r>
              <a:rPr lang="ar-SA" sz="4000" b="1" dirty="0" err="1" smtClean="0">
                <a:solidFill>
                  <a:srgbClr val="FF0000"/>
                </a:solidFill>
              </a:rPr>
              <a:t>انثى</a:t>
            </a:r>
            <a:r>
              <a:rPr lang="ar-SA" sz="4000" b="1" dirty="0" smtClean="0">
                <a:solidFill>
                  <a:srgbClr val="FF0000"/>
                </a:solidFill>
              </a:rPr>
              <a:t> حر أو عبد </a:t>
            </a:r>
            <a:endParaRPr lang="ar-SA" sz="4000" b="1" dirty="0">
              <a:solidFill>
                <a:srgbClr val="FF0000"/>
              </a:solidFill>
            </a:endParaRPr>
          </a:p>
        </p:txBody>
      </p:sp>
      <p:sp>
        <p:nvSpPr>
          <p:cNvPr id="5" name="مربع نص 4"/>
          <p:cNvSpPr txBox="1">
            <a:spLocks noChangeArrowheads="1"/>
          </p:cNvSpPr>
          <p:nvPr/>
        </p:nvSpPr>
        <p:spPr bwMode="auto">
          <a:xfrm>
            <a:off x="6643702" y="2928934"/>
            <a:ext cx="1928813" cy="830997"/>
          </a:xfrm>
          <a:prstGeom prst="rect">
            <a:avLst/>
          </a:prstGeom>
          <a:noFill/>
          <a:ln w="9525">
            <a:noFill/>
            <a:miter lim="800000"/>
            <a:headEnd/>
            <a:tailEnd/>
          </a:ln>
        </p:spPr>
        <p:txBody>
          <a:bodyPr wrap="square">
            <a:spAutoFit/>
          </a:bodyPr>
          <a:lstStyle/>
          <a:p>
            <a:pPr algn="r"/>
            <a:r>
              <a:rPr lang="ar-SA" sz="4800" b="1" dirty="0" smtClean="0">
                <a:solidFill>
                  <a:srgbClr val="FF0000"/>
                </a:solidFill>
              </a:rPr>
              <a:t>التمر </a:t>
            </a:r>
            <a:endParaRPr lang="ar-SA" sz="4000" b="1" dirty="0">
              <a:solidFill>
                <a:srgbClr val="FF0000"/>
              </a:solidFill>
            </a:endParaRPr>
          </a:p>
        </p:txBody>
      </p:sp>
      <p:sp>
        <p:nvSpPr>
          <p:cNvPr id="6" name="مربع نص 5"/>
          <p:cNvSpPr txBox="1">
            <a:spLocks noChangeArrowheads="1"/>
          </p:cNvSpPr>
          <p:nvPr/>
        </p:nvSpPr>
        <p:spPr bwMode="auto">
          <a:xfrm>
            <a:off x="3786182" y="3000372"/>
            <a:ext cx="1928813" cy="830997"/>
          </a:xfrm>
          <a:prstGeom prst="rect">
            <a:avLst/>
          </a:prstGeom>
          <a:noFill/>
          <a:ln w="9525">
            <a:noFill/>
            <a:miter lim="800000"/>
            <a:headEnd/>
            <a:tailEnd/>
          </a:ln>
        </p:spPr>
        <p:txBody>
          <a:bodyPr wrap="square">
            <a:spAutoFit/>
          </a:bodyPr>
          <a:lstStyle/>
          <a:p>
            <a:pPr algn="r"/>
            <a:r>
              <a:rPr lang="ar-SA" sz="4800" b="1" dirty="0" smtClean="0">
                <a:solidFill>
                  <a:srgbClr val="FF0000"/>
                </a:solidFill>
              </a:rPr>
              <a:t>الشعير </a:t>
            </a:r>
            <a:endParaRPr lang="ar-SA" sz="4000" b="1" dirty="0">
              <a:solidFill>
                <a:srgbClr val="FF0000"/>
              </a:solidFill>
            </a:endParaRPr>
          </a:p>
        </p:txBody>
      </p:sp>
      <p:sp>
        <p:nvSpPr>
          <p:cNvPr id="7" name="مربع نص 6"/>
          <p:cNvSpPr txBox="1">
            <a:spLocks noChangeArrowheads="1"/>
          </p:cNvSpPr>
          <p:nvPr/>
        </p:nvSpPr>
        <p:spPr bwMode="auto">
          <a:xfrm>
            <a:off x="1071538" y="3571876"/>
            <a:ext cx="3857639" cy="830997"/>
          </a:xfrm>
          <a:prstGeom prst="rect">
            <a:avLst/>
          </a:prstGeom>
          <a:noFill/>
          <a:ln w="9525">
            <a:noFill/>
            <a:miter lim="800000"/>
            <a:headEnd/>
            <a:tailEnd/>
          </a:ln>
        </p:spPr>
        <p:txBody>
          <a:bodyPr wrap="square">
            <a:spAutoFit/>
          </a:bodyPr>
          <a:lstStyle/>
          <a:p>
            <a:pPr algn="r"/>
            <a:r>
              <a:rPr lang="ar-SA" sz="4800" b="1" dirty="0" smtClean="0">
                <a:solidFill>
                  <a:srgbClr val="FF0000"/>
                </a:solidFill>
              </a:rPr>
              <a:t>البر والأرز </a:t>
            </a:r>
            <a:endParaRPr lang="ar-SA" sz="4000" b="1" dirty="0">
              <a:solidFill>
                <a:srgbClr val="FF0000"/>
              </a:solidFill>
            </a:endParaRPr>
          </a:p>
        </p:txBody>
      </p:sp>
      <p:sp>
        <p:nvSpPr>
          <p:cNvPr id="8" name="مربع نص 7"/>
          <p:cNvSpPr txBox="1">
            <a:spLocks noChangeArrowheads="1"/>
          </p:cNvSpPr>
          <p:nvPr/>
        </p:nvSpPr>
        <p:spPr bwMode="auto">
          <a:xfrm>
            <a:off x="4786314" y="4643446"/>
            <a:ext cx="3857639" cy="830997"/>
          </a:xfrm>
          <a:prstGeom prst="rect">
            <a:avLst/>
          </a:prstGeom>
          <a:noFill/>
          <a:ln w="9525">
            <a:noFill/>
            <a:miter lim="800000"/>
            <a:headEnd/>
            <a:tailEnd/>
          </a:ln>
        </p:spPr>
        <p:txBody>
          <a:bodyPr wrap="square">
            <a:spAutoFit/>
          </a:bodyPr>
          <a:lstStyle/>
          <a:p>
            <a:pPr algn="r"/>
            <a:r>
              <a:rPr lang="ar-SA" sz="4800" b="1" dirty="0" smtClean="0">
                <a:solidFill>
                  <a:srgbClr val="FF0000"/>
                </a:solidFill>
              </a:rPr>
              <a:t>صاع </a:t>
            </a:r>
            <a:endParaRPr lang="ar-SA" sz="4000" b="1" dirty="0">
              <a:solidFill>
                <a:srgbClr val="FF0000"/>
              </a:solidFill>
            </a:endParaRPr>
          </a:p>
        </p:txBody>
      </p:sp>
      <p:sp>
        <p:nvSpPr>
          <p:cNvPr id="9" name="مستطيل 8"/>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8" presetClass="entr" presetSubtype="0" accel="5000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6"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7" dur="1000" fill="hold"/>
                                        <p:tgtEl>
                                          <p:spTgt spid="4"/>
                                        </p:tgtEl>
                                        <p:attrNameLst>
                                          <p:attrName>ppt_y</p:attrName>
                                        </p:attrNameLst>
                                      </p:cBhvr>
                                      <p:tavLst>
                                        <p:tav tm="0">
                                          <p:val>
                                            <p:strVal val="#ppt_y"/>
                                          </p:val>
                                        </p:tav>
                                        <p:tav tm="100000">
                                          <p:val>
                                            <p:strVal val="#ppt_y"/>
                                          </p:val>
                                        </p:tav>
                                      </p:tavLst>
                                    </p:anim>
                                    <p:animEffect transition="in" filter="fade">
                                      <p:cBhvr>
                                        <p:cTn id="28" dur="1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48" presetClass="entr" presetSubtype="0" accel="5000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4"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5" dur="1000" fill="hold"/>
                                        <p:tgtEl>
                                          <p:spTgt spid="5"/>
                                        </p:tgtEl>
                                        <p:attrNameLst>
                                          <p:attrName>ppt_y</p:attrName>
                                        </p:attrNameLst>
                                      </p:cBhvr>
                                      <p:tavLst>
                                        <p:tav tm="0">
                                          <p:val>
                                            <p:strVal val="#ppt_y"/>
                                          </p:val>
                                        </p:tav>
                                        <p:tav tm="100000">
                                          <p:val>
                                            <p:strVal val="#ppt_y"/>
                                          </p:val>
                                        </p:tav>
                                      </p:tavLst>
                                    </p:anim>
                                    <p:animEffect transition="in" filter="fade">
                                      <p:cBhvr>
                                        <p:cTn id="36" dur="1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48" presetClass="entr" presetSubtype="0" accel="5000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2"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43" dur="1000" fill="hold"/>
                                        <p:tgtEl>
                                          <p:spTgt spid="6"/>
                                        </p:tgtEl>
                                        <p:attrNameLst>
                                          <p:attrName>ppt_y</p:attrName>
                                        </p:attrNameLst>
                                      </p:cBhvr>
                                      <p:tavLst>
                                        <p:tav tm="0">
                                          <p:val>
                                            <p:strVal val="#ppt_y"/>
                                          </p:val>
                                        </p:tav>
                                        <p:tav tm="100000">
                                          <p:val>
                                            <p:strVal val="#ppt_y"/>
                                          </p:val>
                                        </p:tav>
                                      </p:tavLst>
                                    </p:anim>
                                    <p:animEffect transition="in" filter="fade">
                                      <p:cBhvr>
                                        <p:cTn id="44" dur="10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48" presetClass="entr" presetSubtype="0" accel="5000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0"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51" dur="1000" fill="hold"/>
                                        <p:tgtEl>
                                          <p:spTgt spid="7"/>
                                        </p:tgtEl>
                                        <p:attrNameLst>
                                          <p:attrName>ppt_y</p:attrName>
                                        </p:attrNameLst>
                                      </p:cBhvr>
                                      <p:tavLst>
                                        <p:tav tm="0">
                                          <p:val>
                                            <p:strVal val="#ppt_y"/>
                                          </p:val>
                                        </p:tav>
                                        <p:tav tm="100000">
                                          <p:val>
                                            <p:strVal val="#ppt_y"/>
                                          </p:val>
                                        </p:tav>
                                      </p:tavLst>
                                    </p:anim>
                                    <p:animEffect transition="in" filter="fade">
                                      <p:cBhvr>
                                        <p:cTn id="52" dur="1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48" presetClass="entr" presetSubtype="0" accel="5000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8"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59" dur="1000" fill="hold"/>
                                        <p:tgtEl>
                                          <p:spTgt spid="8"/>
                                        </p:tgtEl>
                                        <p:attrNameLst>
                                          <p:attrName>ppt_y</p:attrName>
                                        </p:attrNameLst>
                                      </p:cBhvr>
                                      <p:tavLst>
                                        <p:tav tm="0">
                                          <p:val>
                                            <p:strVal val="#ppt_y"/>
                                          </p:val>
                                        </p:tav>
                                        <p:tav tm="100000">
                                          <p:val>
                                            <p:strVal val="#ppt_y"/>
                                          </p:val>
                                        </p:tav>
                                      </p:tavLst>
                                    </p:anim>
                                    <p:animEffect transition="in" filter="fade">
                                      <p:cBhvr>
                                        <p:cTn id="6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zmzm_net7410f06f27.jpg"/>
          <p:cNvPicPr>
            <a:picLocks noChangeAspect="1"/>
          </p:cNvPicPr>
          <p:nvPr/>
        </p:nvPicPr>
        <p:blipFill>
          <a:blip r:embed="rId4" cstate="print"/>
          <a:stretch>
            <a:fillRect/>
          </a:stretch>
        </p:blipFill>
        <p:spPr>
          <a:xfrm>
            <a:off x="1714480" y="2500306"/>
            <a:ext cx="5786478" cy="16430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extBox 1"/>
          <p:cNvSpPr txBox="1"/>
          <p:nvPr/>
        </p:nvSpPr>
        <p:spPr>
          <a:xfrm>
            <a:off x="2214546" y="2930910"/>
            <a:ext cx="4714908" cy="830997"/>
          </a:xfrm>
          <a:prstGeom prst="rect">
            <a:avLst/>
          </a:prstGeom>
          <a:noFill/>
        </p:spPr>
        <p:txBody>
          <a:bodyPr wrap="square" rtlCol="0">
            <a:spAutoFit/>
          </a:bodyPr>
          <a:lstStyle/>
          <a:p>
            <a:pPr algn="ctr"/>
            <a:r>
              <a:rPr lang="ar-SA" sz="4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الحكمة من مشروعيتها </a:t>
            </a:r>
            <a:endParaRPr lang="en-US" sz="4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428596" y="285728"/>
            <a:ext cx="8358248" cy="3170099"/>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عن ابن عباس رضي الله عنه قال : ( فرض رسول الله صلى الله عليه وسلم زكاة الفطر </a:t>
            </a:r>
            <a:r>
              <a:rPr lang="ar-SA" sz="4000" b="1" dirty="0" err="1" smtClean="0">
                <a:solidFill>
                  <a:schemeClr val="bg1"/>
                </a:solidFill>
                <a:latin typeface="Calibri" pitchFamily="34" charset="0"/>
                <a:ea typeface="Calibri" pitchFamily="34" charset="0"/>
                <a:cs typeface="Arial" pitchFamily="34" charset="0"/>
              </a:rPr>
              <a:t>طهرة</a:t>
            </a:r>
            <a:r>
              <a:rPr lang="ar-SA" sz="4000" b="1" dirty="0" smtClean="0">
                <a:solidFill>
                  <a:schemeClr val="bg1"/>
                </a:solidFill>
                <a:latin typeface="Calibri" pitchFamily="34" charset="0"/>
                <a:ea typeface="Calibri" pitchFamily="34" charset="0"/>
                <a:cs typeface="Arial" pitchFamily="34" charset="0"/>
              </a:rPr>
              <a:t> للصائم من اللغو والرفث </a:t>
            </a:r>
            <a:r>
              <a:rPr lang="ar-SA" sz="4000" b="1" dirty="0" err="1" smtClean="0">
                <a:solidFill>
                  <a:schemeClr val="bg1"/>
                </a:solidFill>
                <a:latin typeface="Calibri" pitchFamily="34" charset="0"/>
                <a:ea typeface="Calibri" pitchFamily="34" charset="0"/>
                <a:cs typeface="Arial" pitchFamily="34" charset="0"/>
              </a:rPr>
              <a:t>وطعمة</a:t>
            </a:r>
            <a:r>
              <a:rPr lang="ar-SA" sz="4000" b="1" dirty="0" smtClean="0">
                <a:solidFill>
                  <a:schemeClr val="bg1"/>
                </a:solidFill>
                <a:latin typeface="Calibri" pitchFamily="34" charset="0"/>
                <a:ea typeface="Calibri" pitchFamily="34" charset="0"/>
                <a:cs typeface="Arial" pitchFamily="34" charset="0"/>
              </a:rPr>
              <a:t> للمساكين )</a:t>
            </a:r>
          </a:p>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شرعت زكاة الفطر لحكم عظيمة منها ما يتعلق بالصائم ومنها ما يتعلق بالمساكين </a:t>
            </a:r>
          </a:p>
        </p:txBody>
      </p:sp>
      <p:pic>
        <p:nvPicPr>
          <p:cNvPr id="4098" name="Picture 2"/>
          <p:cNvPicPr>
            <a:picLocks noChangeAspect="1" noChangeArrowheads="1"/>
          </p:cNvPicPr>
          <p:nvPr/>
        </p:nvPicPr>
        <p:blipFill>
          <a:blip r:embed="rId4"/>
          <a:srcRect/>
          <a:stretch>
            <a:fillRect/>
          </a:stretch>
        </p:blipFill>
        <p:spPr bwMode="auto">
          <a:xfrm>
            <a:off x="2357422" y="3824301"/>
            <a:ext cx="4429156" cy="2747971"/>
          </a:xfrm>
          <a:prstGeom prst="rect">
            <a:avLst/>
          </a:prstGeom>
          <a:ln w="88900" cap="sq" cmpd="thickThin">
            <a:solidFill>
              <a:srgbClr val="FF0000"/>
            </a:solidFill>
            <a:prstDash val="solid"/>
            <a:miter lim="800000"/>
          </a:ln>
          <a:effectLst>
            <a:innerShdw blurRad="76200">
              <a:srgbClr val="000000"/>
            </a:innerShdw>
          </a:effectLst>
        </p:spPr>
      </p:pic>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nodeType="clickEffect">
                                  <p:stCondLst>
                                    <p:cond delay="0"/>
                                  </p:stCondLst>
                                  <p:childTnLst>
                                    <p:set>
                                      <p:cBhvr>
                                        <p:cTn id="24" dur="1" fill="hold">
                                          <p:stCondLst>
                                            <p:cond delay="0"/>
                                          </p:stCondLst>
                                        </p:cTn>
                                        <p:tgtEl>
                                          <p:spTgt spid="4098"/>
                                        </p:tgtEl>
                                        <p:attrNameLst>
                                          <p:attrName>style.visibility</p:attrName>
                                        </p:attrNameLst>
                                      </p:cBhvr>
                                      <p:to>
                                        <p:strVal val="visible"/>
                                      </p:to>
                                    </p:set>
                                    <p:anim to="" calcmode="lin" valueType="num">
                                      <p:cBhvr>
                                        <p:cTn id="25" dur="1" fill="hold"/>
                                        <p:tgtEl>
                                          <p:spTgt spid="409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TotalTime>
  <Words>861</Words>
  <Application>Microsoft Office PowerPoint</Application>
  <PresentationFormat>عرض على الشاشة (3:4)‏</PresentationFormat>
  <Paragraphs>114</Paragraphs>
  <Slides>23</Slides>
  <Notes>22</Notes>
  <HiddenSlides>0</HiddenSlides>
  <MMClips>0</MMClips>
  <ScaleCrop>false</ScaleCrop>
  <HeadingPairs>
    <vt:vector size="4" baseType="variant">
      <vt:variant>
        <vt:lpstr>نسق</vt:lpstr>
      </vt:variant>
      <vt:variant>
        <vt:i4>1</vt:i4>
      </vt:variant>
      <vt:variant>
        <vt:lpstr>عناوين الشرائح</vt:lpstr>
      </vt:variant>
      <vt:variant>
        <vt:i4>23</vt:i4>
      </vt:variant>
    </vt:vector>
  </HeadingPairs>
  <TitlesOfParts>
    <vt:vector size="24"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37</cp:revision>
  <dcterms:modified xsi:type="dcterms:W3CDTF">2013-02-01T14:44:08Z</dcterms:modified>
</cp:coreProperties>
</file>