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9"/>
  </p:notesMasterIdLst>
  <p:sldIdLst>
    <p:sldId id="256" r:id="rId2"/>
    <p:sldId id="257" r:id="rId3"/>
    <p:sldId id="258" r:id="rId4"/>
    <p:sldId id="259" r:id="rId5"/>
    <p:sldId id="271" r:id="rId6"/>
    <p:sldId id="260" r:id="rId7"/>
    <p:sldId id="272" r:id="rId8"/>
    <p:sldId id="261" r:id="rId9"/>
    <p:sldId id="273" r:id="rId10"/>
    <p:sldId id="274" r:id="rId11"/>
    <p:sldId id="264" r:id="rId12"/>
    <p:sldId id="265" r:id="rId13"/>
    <p:sldId id="266" r:id="rId14"/>
    <p:sldId id="267" r:id="rId15"/>
    <p:sldId id="268" r:id="rId16"/>
    <p:sldId id="275" r:id="rId17"/>
    <p:sldId id="276" r:id="rId18"/>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92731" autoAdjust="0"/>
    <p:restoredTop sz="90586" autoAdjust="0"/>
  </p:normalViewPr>
  <p:slideViewPr>
    <p:cSldViewPr>
      <p:cViewPr>
        <p:scale>
          <a:sx n="50" d="100"/>
          <a:sy n="50" d="100"/>
        </p:scale>
        <p:origin x="-2358" y="-3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91DBF0D7-CE90-4F96-A5A4-F479CADBECB9}" type="datetimeFigureOut">
              <a:rPr lang="ar-SA" smtClean="0"/>
              <a:t>22/03/34</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FC6A8E0F-7B1D-43ED-B7AB-E82A0EFA4FCF}" type="slidenum">
              <a:rPr lang="ar-SA" smtClean="0"/>
              <a:t>‹#›</a:t>
            </a:fld>
            <a:endParaRPr lang="ar-SA"/>
          </a:p>
        </p:txBody>
      </p:sp>
    </p:spTree>
    <p:extLst>
      <p:ext uri="{BB962C8B-B14F-4D97-AF65-F5344CB8AC3E}">
        <p14:creationId xmlns:p14="http://schemas.microsoft.com/office/powerpoint/2010/main" val="236171677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FC6A8E0F-7B1D-43ED-B7AB-E82A0EFA4FCF}" type="slidenum">
              <a:rPr lang="ar-SA" smtClean="0"/>
              <a:t>1</a:t>
            </a:fld>
            <a:endParaRPr lang="ar-SA"/>
          </a:p>
        </p:txBody>
      </p:sp>
    </p:spTree>
    <p:extLst>
      <p:ext uri="{BB962C8B-B14F-4D97-AF65-F5344CB8AC3E}">
        <p14:creationId xmlns:p14="http://schemas.microsoft.com/office/powerpoint/2010/main" val="34642188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FC6A8E0F-7B1D-43ED-B7AB-E82A0EFA4FCF}" type="slidenum">
              <a:rPr lang="ar-SA" smtClean="0"/>
              <a:t>10</a:t>
            </a:fld>
            <a:endParaRPr lang="ar-SA"/>
          </a:p>
        </p:txBody>
      </p:sp>
    </p:spTree>
    <p:extLst>
      <p:ext uri="{BB962C8B-B14F-4D97-AF65-F5344CB8AC3E}">
        <p14:creationId xmlns:p14="http://schemas.microsoft.com/office/powerpoint/2010/main" val="41106880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FC6A8E0F-7B1D-43ED-B7AB-E82A0EFA4FCF}" type="slidenum">
              <a:rPr lang="ar-SA" smtClean="0"/>
              <a:t>11</a:t>
            </a:fld>
            <a:endParaRPr lang="ar-SA"/>
          </a:p>
        </p:txBody>
      </p:sp>
    </p:spTree>
    <p:extLst>
      <p:ext uri="{BB962C8B-B14F-4D97-AF65-F5344CB8AC3E}">
        <p14:creationId xmlns:p14="http://schemas.microsoft.com/office/powerpoint/2010/main" val="12649934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FC6A8E0F-7B1D-43ED-B7AB-E82A0EFA4FCF}" type="slidenum">
              <a:rPr lang="ar-SA" smtClean="0"/>
              <a:t>12</a:t>
            </a:fld>
            <a:endParaRPr lang="ar-SA"/>
          </a:p>
        </p:txBody>
      </p:sp>
    </p:spTree>
    <p:extLst>
      <p:ext uri="{BB962C8B-B14F-4D97-AF65-F5344CB8AC3E}">
        <p14:creationId xmlns:p14="http://schemas.microsoft.com/office/powerpoint/2010/main" val="11911173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FC6A8E0F-7B1D-43ED-B7AB-E82A0EFA4FCF}" type="slidenum">
              <a:rPr lang="ar-SA" smtClean="0"/>
              <a:t>13</a:t>
            </a:fld>
            <a:endParaRPr lang="ar-SA"/>
          </a:p>
        </p:txBody>
      </p:sp>
    </p:spTree>
    <p:extLst>
      <p:ext uri="{BB962C8B-B14F-4D97-AF65-F5344CB8AC3E}">
        <p14:creationId xmlns:p14="http://schemas.microsoft.com/office/powerpoint/2010/main" val="42208407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FC6A8E0F-7B1D-43ED-B7AB-E82A0EFA4FCF}" type="slidenum">
              <a:rPr lang="ar-SA" smtClean="0"/>
              <a:t>14</a:t>
            </a:fld>
            <a:endParaRPr lang="ar-SA"/>
          </a:p>
        </p:txBody>
      </p:sp>
    </p:spTree>
    <p:extLst>
      <p:ext uri="{BB962C8B-B14F-4D97-AF65-F5344CB8AC3E}">
        <p14:creationId xmlns:p14="http://schemas.microsoft.com/office/powerpoint/2010/main" val="14730565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FC6A8E0F-7B1D-43ED-B7AB-E82A0EFA4FCF}" type="slidenum">
              <a:rPr lang="ar-SA" smtClean="0"/>
              <a:t>15</a:t>
            </a:fld>
            <a:endParaRPr lang="ar-SA"/>
          </a:p>
        </p:txBody>
      </p:sp>
    </p:spTree>
    <p:extLst>
      <p:ext uri="{BB962C8B-B14F-4D97-AF65-F5344CB8AC3E}">
        <p14:creationId xmlns:p14="http://schemas.microsoft.com/office/powerpoint/2010/main" val="19610569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FC6A8E0F-7B1D-43ED-B7AB-E82A0EFA4FCF}" type="slidenum">
              <a:rPr lang="ar-SA" smtClean="0"/>
              <a:t>16</a:t>
            </a:fld>
            <a:endParaRPr lang="ar-SA"/>
          </a:p>
        </p:txBody>
      </p:sp>
    </p:spTree>
    <p:extLst>
      <p:ext uri="{BB962C8B-B14F-4D97-AF65-F5344CB8AC3E}">
        <p14:creationId xmlns:p14="http://schemas.microsoft.com/office/powerpoint/2010/main" val="4193455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FC6A8E0F-7B1D-43ED-B7AB-E82A0EFA4FCF}" type="slidenum">
              <a:rPr lang="ar-SA" smtClean="0"/>
              <a:t>2</a:t>
            </a:fld>
            <a:endParaRPr lang="ar-SA"/>
          </a:p>
        </p:txBody>
      </p:sp>
    </p:spTree>
    <p:extLst>
      <p:ext uri="{BB962C8B-B14F-4D97-AF65-F5344CB8AC3E}">
        <p14:creationId xmlns:p14="http://schemas.microsoft.com/office/powerpoint/2010/main" val="7324331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FC6A8E0F-7B1D-43ED-B7AB-E82A0EFA4FCF}" type="slidenum">
              <a:rPr lang="ar-SA" smtClean="0"/>
              <a:t>3</a:t>
            </a:fld>
            <a:endParaRPr lang="ar-SA"/>
          </a:p>
        </p:txBody>
      </p:sp>
    </p:spTree>
    <p:extLst>
      <p:ext uri="{BB962C8B-B14F-4D97-AF65-F5344CB8AC3E}">
        <p14:creationId xmlns:p14="http://schemas.microsoft.com/office/powerpoint/2010/main" val="2548253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FC6A8E0F-7B1D-43ED-B7AB-E82A0EFA4FCF}" type="slidenum">
              <a:rPr lang="ar-SA" smtClean="0"/>
              <a:t>4</a:t>
            </a:fld>
            <a:endParaRPr lang="ar-SA"/>
          </a:p>
        </p:txBody>
      </p:sp>
    </p:spTree>
    <p:extLst>
      <p:ext uri="{BB962C8B-B14F-4D97-AF65-F5344CB8AC3E}">
        <p14:creationId xmlns:p14="http://schemas.microsoft.com/office/powerpoint/2010/main" val="29389377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FC6A8E0F-7B1D-43ED-B7AB-E82A0EFA4FCF}" type="slidenum">
              <a:rPr lang="ar-SA" smtClean="0"/>
              <a:t>5</a:t>
            </a:fld>
            <a:endParaRPr lang="ar-SA"/>
          </a:p>
        </p:txBody>
      </p:sp>
    </p:spTree>
    <p:extLst>
      <p:ext uri="{BB962C8B-B14F-4D97-AF65-F5344CB8AC3E}">
        <p14:creationId xmlns:p14="http://schemas.microsoft.com/office/powerpoint/2010/main" val="36174908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FC6A8E0F-7B1D-43ED-B7AB-E82A0EFA4FCF}" type="slidenum">
              <a:rPr lang="ar-SA" smtClean="0"/>
              <a:t>6</a:t>
            </a:fld>
            <a:endParaRPr lang="ar-SA"/>
          </a:p>
        </p:txBody>
      </p:sp>
    </p:spTree>
    <p:extLst>
      <p:ext uri="{BB962C8B-B14F-4D97-AF65-F5344CB8AC3E}">
        <p14:creationId xmlns:p14="http://schemas.microsoft.com/office/powerpoint/2010/main" val="1938219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FC6A8E0F-7B1D-43ED-B7AB-E82A0EFA4FCF}" type="slidenum">
              <a:rPr lang="ar-SA" smtClean="0"/>
              <a:t>7</a:t>
            </a:fld>
            <a:endParaRPr lang="ar-SA"/>
          </a:p>
        </p:txBody>
      </p:sp>
    </p:spTree>
    <p:extLst>
      <p:ext uri="{BB962C8B-B14F-4D97-AF65-F5344CB8AC3E}">
        <p14:creationId xmlns:p14="http://schemas.microsoft.com/office/powerpoint/2010/main" val="1790084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FC6A8E0F-7B1D-43ED-B7AB-E82A0EFA4FCF}" type="slidenum">
              <a:rPr lang="ar-SA" smtClean="0"/>
              <a:t>8</a:t>
            </a:fld>
            <a:endParaRPr lang="ar-SA"/>
          </a:p>
        </p:txBody>
      </p:sp>
    </p:spTree>
    <p:extLst>
      <p:ext uri="{BB962C8B-B14F-4D97-AF65-F5344CB8AC3E}">
        <p14:creationId xmlns:p14="http://schemas.microsoft.com/office/powerpoint/2010/main" val="21753197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p:txBody>
      </p:sp>
      <p:sp>
        <p:nvSpPr>
          <p:cNvPr id="4" name="عنصر نائب لرقم الشريحة 3"/>
          <p:cNvSpPr>
            <a:spLocks noGrp="1"/>
          </p:cNvSpPr>
          <p:nvPr>
            <p:ph type="sldNum" sz="quarter" idx="10"/>
          </p:nvPr>
        </p:nvSpPr>
        <p:spPr/>
        <p:txBody>
          <a:bodyPr/>
          <a:lstStyle/>
          <a:p>
            <a:fld id="{FC6A8E0F-7B1D-43ED-B7AB-E82A0EFA4FCF}" type="slidenum">
              <a:rPr lang="ar-SA" smtClean="0"/>
              <a:t>9</a:t>
            </a:fld>
            <a:endParaRPr lang="ar-SA"/>
          </a:p>
        </p:txBody>
      </p:sp>
    </p:spTree>
    <p:extLst>
      <p:ext uri="{BB962C8B-B14F-4D97-AF65-F5344CB8AC3E}">
        <p14:creationId xmlns:p14="http://schemas.microsoft.com/office/powerpoint/2010/main" val="3643565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22/03/34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22/03/34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22/03/34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22/03/34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22/03/34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22/03/34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22/03/34</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22/03/34</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22/03/34</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22/03/34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22/03/34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25000" b="-25000"/>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22/03/34</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1142976" y="2000240"/>
            <a:ext cx="6615128" cy="228601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pic>
        <p:nvPicPr>
          <p:cNvPr id="4" name="Picture 2" descr="D:\6\1\التربية الاسلامية الصف السادس ف2  توزيع و تحضير و عروض بوربوينت و كتاب و اوراق عمل و خرائط مفاهيم\فقه\بور بوينت فقه سادس ابتدائي ف2 كتاب الطالب\بور بوينت فقه سادس ف2 كتاب نشاط\2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5939" y="272048"/>
            <a:ext cx="3386261" cy="18608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0" fill="hold"/>
                                        <p:tgtEl>
                                          <p:spTgt spid="1026"/>
                                        </p:tgtEl>
                                        <p:attrNameLst>
                                          <p:attrName>ppt_w</p:attrName>
                                        </p:attrNameLst>
                                      </p:cBhvr>
                                      <p:tavLst>
                                        <p:tav tm="0" fmla="#ppt_w*sin(2.5*pi*$)">
                                          <p:val>
                                            <p:fltVal val="0"/>
                                          </p:val>
                                        </p:tav>
                                        <p:tav tm="100000">
                                          <p:val>
                                            <p:fltVal val="1"/>
                                          </p:val>
                                        </p:tav>
                                      </p:tavLst>
                                    </p:anim>
                                    <p:anim calcmode="lin" valueType="num">
                                      <p:cBhvr>
                                        <p:cTn id="8" dur="5000" fill="hold"/>
                                        <p:tgtEl>
                                          <p:spTgt spid="10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p:cNvSpPr/>
          <p:nvPr/>
        </p:nvSpPr>
        <p:spPr>
          <a:xfrm>
            <a:off x="714348" y="1842679"/>
            <a:ext cx="7929618" cy="2800767"/>
          </a:xfrm>
          <a:prstGeom prst="rect">
            <a:avLst/>
          </a:prstGeom>
        </p:spPr>
        <p:style>
          <a:lnRef idx="0">
            <a:schemeClr val="accent2"/>
          </a:lnRef>
          <a:fillRef idx="3">
            <a:schemeClr val="accent2"/>
          </a:fillRef>
          <a:effectRef idx="3">
            <a:schemeClr val="accent2"/>
          </a:effectRef>
          <a:fontRef idx="minor">
            <a:schemeClr val="lt1"/>
          </a:fontRef>
        </p:style>
        <p:txBody>
          <a:bodyPr wrap="square" lIns="91440" tIns="45720" rIns="91440" bIns="45720">
            <a:spAutoFit/>
          </a:bodyPr>
          <a:lstStyle/>
          <a:p>
            <a:r>
              <a:rPr lang="ar-SA" sz="4400" b="1" dirty="0" smtClean="0"/>
              <a:t>كيف تدل هذه القصص على فضل النبي صلى الله عليه وسلم ورحمته بأمته</a:t>
            </a:r>
          </a:p>
          <a:p>
            <a:r>
              <a:rPr lang="ar-SA" sz="4400" b="1" dirty="0" smtClean="0"/>
              <a:t>...........................................................</a:t>
            </a:r>
            <a:r>
              <a:rPr lang="ar-EG" sz="4400" b="1" dirty="0" smtClean="0"/>
              <a:t>.............................</a:t>
            </a:r>
            <a:r>
              <a:rPr lang="ar-SA" sz="4400" b="1" dirty="0" smtClean="0"/>
              <a:t>..........</a:t>
            </a:r>
          </a:p>
        </p:txBody>
      </p:sp>
      <p:sp>
        <p:nvSpPr>
          <p:cNvPr id="3" name="مربع نص 2"/>
          <p:cNvSpPr txBox="1">
            <a:spLocks noChangeArrowheads="1"/>
          </p:cNvSpPr>
          <p:nvPr/>
        </p:nvSpPr>
        <p:spPr bwMode="auto">
          <a:xfrm>
            <a:off x="1000100" y="3286124"/>
            <a:ext cx="7572415" cy="1323439"/>
          </a:xfrm>
          <a:prstGeom prst="rect">
            <a:avLst/>
          </a:prstGeom>
          <a:noFill/>
          <a:ln w="9525">
            <a:noFill/>
            <a:miter lim="800000"/>
            <a:headEnd/>
            <a:tailEnd/>
          </a:ln>
        </p:spPr>
        <p:txBody>
          <a:bodyPr wrap="square">
            <a:spAutoFit/>
          </a:bodyPr>
          <a:lstStyle/>
          <a:p>
            <a:pPr algn="r"/>
            <a:r>
              <a:rPr lang="ar-SA" sz="4000" b="1" dirty="0" smtClean="0">
                <a:solidFill>
                  <a:srgbClr val="FFFF00"/>
                </a:solidFill>
              </a:rPr>
              <a:t>لان من رحمته صلى الله عليه وسلم أنه كان حريصا على توفير الماء لأصحابه </a:t>
            </a:r>
            <a:endParaRPr lang="ar-SA" sz="4000" b="1" dirty="0">
              <a:solidFill>
                <a:srgbClr val="FFFF00"/>
              </a:solidFill>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8" presetClass="entr" presetSubtype="0" accel="5000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5"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6" dur="1000" fill="hold"/>
                                        <p:tgtEl>
                                          <p:spTgt spid="3"/>
                                        </p:tgtEl>
                                        <p:attrNameLst>
                                          <p:attrName>ppt_y</p:attrName>
                                        </p:attrNameLst>
                                      </p:cBhvr>
                                      <p:tavLst>
                                        <p:tav tm="0">
                                          <p:val>
                                            <p:strVal val="#ppt_y"/>
                                          </p:val>
                                        </p:tav>
                                        <p:tav tm="100000">
                                          <p:val>
                                            <p:strVal val="#ppt_y"/>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p:cNvPicPr>
            <a:picLocks noChangeAspect="1" noChangeArrowheads="1"/>
          </p:cNvPicPr>
          <p:nvPr/>
        </p:nvPicPr>
        <p:blipFill>
          <a:blip r:embed="rId3" cstate="print"/>
          <a:srcRect/>
          <a:stretch>
            <a:fillRect/>
          </a:stretch>
        </p:blipFill>
        <p:spPr bwMode="auto">
          <a:xfrm>
            <a:off x="2051720" y="1196752"/>
            <a:ext cx="5184576" cy="406665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7409"/>
                                        </p:tgtEl>
                                        <p:attrNameLst>
                                          <p:attrName>style.visibility</p:attrName>
                                        </p:attrNameLst>
                                      </p:cBhvr>
                                      <p:to>
                                        <p:strVal val="visible"/>
                                      </p:to>
                                    </p:set>
                                    <p:anim calcmode="lin" valueType="num">
                                      <p:cBhvr>
                                        <p:cTn id="7" dur="500" fill="hold"/>
                                        <p:tgtEl>
                                          <p:spTgt spid="17409"/>
                                        </p:tgtEl>
                                        <p:attrNameLst>
                                          <p:attrName>ppt_w</p:attrName>
                                        </p:attrNameLst>
                                      </p:cBhvr>
                                      <p:tavLst>
                                        <p:tav tm="0">
                                          <p:val>
                                            <p:fltVal val="0"/>
                                          </p:val>
                                        </p:tav>
                                        <p:tav tm="100000">
                                          <p:val>
                                            <p:strVal val="#ppt_w"/>
                                          </p:val>
                                        </p:tav>
                                      </p:tavLst>
                                    </p:anim>
                                    <p:anim calcmode="lin" valueType="num">
                                      <p:cBhvr>
                                        <p:cTn id="8" dur="500" fill="hold"/>
                                        <p:tgtEl>
                                          <p:spTgt spid="17409"/>
                                        </p:tgtEl>
                                        <p:attrNameLst>
                                          <p:attrName>ppt_h</p:attrName>
                                        </p:attrNameLst>
                                      </p:cBhvr>
                                      <p:tavLst>
                                        <p:tav tm="0">
                                          <p:val>
                                            <p:fltVal val="0"/>
                                          </p:val>
                                        </p:tav>
                                        <p:tav tm="100000">
                                          <p:val>
                                            <p:strVal val="#ppt_h"/>
                                          </p:val>
                                        </p:tav>
                                      </p:tavLst>
                                    </p:anim>
                                    <p:animEffect transition="in" filter="fade">
                                      <p:cBhvr>
                                        <p:cTn id="9" dur="500"/>
                                        <p:tgtEl>
                                          <p:spTgt spid="17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وسيلة شرح على شكل سحابة 6"/>
          <p:cNvSpPr/>
          <p:nvPr/>
        </p:nvSpPr>
        <p:spPr>
          <a:xfrm>
            <a:off x="1071538" y="1000108"/>
            <a:ext cx="6858048" cy="4857784"/>
          </a:xfrm>
          <a:prstGeom prst="cloudCallout">
            <a:avLst/>
          </a:prstGeom>
        </p:spPr>
        <p:style>
          <a:lnRef idx="0">
            <a:schemeClr val="accent4"/>
          </a:lnRef>
          <a:fillRef idx="3">
            <a:schemeClr val="accent4"/>
          </a:fillRef>
          <a:effectRef idx="3">
            <a:schemeClr val="accent4"/>
          </a:effectRef>
          <a:fontRef idx="minor">
            <a:schemeClr val="lt1"/>
          </a:fontRef>
        </p:style>
        <p:txBody>
          <a:bodyPr rtlCol="1" anchor="ctr"/>
          <a:lstStyle/>
          <a:p>
            <a:pPr algn="ctr"/>
            <a:r>
              <a:rPr lang="ar-SA" sz="4800" b="1" dirty="0" smtClean="0">
                <a:solidFill>
                  <a:srgbClr val="FFFF00"/>
                </a:solidFill>
              </a:rPr>
              <a:t>النبي صلى الله عليه وسلم أوتي معجزات كثيرة منها نبع الماء بين يديه</a:t>
            </a:r>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p:cNvPicPr>
            <a:picLocks noChangeAspect="1" noChangeArrowheads="1"/>
          </p:cNvPicPr>
          <p:nvPr/>
        </p:nvPicPr>
        <p:blipFill>
          <a:blip r:embed="rId3" cstate="print"/>
          <a:srcRect/>
          <a:stretch>
            <a:fillRect/>
          </a:stretch>
        </p:blipFill>
        <p:spPr bwMode="auto">
          <a:xfrm>
            <a:off x="2195736" y="1412776"/>
            <a:ext cx="5306558" cy="36004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5361"/>
                                        </p:tgtEl>
                                        <p:attrNameLst>
                                          <p:attrName>style.visibility</p:attrName>
                                        </p:attrNameLst>
                                      </p:cBhvr>
                                      <p:to>
                                        <p:strVal val="visible"/>
                                      </p:to>
                                    </p:set>
                                    <p:anim calcmode="lin" valueType="num">
                                      <p:cBhvr>
                                        <p:cTn id="7" dur="500" fill="hold"/>
                                        <p:tgtEl>
                                          <p:spTgt spid="15361"/>
                                        </p:tgtEl>
                                        <p:attrNameLst>
                                          <p:attrName>ppt_w</p:attrName>
                                        </p:attrNameLst>
                                      </p:cBhvr>
                                      <p:tavLst>
                                        <p:tav tm="0">
                                          <p:val>
                                            <p:fltVal val="0"/>
                                          </p:val>
                                        </p:tav>
                                        <p:tav tm="100000">
                                          <p:val>
                                            <p:strVal val="#ppt_w"/>
                                          </p:val>
                                        </p:tav>
                                      </p:tavLst>
                                    </p:anim>
                                    <p:anim calcmode="lin" valueType="num">
                                      <p:cBhvr>
                                        <p:cTn id="8" dur="500" fill="hold"/>
                                        <p:tgtEl>
                                          <p:spTgt spid="15361"/>
                                        </p:tgtEl>
                                        <p:attrNameLst>
                                          <p:attrName>ppt_h</p:attrName>
                                        </p:attrNameLst>
                                      </p:cBhvr>
                                      <p:tavLst>
                                        <p:tav tm="0">
                                          <p:val>
                                            <p:fltVal val="0"/>
                                          </p:val>
                                        </p:tav>
                                        <p:tav tm="100000">
                                          <p:val>
                                            <p:strVal val="#ppt_h"/>
                                          </p:val>
                                        </p:tav>
                                      </p:tavLst>
                                    </p:anim>
                                    <p:animEffect transition="in" filter="fade">
                                      <p:cBhvr>
                                        <p:cTn id="9" dur="500"/>
                                        <p:tgtEl>
                                          <p:spTgt spid="15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a:stretch>
            <a:fillRect/>
          </a:stretch>
        </p:blipFill>
        <p:spPr bwMode="auto">
          <a:xfrm>
            <a:off x="500034" y="1714488"/>
            <a:ext cx="8001056" cy="2500330"/>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714348" y="3000372"/>
            <a:ext cx="7429539" cy="1323439"/>
          </a:xfrm>
          <a:prstGeom prst="rect">
            <a:avLst/>
          </a:prstGeom>
          <a:noFill/>
          <a:ln w="9525">
            <a:noFill/>
            <a:miter lim="800000"/>
            <a:headEnd/>
            <a:tailEnd/>
          </a:ln>
        </p:spPr>
        <p:txBody>
          <a:bodyPr wrap="square">
            <a:spAutoFit/>
          </a:bodyPr>
          <a:lstStyle/>
          <a:p>
            <a:pPr algn="r"/>
            <a:r>
              <a:rPr lang="ar-SA" sz="4000" b="1" dirty="0" smtClean="0">
                <a:solidFill>
                  <a:srgbClr val="FF0000"/>
                </a:solidFill>
              </a:rPr>
              <a:t>أمر خارق للعادة يظهره الله على يد نبي لكي يصدق </a:t>
            </a:r>
            <a:r>
              <a:rPr lang="ar-SA" sz="4000" b="1" dirty="0" err="1" smtClean="0">
                <a:solidFill>
                  <a:srgbClr val="FF0000"/>
                </a:solidFill>
              </a:rPr>
              <a:t>به</a:t>
            </a:r>
            <a:r>
              <a:rPr lang="ar-SA" sz="4000" b="1" dirty="0" smtClean="0">
                <a:solidFill>
                  <a:srgbClr val="FF0000"/>
                </a:solidFill>
              </a:rPr>
              <a:t> قومه </a:t>
            </a:r>
            <a:endParaRPr lang="ar-SA" sz="4000" b="1" dirty="0">
              <a:solidFill>
                <a:srgbClr val="FF0000"/>
              </a:solidFill>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to="" calcmode="lin" valueType="num">
                                      <p:cBhvr>
                                        <p:cTn id="7" dur="1" fill="hold"/>
                                        <p:tgtEl>
                                          <p:spTgt spid="512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srcRect/>
          <a:stretch>
            <a:fillRect/>
          </a:stretch>
        </p:blipFill>
        <p:spPr bwMode="auto">
          <a:xfrm>
            <a:off x="571472" y="500042"/>
            <a:ext cx="8005783" cy="5214974"/>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857224" y="2643182"/>
            <a:ext cx="7643866" cy="3046988"/>
          </a:xfrm>
          <a:prstGeom prst="rect">
            <a:avLst/>
          </a:prstGeom>
        </p:spPr>
        <p:txBody>
          <a:bodyPr wrap="square">
            <a:spAutoFit/>
          </a:bodyPr>
          <a:lstStyle/>
          <a:p>
            <a:r>
              <a:rPr lang="ar-EG" sz="3200" b="1" dirty="0" smtClean="0">
                <a:solidFill>
                  <a:srgbClr val="FF0000"/>
                </a:solidFill>
              </a:rPr>
              <a:t>- عن عبد الله بن مسعود رضي الله عنه قال : ( كنا مع رسول الله صلى الله عليه وسلم في سفر فقل الماء فقال : ( اطلبوا فضلة من ماء ) فجاءوا بإناء فيه ماء قليل فأدخل يده في الإناء ثم قال ( حي على الطهور المبارك والبركة من الله ) فلقد رأيت الماء ينبع من بين أصابع رسول الله صلى الله عليه وسلم )</a:t>
            </a:r>
            <a:endParaRPr lang="en-US" sz="3200" dirty="0">
              <a:solidFill>
                <a:srgbClr val="FF0000"/>
              </a:solidFill>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to="" calcmode="lin" valueType="num">
                                      <p:cBhvr>
                                        <p:cTn id="7" dur="1" fill="hold"/>
                                        <p:tgtEl>
                                          <p:spTgt spid="614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srcRect/>
          <a:stretch>
            <a:fillRect/>
          </a:stretch>
        </p:blipFill>
        <p:spPr bwMode="auto">
          <a:xfrm>
            <a:off x="714348" y="1000108"/>
            <a:ext cx="7867669" cy="3643338"/>
          </a:xfrm>
          <a:prstGeom prst="rect">
            <a:avLst/>
          </a:prstGeom>
          <a:ln w="88900" cap="sq" cmpd="thickThin">
            <a:solidFill>
              <a:srgbClr val="FF0000"/>
            </a:solidFill>
            <a:prstDash val="solid"/>
            <a:miter lim="800000"/>
          </a:ln>
          <a:effectLst>
            <a:innerShdw blurRad="76200">
              <a:srgbClr val="000000"/>
            </a:innerShdw>
          </a:effectLst>
        </p:spPr>
      </p:pic>
      <p:sp>
        <p:nvSpPr>
          <p:cNvPr id="4" name="مربع نص 3"/>
          <p:cNvSpPr txBox="1">
            <a:spLocks noChangeArrowheads="1"/>
          </p:cNvSpPr>
          <p:nvPr/>
        </p:nvSpPr>
        <p:spPr bwMode="auto">
          <a:xfrm>
            <a:off x="1071538" y="3214686"/>
            <a:ext cx="7286663" cy="1323439"/>
          </a:xfrm>
          <a:prstGeom prst="rect">
            <a:avLst/>
          </a:prstGeom>
          <a:noFill/>
          <a:ln w="9525">
            <a:noFill/>
            <a:miter lim="800000"/>
            <a:headEnd/>
            <a:tailEnd/>
          </a:ln>
        </p:spPr>
        <p:txBody>
          <a:bodyPr wrap="square">
            <a:spAutoFit/>
          </a:bodyPr>
          <a:lstStyle/>
          <a:p>
            <a:pPr algn="r"/>
            <a:r>
              <a:rPr lang="ar-SA" sz="4000" b="1" dirty="0" smtClean="0">
                <a:solidFill>
                  <a:srgbClr val="FF0000"/>
                </a:solidFill>
              </a:rPr>
              <a:t>دل ذلك على صدق رسالته صلى الله </a:t>
            </a:r>
            <a:r>
              <a:rPr lang="ar-SA" sz="4000" b="1" smtClean="0">
                <a:solidFill>
                  <a:srgbClr val="FF0000"/>
                </a:solidFill>
              </a:rPr>
              <a:t>عليه وسلم </a:t>
            </a:r>
            <a:endParaRPr lang="ar-SA" sz="3200" b="1" dirty="0">
              <a:solidFill>
                <a:srgbClr val="FF0000"/>
              </a:solidFill>
            </a:endParaRPr>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to="" calcmode="lin" valueType="num">
                                      <p:cBhvr>
                                        <p:cTn id="7" dur="1" fill="hold"/>
                                        <p:tgtEl>
                                          <p:spTgt spid="717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4"/>
                                        </p:tgtEl>
                                        <p:attrNameLst>
                                          <p:attrName>ppt_y</p:attrName>
                                        </p:attrNameLst>
                                      </p:cBhvr>
                                      <p:tavLst>
                                        <p:tav tm="0">
                                          <p:val>
                                            <p:strVal val="#ppt_y"/>
                                          </p:val>
                                        </p:tav>
                                        <p:tav tm="100000">
                                          <p:val>
                                            <p:strVal val="#ppt_y"/>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6\1\التربية الاسلامية الصف السادس ف2  توزيع و تحضير و عروض بوربوينت و كتاب و اوراق عمل و خرائط مفاهيم\فقه\بور بوينت فقه سادس ابتدائي ف2 كتاب الطالب\بور بوينت فقه سادس ف2 كتاب نشاط\2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1268760"/>
            <a:ext cx="6912768" cy="4608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3827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p:cNvSpPr/>
          <p:nvPr/>
        </p:nvSpPr>
        <p:spPr>
          <a:xfrm>
            <a:off x="714348" y="1025800"/>
            <a:ext cx="7929618" cy="4832092"/>
          </a:xfrm>
          <a:prstGeom prst="rect">
            <a:avLst/>
          </a:prstGeom>
        </p:spPr>
        <p:style>
          <a:lnRef idx="0">
            <a:schemeClr val="accent2"/>
          </a:lnRef>
          <a:fillRef idx="3">
            <a:schemeClr val="accent2"/>
          </a:fillRef>
          <a:effectRef idx="3">
            <a:schemeClr val="accent2"/>
          </a:effectRef>
          <a:fontRef idx="minor">
            <a:schemeClr val="lt1"/>
          </a:fontRef>
        </p:style>
        <p:txBody>
          <a:bodyPr wrap="square" lIns="91440" tIns="45720" rIns="91440" bIns="45720">
            <a:spAutoFit/>
          </a:bodyPr>
          <a:lstStyle/>
          <a:p>
            <a:r>
              <a:rPr lang="ar-SA" sz="4400" b="1" dirty="0" smtClean="0"/>
              <a:t>- ما المعجزة ؟</a:t>
            </a:r>
          </a:p>
          <a:p>
            <a:r>
              <a:rPr lang="ar-SA" sz="4400" b="1" dirty="0" smtClean="0"/>
              <a:t>- ومن يجريها الله على يديه ؟</a:t>
            </a:r>
          </a:p>
          <a:p>
            <a:r>
              <a:rPr lang="ar-SA" sz="4400" b="1" dirty="0" smtClean="0"/>
              <a:t>- ما المعجزات التي أجراها الله لإبراهيم وموسى عليهم السلام ؟</a:t>
            </a:r>
          </a:p>
          <a:p>
            <a:r>
              <a:rPr lang="ar-SA" sz="4400" b="1" dirty="0" smtClean="0"/>
              <a:t>- وما معجزات نبينا محمد </a:t>
            </a:r>
            <a:r>
              <a:rPr lang="ar-SA" sz="4400" b="1" dirty="0" smtClean="0">
                <a:sym typeface="AGA Arabesque"/>
              </a:rPr>
              <a:t></a:t>
            </a:r>
            <a:r>
              <a:rPr lang="ar-SA" sz="4400" b="1" dirty="0" smtClean="0"/>
              <a:t> ؟</a:t>
            </a:r>
          </a:p>
          <a:p>
            <a:r>
              <a:rPr lang="ar-SA" sz="4400" b="1" dirty="0" smtClean="0"/>
              <a:t>- من المعجزات التي أجراها الله على يد نبينا محمد </a:t>
            </a:r>
            <a:r>
              <a:rPr lang="ar-SA" sz="4400" b="1" dirty="0" smtClean="0">
                <a:sym typeface="AGA Arabesque"/>
              </a:rPr>
              <a:t></a:t>
            </a:r>
            <a:r>
              <a:rPr lang="ar-SA" sz="4400" b="1" dirty="0" smtClean="0"/>
              <a:t> تكثير الماء بين يديه .</a:t>
            </a:r>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928662" y="2143116"/>
            <a:ext cx="7143761" cy="200026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fmla="#ppt_w*sin(2.5*pi*$)">
                                          <p:val>
                                            <p:fltVal val="0"/>
                                          </p:val>
                                        </p:tav>
                                        <p:tav tm="100000">
                                          <p:val>
                                            <p:fltVal val="1"/>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785918" y="214290"/>
            <a:ext cx="7072362" cy="584775"/>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ar-SA" sz="3200" b="1" dirty="0" smtClean="0"/>
              <a:t>قصص من نبع الماء بين يديه صلى الله عليه وسلم</a:t>
            </a:r>
            <a:r>
              <a:rPr lang="ar-EG" sz="3200" b="1" dirty="0" smtClean="0"/>
              <a:t> :</a:t>
            </a:r>
            <a:endParaRPr lang="ar-SA" sz="3200" b="1" dirty="0"/>
          </a:p>
        </p:txBody>
      </p:sp>
      <p:sp>
        <p:nvSpPr>
          <p:cNvPr id="4" name="مستطيل 3"/>
          <p:cNvSpPr/>
          <p:nvPr/>
        </p:nvSpPr>
        <p:spPr>
          <a:xfrm>
            <a:off x="785786" y="1142984"/>
            <a:ext cx="8001056" cy="3046988"/>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ar-EG" sz="3200" b="1" dirty="0" smtClean="0"/>
              <a:t>- عن عمران بن حصين رضي الله عنهما أنهم كانوا مع النبي صلى الله عليه وسلم في مسير ..... وجعلني رسول الله صلى الله عليه وسلم في ركوب بين يديه وقد عطشنا عطشا شديدا فبينما نحن نسير إذا نحن بامرأة </a:t>
            </a:r>
            <a:r>
              <a:rPr lang="ar-EG" sz="3200" b="1" dirty="0" err="1" smtClean="0"/>
              <a:t>سادلة</a:t>
            </a:r>
            <a:r>
              <a:rPr lang="ar-EG" sz="3200" b="1" dirty="0" smtClean="0"/>
              <a:t> رجليها بين مزادتين فقلنا لها : أين الماء ؟ فقالت : إنه لا ماء فقلنا كم بين أهلك وبين الماء ؟ </a:t>
            </a:r>
            <a:endParaRPr lang="ar-SA" sz="3200" b="1" dirty="0"/>
          </a:p>
        </p:txBody>
      </p:sp>
      <p:pic>
        <p:nvPicPr>
          <p:cNvPr id="3074" name="Picture 2"/>
          <p:cNvPicPr>
            <a:picLocks noChangeAspect="1" noChangeArrowheads="1"/>
          </p:cNvPicPr>
          <p:nvPr/>
        </p:nvPicPr>
        <p:blipFill>
          <a:blip r:embed="rId3"/>
          <a:srcRect/>
          <a:stretch>
            <a:fillRect/>
          </a:stretch>
        </p:blipFill>
        <p:spPr bwMode="auto">
          <a:xfrm>
            <a:off x="2928926" y="4189972"/>
            <a:ext cx="3714776" cy="2114550"/>
          </a:xfrm>
          <a:prstGeom prst="rect">
            <a:avLst/>
          </a:prstGeom>
          <a:ln w="88900" cap="sq" cmpd="thickThin">
            <a:solidFill>
              <a:srgbClr val="FF0000"/>
            </a:solidFill>
            <a:prstDash val="solid"/>
            <a:miter lim="800000"/>
          </a:ln>
          <a:effectLst>
            <a:innerShdw blurRad="76200">
              <a:srgbClr val="000000"/>
            </a:innerShdw>
          </a:effectLst>
        </p:spPr>
      </p:pic>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anim to="" calcmode="lin" valueType="num">
                                      <p:cBhvr>
                                        <p:cTn id="17" dur="1" fill="hold"/>
                                        <p:tgtEl>
                                          <p:spTgt spid="307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857356" y="428604"/>
            <a:ext cx="7072362" cy="584775"/>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ar-SA" sz="3200" b="1" dirty="0" smtClean="0"/>
              <a:t>قصص من نبع الماء بين يديه صلى الله عليه وسلم</a:t>
            </a:r>
            <a:r>
              <a:rPr lang="ar-EG" sz="3200" b="1" dirty="0" smtClean="0"/>
              <a:t> :</a:t>
            </a:r>
            <a:endParaRPr lang="ar-SA" sz="3200" b="1" dirty="0"/>
          </a:p>
        </p:txBody>
      </p:sp>
      <p:sp>
        <p:nvSpPr>
          <p:cNvPr id="4" name="مستطيل 3"/>
          <p:cNvSpPr/>
          <p:nvPr/>
        </p:nvSpPr>
        <p:spPr>
          <a:xfrm>
            <a:off x="785786" y="1619329"/>
            <a:ext cx="8001056" cy="4524315"/>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ar-EG" sz="3200" b="1" dirty="0" smtClean="0"/>
              <a:t>قال : يوم وليلة فقلنا انطلقي إلى رسول صلى الله عليه وسلم قالت : وما رسول الله ؟ فلم نملكها من أمرها حتى استقبلها </a:t>
            </a:r>
            <a:r>
              <a:rPr lang="ar-EG" sz="3200" b="1" dirty="0" err="1" smtClean="0"/>
              <a:t>بها</a:t>
            </a:r>
            <a:r>
              <a:rPr lang="ar-EG" sz="3200" b="1" dirty="0" smtClean="0"/>
              <a:t> النبي صلى الله عليه وسلم فحدثته بمثل الذي حدثتنا غير أنها حدثته أن لها أولادا يتامى فأمر </a:t>
            </a:r>
            <a:r>
              <a:rPr lang="ar-EG" sz="3200" b="1" dirty="0" err="1" smtClean="0"/>
              <a:t>بمزادتيها</a:t>
            </a:r>
            <a:r>
              <a:rPr lang="ar-EG" sz="3200" b="1" dirty="0" smtClean="0"/>
              <a:t> فمسح في </a:t>
            </a:r>
            <a:r>
              <a:rPr lang="ar-EG" sz="3200" b="1" dirty="0" err="1" smtClean="0"/>
              <a:t>العزلاوين</a:t>
            </a:r>
            <a:r>
              <a:rPr lang="ar-EG" sz="3200" b="1" dirty="0" smtClean="0"/>
              <a:t> فشربنا </a:t>
            </a:r>
            <a:r>
              <a:rPr lang="ar-EG" sz="3200" b="1" dirty="0" err="1" smtClean="0"/>
              <a:t>عطاشا</a:t>
            </a:r>
            <a:r>
              <a:rPr lang="ar-EG" sz="3200" b="1" dirty="0" smtClean="0"/>
              <a:t> أربعين رجلا حتى روينا فملأنا كل قربة معنا </a:t>
            </a:r>
            <a:r>
              <a:rPr lang="ar-EG" sz="3200" b="1" dirty="0" err="1" smtClean="0"/>
              <a:t>وإداوة</a:t>
            </a:r>
            <a:r>
              <a:rPr lang="ar-EG" sz="3200" b="1" dirty="0" smtClean="0"/>
              <a:t> غير أنه لم نسق بعيرا وهي تكاد </a:t>
            </a:r>
            <a:r>
              <a:rPr lang="ar-EG" sz="3200" b="1" dirty="0" err="1" smtClean="0"/>
              <a:t>تنض</a:t>
            </a:r>
            <a:r>
              <a:rPr lang="ar-EG" sz="3200" b="1" dirty="0" smtClean="0"/>
              <a:t> من الملء ثم قال : هاتوا ما عندكم فجمع لها من الكسر والتمر حتى أتت أهلها قال لقيت أسحر الناس أو هو نبي كما زعموا فهدى الله ذاك </a:t>
            </a:r>
            <a:r>
              <a:rPr lang="ar-EG" sz="3200" b="1" dirty="0" err="1" smtClean="0"/>
              <a:t>الصرم</a:t>
            </a:r>
            <a:r>
              <a:rPr lang="ar-EG" sz="3200" b="1" dirty="0" smtClean="0"/>
              <a:t> بتلك المرأة فأسلمت وأسلموا .</a:t>
            </a:r>
            <a:endParaRPr lang="ar-SA" sz="3200" b="1" dirty="0"/>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500034" y="1643050"/>
            <a:ext cx="8143932" cy="4524315"/>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ar-SA" sz="3600" b="1" dirty="0" smtClean="0">
                <a:solidFill>
                  <a:schemeClr val="tx1"/>
                </a:solidFill>
              </a:rPr>
              <a:t>- وعن جابر بن عبد الله رضي الله عنهما قال ( عطش الناس يوم الحديبية والنبي صلى الله عليه وسلم بين يديه ركوة فتوضأ </a:t>
            </a:r>
            <a:r>
              <a:rPr lang="ar-SA" sz="3600" b="1" dirty="0" err="1" smtClean="0">
                <a:solidFill>
                  <a:schemeClr val="tx1"/>
                </a:solidFill>
              </a:rPr>
              <a:t>فجهش</a:t>
            </a:r>
            <a:r>
              <a:rPr lang="ar-SA" sz="3600" b="1" dirty="0" smtClean="0">
                <a:solidFill>
                  <a:schemeClr val="tx1"/>
                </a:solidFill>
              </a:rPr>
              <a:t> الناس نحوه فقال : ما لكم ؟ قالوا : ليس عندنا ماء نتوضأ ولا نشرب إلا ما بين يديك فوضع يده في الركوة فجعل الماء يثور بين أصابعه كأمثال العيون فجعل الماء يثور بين أصابعه كأمثال العيون فشربنا وتوضأنا قيل لجابر : كم كنتم ؟ قال : لو كنا مائة ألف لكفانا )</a:t>
            </a:r>
          </a:p>
        </p:txBody>
      </p:sp>
      <p:sp>
        <p:nvSpPr>
          <p:cNvPr id="3" name="مستطيل 2"/>
          <p:cNvSpPr/>
          <p:nvPr/>
        </p:nvSpPr>
        <p:spPr>
          <a:xfrm>
            <a:off x="1857356" y="428604"/>
            <a:ext cx="7072362" cy="584775"/>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ar-SA" sz="3200" b="1" dirty="0" smtClean="0"/>
              <a:t>قصص من نبع الماء بين يديه صلى الله عليه وسلم</a:t>
            </a:r>
            <a:r>
              <a:rPr lang="ar-EG" sz="3200" b="1" dirty="0" smtClean="0"/>
              <a:t> :</a:t>
            </a:r>
            <a:endParaRPr lang="ar-SA" sz="3200" b="1" dirty="0"/>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21505"/>
                                        </p:tgtEl>
                                        <p:attrNameLst>
                                          <p:attrName>style.visibility</p:attrName>
                                        </p:attrNameLst>
                                      </p:cBhvr>
                                      <p:to>
                                        <p:strVal val="visible"/>
                                      </p:to>
                                    </p:set>
                                    <p:anim calcmode="discrete" valueType="clr">
                                      <p:cBhvr override="childStyle">
                                        <p:cTn id="12" dur="80"/>
                                        <p:tgtEl>
                                          <p:spTgt spid="2150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1505"/>
                                        </p:tgtEl>
                                        <p:attrNameLst>
                                          <p:attrName>fillcolor</p:attrName>
                                        </p:attrNameLst>
                                      </p:cBhvr>
                                      <p:tavLst>
                                        <p:tav tm="0">
                                          <p:val>
                                            <p:clrVal>
                                              <a:schemeClr val="accent2"/>
                                            </p:clrVal>
                                          </p:val>
                                        </p:tav>
                                        <p:tav tm="50000">
                                          <p:val>
                                            <p:clrVal>
                                              <a:schemeClr val="hlink"/>
                                            </p:clrVal>
                                          </p:val>
                                        </p:tav>
                                      </p:tavLst>
                                    </p:anim>
                                    <p:set>
                                      <p:cBhvr>
                                        <p:cTn id="14" dur="80"/>
                                        <p:tgtEl>
                                          <p:spTgt spid="2150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 grpId="0" animBg="1"/>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500034" y="1870068"/>
            <a:ext cx="8143932" cy="3416320"/>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r>
              <a:rPr lang="ar-EG" sz="3600" b="1" dirty="0" smtClean="0"/>
              <a:t>- عن عبد الله بن مسعود رضي الله عنه قال : ( كنا مع رسول الله صلى الله عليه وسلم في سفر فقل الماء فقال : ( اطلبوا فضلة من ماء ) فجاءوا بإناء فيه ماء قليل فأدخل يده في الإناء ثم قال ( حي على الطهور المبارك والبركة من الله ) فلقد رأيت الماء ينبع من بين أصابع رسول الله صلى الله عليه وسلم )</a:t>
            </a:r>
            <a:endParaRPr lang="en-US" sz="3600" dirty="0"/>
          </a:p>
        </p:txBody>
      </p:sp>
      <p:sp>
        <p:nvSpPr>
          <p:cNvPr id="3" name="مستطيل 2"/>
          <p:cNvSpPr/>
          <p:nvPr/>
        </p:nvSpPr>
        <p:spPr>
          <a:xfrm>
            <a:off x="1857356" y="428604"/>
            <a:ext cx="7072362" cy="584775"/>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ar-SA" sz="3200" b="1" dirty="0" smtClean="0"/>
              <a:t>قصص من نبع الماء بين يديه صلى الله عليه وسلم</a:t>
            </a:r>
            <a:r>
              <a:rPr lang="ar-EG" sz="3200" b="1" dirty="0" smtClean="0"/>
              <a:t> :</a:t>
            </a:r>
            <a:endParaRPr lang="ar-SA" sz="3200" b="1" dirty="0"/>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21505"/>
                                        </p:tgtEl>
                                        <p:attrNameLst>
                                          <p:attrName>style.visibility</p:attrName>
                                        </p:attrNameLst>
                                      </p:cBhvr>
                                      <p:to>
                                        <p:strVal val="visible"/>
                                      </p:to>
                                    </p:set>
                                    <p:anim calcmode="discrete" valueType="clr">
                                      <p:cBhvr override="childStyle">
                                        <p:cTn id="12" dur="80"/>
                                        <p:tgtEl>
                                          <p:spTgt spid="2150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1505"/>
                                        </p:tgtEl>
                                        <p:attrNameLst>
                                          <p:attrName>fillcolor</p:attrName>
                                        </p:attrNameLst>
                                      </p:cBhvr>
                                      <p:tavLst>
                                        <p:tav tm="0">
                                          <p:val>
                                            <p:clrVal>
                                              <a:schemeClr val="accent2"/>
                                            </p:clrVal>
                                          </p:val>
                                        </p:tav>
                                        <p:tav tm="50000">
                                          <p:val>
                                            <p:clrVal>
                                              <a:schemeClr val="hlink"/>
                                            </p:clrVal>
                                          </p:val>
                                        </p:tav>
                                      </p:tavLst>
                                    </p:anim>
                                    <p:set>
                                      <p:cBhvr>
                                        <p:cTn id="14" dur="80"/>
                                        <p:tgtEl>
                                          <p:spTgt spid="2150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 grpId="0" animBg="1"/>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785786" y="142852"/>
            <a:ext cx="7547421" cy="769441"/>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ar-EG" sz="4400" b="1" dirty="0" smtClean="0"/>
              <a:t>دلائل نبع الماء بين يديه على نبوته </a:t>
            </a:r>
            <a:r>
              <a:rPr lang="ar-EG" sz="4400" b="1" dirty="0" smtClean="0">
                <a:sym typeface="AGA Arabesque"/>
              </a:rPr>
              <a:t></a:t>
            </a:r>
            <a:endParaRPr lang="ar-SA" sz="4400" b="1" dirty="0"/>
          </a:p>
        </p:txBody>
      </p:sp>
      <p:sp>
        <p:nvSpPr>
          <p:cNvPr id="5" name="مستطيل 4"/>
          <p:cNvSpPr/>
          <p:nvPr/>
        </p:nvSpPr>
        <p:spPr>
          <a:xfrm>
            <a:off x="500034" y="1142984"/>
            <a:ext cx="8208912" cy="2554545"/>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ar-SA" sz="4000" b="1" dirty="0" smtClean="0">
                <a:solidFill>
                  <a:srgbClr val="FFFF00"/>
                </a:solidFill>
              </a:rPr>
              <a:t>- قصة نبع الماء من بين أصابعه صلى الله عليه وسلم تكررت منه في عدة مواطن في مشاهد عظيمة ولم يسمع بمثل هذه المعجزة العظيمة عن غير نبينا صلى الله عليه وسلم</a:t>
            </a:r>
          </a:p>
        </p:txBody>
      </p:sp>
      <p:pic>
        <p:nvPicPr>
          <p:cNvPr id="4098" name="Picture 2"/>
          <p:cNvPicPr>
            <a:picLocks noChangeAspect="1" noChangeArrowheads="1"/>
          </p:cNvPicPr>
          <p:nvPr/>
        </p:nvPicPr>
        <p:blipFill>
          <a:blip r:embed="rId3"/>
          <a:srcRect/>
          <a:stretch>
            <a:fillRect/>
          </a:stretch>
        </p:blipFill>
        <p:spPr bwMode="auto">
          <a:xfrm>
            <a:off x="2714612" y="3697529"/>
            <a:ext cx="3857652" cy="2519368"/>
          </a:xfrm>
          <a:prstGeom prst="rect">
            <a:avLst/>
          </a:prstGeom>
          <a:ln w="88900" cap="sq" cmpd="thickThin">
            <a:solidFill>
              <a:srgbClr val="FF0000"/>
            </a:solidFill>
            <a:prstDash val="solid"/>
            <a:miter lim="800000"/>
          </a:ln>
          <a:effectLst>
            <a:innerShdw blurRad="76200">
              <a:srgbClr val="000000"/>
            </a:innerShdw>
          </a:effectLst>
        </p:spPr>
      </p:pic>
      <p:sp>
        <p:nvSpPr>
          <p:cNvPr id="6" name="مستطيل 5"/>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gtEl>
                                        <p:attrNameLst>
                                          <p:attrName>fillcolor</p:attrName>
                                        </p:attrNameLst>
                                      </p:cBhvr>
                                      <p:tavLst>
                                        <p:tav tm="0">
                                          <p:val>
                                            <p:clrVal>
                                              <a:schemeClr val="accent2"/>
                                            </p:clrVal>
                                          </p:val>
                                        </p:tav>
                                        <p:tav tm="50000">
                                          <p:val>
                                            <p:clrVal>
                                              <a:schemeClr val="hlink"/>
                                            </p:clrVal>
                                          </p:val>
                                        </p:tav>
                                      </p:tavLst>
                                    </p:anim>
                                    <p:set>
                                      <p:cBhvr>
                                        <p:cTn id="14" dur="80"/>
                                        <p:tgtEl>
                                          <p:spTgt spid="5"/>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 calcmode="lin" valueType="num">
                                      <p:cBhvr additive="base">
                                        <p:cTn id="19" dur="500" fill="hold"/>
                                        <p:tgtEl>
                                          <p:spTgt spid="4098"/>
                                        </p:tgtEl>
                                        <p:attrNameLst>
                                          <p:attrName>ppt_x</p:attrName>
                                        </p:attrNameLst>
                                      </p:cBhvr>
                                      <p:tavLst>
                                        <p:tav tm="0">
                                          <p:val>
                                            <p:strVal val="#ppt_x"/>
                                          </p:val>
                                        </p:tav>
                                        <p:tav tm="100000">
                                          <p:val>
                                            <p:strVal val="#ppt_x"/>
                                          </p:val>
                                        </p:tav>
                                      </p:tavLst>
                                    </p:anim>
                                    <p:anim calcmode="lin" valueType="num">
                                      <p:cBhvr additive="base">
                                        <p:cTn id="20"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00298" y="1285860"/>
            <a:ext cx="3881948" cy="4653136"/>
          </a:xfrm>
          <a:prstGeom prst="rect">
            <a:avLst/>
          </a:prstGeom>
          <a:noFill/>
          <a:ln w="9525">
            <a:noFill/>
            <a:miter lim="800000"/>
            <a:headEnd/>
            <a:tailEnd/>
          </a:ln>
        </p:spPr>
      </p:pic>
      <p:sp>
        <p:nvSpPr>
          <p:cNvPr id="3" name="TextBox 9"/>
          <p:cNvSpPr txBox="1"/>
          <p:nvPr/>
        </p:nvSpPr>
        <p:spPr>
          <a:xfrm>
            <a:off x="3214678" y="2857496"/>
            <a:ext cx="2286016" cy="186204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EG" sz="115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فكر</a:t>
            </a:r>
            <a:endParaRPr lang="en-US" sz="115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4)">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242</TotalTime>
  <Words>917</Words>
  <Application>Microsoft Office PowerPoint</Application>
  <PresentationFormat>عرض على الشاشة (3:4)‏</PresentationFormat>
  <Paragraphs>71</Paragraphs>
  <Slides>17</Slides>
  <Notes>16</Notes>
  <HiddenSlides>0</HiddenSlides>
  <MMClips>0</MMClips>
  <ScaleCrop>false</ScaleCrop>
  <HeadingPairs>
    <vt:vector size="4" baseType="variant">
      <vt:variant>
        <vt:lpstr>نسق</vt:lpstr>
      </vt:variant>
      <vt:variant>
        <vt:i4>1</vt:i4>
      </vt:variant>
      <vt:variant>
        <vt:lpstr>عناوين الشرائح</vt:lpstr>
      </vt:variant>
      <vt:variant>
        <vt:i4>17</vt:i4>
      </vt:variant>
    </vt:vector>
  </HeadingPairs>
  <TitlesOfParts>
    <vt:vector size="18" baseType="lpstr">
      <vt:lpstr>سمة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cp:lastModifiedBy>الأستاذ أبو يوسف منتدى التربية والتعليم بالمدينة </cp:lastModifiedBy>
  <cp:revision>48</cp:revision>
  <dcterms:modified xsi:type="dcterms:W3CDTF">2013-02-01T21:11:07Z</dcterms:modified>
</cp:coreProperties>
</file>