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25"/>
  </p:notesMasterIdLst>
  <p:sldIdLst>
    <p:sldId id="256" r:id="rId2"/>
    <p:sldId id="306" r:id="rId3"/>
    <p:sldId id="280" r:id="rId4"/>
    <p:sldId id="331" r:id="rId5"/>
    <p:sldId id="324" r:id="rId6"/>
    <p:sldId id="325" r:id="rId7"/>
    <p:sldId id="333" r:id="rId8"/>
    <p:sldId id="312" r:id="rId9"/>
    <p:sldId id="334" r:id="rId10"/>
    <p:sldId id="316" r:id="rId11"/>
    <p:sldId id="335" r:id="rId12"/>
    <p:sldId id="336" r:id="rId13"/>
    <p:sldId id="341" r:id="rId14"/>
    <p:sldId id="337" r:id="rId15"/>
    <p:sldId id="342" r:id="rId16"/>
    <p:sldId id="338" r:id="rId17"/>
    <p:sldId id="343" r:id="rId18"/>
    <p:sldId id="344" r:id="rId19"/>
    <p:sldId id="288" r:id="rId20"/>
    <p:sldId id="289" r:id="rId21"/>
    <p:sldId id="290" r:id="rId22"/>
    <p:sldId id="330" r:id="rId23"/>
    <p:sldId id="345" r:id="rId2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4027" autoAdjust="0"/>
    <p:restoredTop sz="88988" autoAdjust="0"/>
  </p:normalViewPr>
  <p:slideViewPr>
    <p:cSldViewPr>
      <p:cViewPr>
        <p:scale>
          <a:sx n="50" d="100"/>
          <a:sy n="50" d="100"/>
        </p:scale>
        <p:origin x="-1644" y="-3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EFA28BC-E0BF-41EB-9A48-2BADA853527B}" type="datetimeFigureOut">
              <a:rPr lang="ar-SA" smtClean="0"/>
              <a:t>16/04/34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E53869A-AA79-4DF3-B034-F994E66EA092}" type="slidenum">
              <a:rPr lang="ar-SA" smtClean="0"/>
              <a:t>‹#›</a:t>
            </a:fld>
            <a:endParaRPr lang="ar-SA"/>
          </a:p>
        </p:txBody>
      </p:sp>
    </p:spTree>
    <p:extLst>
      <p:ext uri="{BB962C8B-B14F-4D97-AF65-F5344CB8AC3E}">
        <p14:creationId xmlns:p14="http://schemas.microsoft.com/office/powerpoint/2010/main" val="3552945728"/>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a:t>
            </a:fld>
            <a:endParaRPr lang="ar-SA"/>
          </a:p>
        </p:txBody>
      </p:sp>
    </p:spTree>
    <p:extLst>
      <p:ext uri="{BB962C8B-B14F-4D97-AF65-F5344CB8AC3E}">
        <p14:creationId xmlns:p14="http://schemas.microsoft.com/office/powerpoint/2010/main" val="35149300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10</a:t>
            </a:fld>
            <a:endParaRPr lang="ar-SA"/>
          </a:p>
        </p:txBody>
      </p:sp>
    </p:spTree>
    <p:extLst>
      <p:ext uri="{BB962C8B-B14F-4D97-AF65-F5344CB8AC3E}">
        <p14:creationId xmlns:p14="http://schemas.microsoft.com/office/powerpoint/2010/main" val="2296793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11</a:t>
            </a:fld>
            <a:endParaRPr lang="ar-SA"/>
          </a:p>
        </p:txBody>
      </p:sp>
    </p:spTree>
    <p:extLst>
      <p:ext uri="{BB962C8B-B14F-4D97-AF65-F5344CB8AC3E}">
        <p14:creationId xmlns:p14="http://schemas.microsoft.com/office/powerpoint/2010/main" val="3171324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12</a:t>
            </a:fld>
            <a:endParaRPr lang="ar-SA"/>
          </a:p>
        </p:txBody>
      </p:sp>
    </p:spTree>
    <p:extLst>
      <p:ext uri="{BB962C8B-B14F-4D97-AF65-F5344CB8AC3E}">
        <p14:creationId xmlns:p14="http://schemas.microsoft.com/office/powerpoint/2010/main" val="25760396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13</a:t>
            </a:fld>
            <a:endParaRPr lang="ar-SA"/>
          </a:p>
        </p:txBody>
      </p:sp>
    </p:spTree>
    <p:extLst>
      <p:ext uri="{BB962C8B-B14F-4D97-AF65-F5344CB8AC3E}">
        <p14:creationId xmlns:p14="http://schemas.microsoft.com/office/powerpoint/2010/main" val="3377587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14</a:t>
            </a:fld>
            <a:endParaRPr lang="ar-SA"/>
          </a:p>
        </p:txBody>
      </p:sp>
    </p:spTree>
    <p:extLst>
      <p:ext uri="{BB962C8B-B14F-4D97-AF65-F5344CB8AC3E}">
        <p14:creationId xmlns:p14="http://schemas.microsoft.com/office/powerpoint/2010/main" val="1491934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15</a:t>
            </a:fld>
            <a:endParaRPr lang="ar-SA"/>
          </a:p>
        </p:txBody>
      </p:sp>
    </p:spTree>
    <p:extLst>
      <p:ext uri="{BB962C8B-B14F-4D97-AF65-F5344CB8AC3E}">
        <p14:creationId xmlns:p14="http://schemas.microsoft.com/office/powerpoint/2010/main" val="27307203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16</a:t>
            </a:fld>
            <a:endParaRPr lang="ar-SA"/>
          </a:p>
        </p:txBody>
      </p:sp>
    </p:spTree>
    <p:extLst>
      <p:ext uri="{BB962C8B-B14F-4D97-AF65-F5344CB8AC3E}">
        <p14:creationId xmlns:p14="http://schemas.microsoft.com/office/powerpoint/2010/main" val="171569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17</a:t>
            </a:fld>
            <a:endParaRPr lang="ar-SA"/>
          </a:p>
        </p:txBody>
      </p:sp>
    </p:spTree>
    <p:extLst>
      <p:ext uri="{BB962C8B-B14F-4D97-AF65-F5344CB8AC3E}">
        <p14:creationId xmlns:p14="http://schemas.microsoft.com/office/powerpoint/2010/main" val="30678890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18</a:t>
            </a:fld>
            <a:endParaRPr lang="ar-SA"/>
          </a:p>
        </p:txBody>
      </p:sp>
    </p:spTree>
    <p:extLst>
      <p:ext uri="{BB962C8B-B14F-4D97-AF65-F5344CB8AC3E}">
        <p14:creationId xmlns:p14="http://schemas.microsoft.com/office/powerpoint/2010/main" val="13376339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19</a:t>
            </a:fld>
            <a:endParaRPr lang="ar-SA"/>
          </a:p>
        </p:txBody>
      </p:sp>
    </p:spTree>
    <p:extLst>
      <p:ext uri="{BB962C8B-B14F-4D97-AF65-F5344CB8AC3E}">
        <p14:creationId xmlns:p14="http://schemas.microsoft.com/office/powerpoint/2010/main" val="3421942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2</a:t>
            </a:fld>
            <a:endParaRPr lang="ar-SA"/>
          </a:p>
        </p:txBody>
      </p:sp>
    </p:spTree>
    <p:extLst>
      <p:ext uri="{BB962C8B-B14F-4D97-AF65-F5344CB8AC3E}">
        <p14:creationId xmlns:p14="http://schemas.microsoft.com/office/powerpoint/2010/main" val="31702336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20</a:t>
            </a:fld>
            <a:endParaRPr lang="ar-SA"/>
          </a:p>
        </p:txBody>
      </p:sp>
    </p:spTree>
    <p:extLst>
      <p:ext uri="{BB962C8B-B14F-4D97-AF65-F5344CB8AC3E}">
        <p14:creationId xmlns:p14="http://schemas.microsoft.com/office/powerpoint/2010/main" val="34500227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21</a:t>
            </a:fld>
            <a:endParaRPr lang="ar-SA"/>
          </a:p>
        </p:txBody>
      </p:sp>
    </p:spTree>
    <p:extLst>
      <p:ext uri="{BB962C8B-B14F-4D97-AF65-F5344CB8AC3E}">
        <p14:creationId xmlns:p14="http://schemas.microsoft.com/office/powerpoint/2010/main" val="5171788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22</a:t>
            </a:fld>
            <a:endParaRPr lang="ar-SA"/>
          </a:p>
        </p:txBody>
      </p:sp>
    </p:spTree>
    <p:extLst>
      <p:ext uri="{BB962C8B-B14F-4D97-AF65-F5344CB8AC3E}">
        <p14:creationId xmlns:p14="http://schemas.microsoft.com/office/powerpoint/2010/main" val="939090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3</a:t>
            </a:fld>
            <a:endParaRPr lang="ar-SA"/>
          </a:p>
        </p:txBody>
      </p:sp>
    </p:spTree>
    <p:extLst>
      <p:ext uri="{BB962C8B-B14F-4D97-AF65-F5344CB8AC3E}">
        <p14:creationId xmlns:p14="http://schemas.microsoft.com/office/powerpoint/2010/main" val="2469340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4</a:t>
            </a:fld>
            <a:endParaRPr lang="ar-SA"/>
          </a:p>
        </p:txBody>
      </p:sp>
    </p:spTree>
    <p:extLst>
      <p:ext uri="{BB962C8B-B14F-4D97-AF65-F5344CB8AC3E}">
        <p14:creationId xmlns:p14="http://schemas.microsoft.com/office/powerpoint/2010/main" val="2105304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5</a:t>
            </a:fld>
            <a:endParaRPr lang="ar-SA"/>
          </a:p>
        </p:txBody>
      </p:sp>
    </p:spTree>
    <p:extLst>
      <p:ext uri="{BB962C8B-B14F-4D97-AF65-F5344CB8AC3E}">
        <p14:creationId xmlns:p14="http://schemas.microsoft.com/office/powerpoint/2010/main" val="737019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6</a:t>
            </a:fld>
            <a:endParaRPr lang="ar-SA"/>
          </a:p>
        </p:txBody>
      </p:sp>
    </p:spTree>
    <p:extLst>
      <p:ext uri="{BB962C8B-B14F-4D97-AF65-F5344CB8AC3E}">
        <p14:creationId xmlns:p14="http://schemas.microsoft.com/office/powerpoint/2010/main" val="2768800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7</a:t>
            </a:fld>
            <a:endParaRPr lang="ar-SA"/>
          </a:p>
        </p:txBody>
      </p:sp>
    </p:spTree>
    <p:extLst>
      <p:ext uri="{BB962C8B-B14F-4D97-AF65-F5344CB8AC3E}">
        <p14:creationId xmlns:p14="http://schemas.microsoft.com/office/powerpoint/2010/main" val="25473409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8</a:t>
            </a:fld>
            <a:endParaRPr lang="ar-SA"/>
          </a:p>
        </p:txBody>
      </p:sp>
    </p:spTree>
    <p:extLst>
      <p:ext uri="{BB962C8B-B14F-4D97-AF65-F5344CB8AC3E}">
        <p14:creationId xmlns:p14="http://schemas.microsoft.com/office/powerpoint/2010/main" val="1617632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 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BE53869A-AA79-4DF3-B034-F994E66EA092}" type="slidenum">
              <a:rPr lang="ar-SA" smtClean="0"/>
              <a:t>9</a:t>
            </a:fld>
            <a:endParaRPr lang="ar-SA"/>
          </a:p>
        </p:txBody>
      </p:sp>
    </p:spTree>
    <p:extLst>
      <p:ext uri="{BB962C8B-B14F-4D97-AF65-F5344CB8AC3E}">
        <p14:creationId xmlns:p14="http://schemas.microsoft.com/office/powerpoint/2010/main" val="36326337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16/04/34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16/04/34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16/04/34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16/04/34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randomBar dir="vert"/>
    <p:sndAc>
      <p:stSnd>
        <p:snd r:embed="rId1" name="hammer.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6000" r="-6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16/04/34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randomBar dir="vert"/>
    <p:sndAc>
      <p:stSnd>
        <p:snd r:embed="rId13" name="hammer.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gif"/></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bouquet-of-hibiscus-and-rectangular-label1.gif"/>
          <p:cNvPicPr>
            <a:picLocks noChangeAspect="1"/>
          </p:cNvPicPr>
          <p:nvPr/>
        </p:nvPicPr>
        <p:blipFill>
          <a:blip r:embed="rId4" cstate="print"/>
          <a:stretch>
            <a:fillRect/>
          </a:stretch>
        </p:blipFill>
        <p:spPr>
          <a:xfrm>
            <a:off x="-180528" y="188640"/>
            <a:ext cx="9505056" cy="66247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مستطيل 3"/>
          <p:cNvSpPr/>
          <p:nvPr/>
        </p:nvSpPr>
        <p:spPr>
          <a:xfrm>
            <a:off x="1619672" y="2605627"/>
            <a:ext cx="5760640" cy="1200329"/>
          </a:xfrm>
          <a:prstGeom prst="rect">
            <a:avLst/>
          </a:prstGeom>
          <a:noFill/>
        </p:spPr>
        <p:txBody>
          <a:bodyPr wrap="square" lIns="91440" tIns="45720" rIns="91440" bIns="45720">
            <a:spAutoFit/>
          </a:bodyPr>
          <a:lstStyle/>
          <a:p>
            <a:pPr algn="ctr"/>
            <a:r>
              <a:rPr lang="ar-SA" sz="72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أحوال يوم القيامة</a:t>
            </a: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pic>
        <p:nvPicPr>
          <p:cNvPr id="6"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79712" y="692695"/>
            <a:ext cx="5184576" cy="19129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randomBar dir="vert"/>
    <p:sndAc>
      <p:stSnd>
        <p:snd r:embed="rId3" name="hammer.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1357298"/>
            <a:ext cx="8572560" cy="3785652"/>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ar-SA" sz="4800" b="1" dirty="0" smtClean="0"/>
              <a:t>فتنصب الموازين لتوزن </a:t>
            </a:r>
            <a:r>
              <a:rPr lang="ar-SA" sz="4800" b="1" dirty="0" err="1" smtClean="0"/>
              <a:t>بها</a:t>
            </a:r>
            <a:r>
              <a:rPr lang="ar-SA" sz="4800" b="1" dirty="0" smtClean="0"/>
              <a:t> أعمال العباد كما قال تعالى : (وَنَضَعُ الْمَوَازِينَ الْقِسْطَ لِيَوْمِ الْقِيَامَةِ فَلَا تُظْلَمُ نَفْسٌ شَيْئًا وَإِن كَانَ مِثْقَالَ حَبَّةٍ مِّنْ خَرْدَلٍ أَتَيْنَا </a:t>
            </a:r>
            <a:r>
              <a:rPr lang="ar-SA" sz="4800" b="1" dirty="0" err="1" smtClean="0"/>
              <a:t>بِهَا</a:t>
            </a:r>
            <a:r>
              <a:rPr lang="ar-SA" sz="4800" b="1" dirty="0" smtClean="0"/>
              <a:t> وَكَفَى بِنَا حَاسِبِينَ ) </a:t>
            </a:r>
            <a:endParaRPr lang="en-US" sz="48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descr="C:\Documents and Settings\ahmed.ABU-CC02553BBB1\Desktop\My Pictures\1191_188234_1254803921.jpg"/>
          <p:cNvPicPr>
            <a:picLocks noChangeAspect="1" noChangeArrowheads="1"/>
          </p:cNvPicPr>
          <p:nvPr/>
        </p:nvPicPr>
        <p:blipFill>
          <a:blip r:embed="rId4" cstate="print">
            <a:duotone>
              <a:schemeClr val="accent4">
                <a:shade val="45000"/>
                <a:satMod val="135000"/>
              </a:schemeClr>
              <a:prstClr val="white"/>
            </a:duotone>
          </a:blip>
          <a:srcRect/>
          <a:stretch>
            <a:fillRect/>
          </a:stretch>
        </p:blipFill>
        <p:spPr bwMode="auto">
          <a:xfrm>
            <a:off x="1928794" y="1428736"/>
            <a:ext cx="5476892" cy="340043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Rectangle 2"/>
          <p:cNvSpPr/>
          <p:nvPr/>
        </p:nvSpPr>
        <p:spPr>
          <a:xfrm>
            <a:off x="2857488" y="2484775"/>
            <a:ext cx="3143809" cy="1015663"/>
          </a:xfrm>
          <a:prstGeom prst="rect">
            <a:avLst/>
          </a:prstGeom>
          <a:noFill/>
        </p:spPr>
        <p:txBody>
          <a:bodyPr wrap="none" lIns="91440" tIns="45720" rIns="91440" bIns="45720">
            <a:spAutoFit/>
          </a:bodyPr>
          <a:lstStyle/>
          <a:p>
            <a:pPr algn="ctr"/>
            <a:r>
              <a:rPr lang="ar-EG"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6350" stA="55000" endA="50" endPos="85000" dist="60007" dir="5400000" sy="-100000" algn="bl" rotWithShape="0"/>
                </a:effectLst>
              </a:rPr>
              <a:t>4- الصراط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nodeType="withEffect">
                                  <p:stCondLst>
                                    <p:cond delay="0"/>
                                  </p:stCondLst>
                                  <p:childTnLst>
                                    <p:set>
                                      <p:cBhvr>
                                        <p:cTn id="11" dur="1" fill="hold">
                                          <p:stCondLst>
                                            <p:cond delay="0"/>
                                          </p:stCondLst>
                                        </p:cTn>
                                        <p:tgtEl>
                                          <p:spTgt spid="27649"/>
                                        </p:tgtEl>
                                        <p:attrNameLst>
                                          <p:attrName>style.visibility</p:attrName>
                                        </p:attrNameLst>
                                      </p:cBhvr>
                                      <p:to>
                                        <p:strVal val="visible"/>
                                      </p:to>
                                    </p:set>
                                    <p:anim calcmode="lin" valueType="num">
                                      <p:cBhvr>
                                        <p:cTn id="12" dur="500" fill="hold"/>
                                        <p:tgtEl>
                                          <p:spTgt spid="27649"/>
                                        </p:tgtEl>
                                        <p:attrNameLst>
                                          <p:attrName>ppt_w</p:attrName>
                                        </p:attrNameLst>
                                      </p:cBhvr>
                                      <p:tavLst>
                                        <p:tav tm="0">
                                          <p:val>
                                            <p:fltVal val="0"/>
                                          </p:val>
                                        </p:tav>
                                        <p:tav tm="100000">
                                          <p:val>
                                            <p:strVal val="#ppt_w"/>
                                          </p:val>
                                        </p:tav>
                                      </p:tavLst>
                                    </p:anim>
                                    <p:anim calcmode="lin" valueType="num">
                                      <p:cBhvr>
                                        <p:cTn id="13" dur="500" fill="hold"/>
                                        <p:tgtEl>
                                          <p:spTgt spid="27649"/>
                                        </p:tgtEl>
                                        <p:attrNameLst>
                                          <p:attrName>ppt_h</p:attrName>
                                        </p:attrNameLst>
                                      </p:cBhvr>
                                      <p:tavLst>
                                        <p:tav tm="0">
                                          <p:val>
                                            <p:fltVal val="0"/>
                                          </p:val>
                                        </p:tav>
                                        <p:tav tm="100000">
                                          <p:val>
                                            <p:strVal val="#ppt_h"/>
                                          </p:val>
                                        </p:tav>
                                      </p:tavLst>
                                    </p:anim>
                                    <p:animEffect transition="in" filter="fade">
                                      <p:cBhvr>
                                        <p:cTn id="14" dur="500"/>
                                        <p:tgtEl>
                                          <p:spTgt spid="27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642918"/>
            <a:ext cx="8572560" cy="5262979"/>
          </a:xfrm>
          <a:prstGeom prst="rect">
            <a:avLst/>
          </a:prstGeom>
        </p:spPr>
        <p:style>
          <a:lnRef idx="3">
            <a:schemeClr val="lt1"/>
          </a:lnRef>
          <a:fillRef idx="1">
            <a:schemeClr val="accent5"/>
          </a:fillRef>
          <a:effectRef idx="1">
            <a:schemeClr val="accent5"/>
          </a:effectRef>
          <a:fontRef idx="minor">
            <a:schemeClr val="lt1"/>
          </a:fontRef>
        </p:style>
        <p:txBody>
          <a:bodyPr wrap="square">
            <a:spAutoFit/>
          </a:bodyPr>
          <a:lstStyle/>
          <a:p>
            <a:r>
              <a:rPr lang="ar-SA" sz="4800" b="1" dirty="0" smtClean="0"/>
              <a:t>وهو جسر دقيق منصوب على متن جهنم أدق من الشعرة وأحد من السيف يمر الناس عليه على قدر أعمالهم فمن سقط منه فهو في النار ومن جاوزه دخل الجنة</a:t>
            </a:r>
            <a:endParaRPr lang="en-US" sz="4800" dirty="0" smtClean="0"/>
          </a:p>
          <a:p>
            <a:r>
              <a:rPr lang="ar-SA" sz="4800" b="1" dirty="0" smtClean="0"/>
              <a:t>قال صلى الله عليه وسلم : ( يضرب الصراط بين ظهري جهنم فأكون أنا وأمتي أول من يجيزها )</a:t>
            </a:r>
            <a:endParaRPr lang="en-US" sz="48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descr="C:\Documents and Settings\ahmed.ABU-CC02553BBB1\Desktop\My Pictures\12871820811.jpg"/>
          <p:cNvPicPr>
            <a:picLocks noChangeAspect="1" noChangeArrowheads="1"/>
          </p:cNvPicPr>
          <p:nvPr/>
        </p:nvPicPr>
        <p:blipFill>
          <a:blip r:embed="rId4" cstate="print"/>
          <a:stretch>
            <a:fillRect/>
          </a:stretch>
        </p:blipFill>
        <p:spPr bwMode="auto">
          <a:xfrm>
            <a:off x="2214546" y="1552580"/>
            <a:ext cx="4419608" cy="36623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Rectangle 2"/>
          <p:cNvSpPr/>
          <p:nvPr/>
        </p:nvSpPr>
        <p:spPr>
          <a:xfrm>
            <a:off x="3101095" y="2967595"/>
            <a:ext cx="2685351" cy="923330"/>
          </a:xfrm>
          <a:prstGeom prst="rect">
            <a:avLst/>
          </a:prstGeom>
          <a:noFill/>
        </p:spPr>
        <p:txBody>
          <a:bodyPr wrap="none" lIns="91440" tIns="45720" rIns="91440" bIns="45720">
            <a:spAutoFit/>
          </a:bodyPr>
          <a:lstStyle/>
          <a:p>
            <a:pPr algn="ctr"/>
            <a:r>
              <a:rPr lang="ar-EG" sz="5400" b="1" spc="300" dirty="0" smtClean="0">
                <a:ln w="11430" cmpd="sng">
                  <a:solidFill>
                    <a:schemeClr val="accent1">
                      <a:tint val="10000"/>
                    </a:schemeClr>
                  </a:solidFill>
                  <a:prstDash val="solid"/>
                  <a:miter lim="800000"/>
                </a:ln>
                <a:solidFill>
                  <a:srgbClr val="FF0000"/>
                </a:solidFill>
                <a:effectLst>
                  <a:glow rad="45500">
                    <a:schemeClr val="accent1">
                      <a:satMod val="220000"/>
                      <a:alpha val="35000"/>
                    </a:schemeClr>
                  </a:glow>
                  <a:reflection blurRad="6350" stA="55000" endA="50" endPos="85000" dist="60007" dir="5400000" sy="-100000" algn="bl" rotWithShape="0"/>
                </a:effectLst>
              </a:rPr>
              <a:t>5- الجنة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1505"/>
                                        </p:tgtEl>
                                        <p:attrNameLst>
                                          <p:attrName>style.visibility</p:attrName>
                                        </p:attrNameLst>
                                      </p:cBhvr>
                                      <p:to>
                                        <p:strVal val="visible"/>
                                      </p:to>
                                    </p:set>
                                    <p:anim calcmode="lin" valueType="num">
                                      <p:cBhvr>
                                        <p:cTn id="13" dur="1000" fill="hold"/>
                                        <p:tgtEl>
                                          <p:spTgt spid="21505"/>
                                        </p:tgtEl>
                                        <p:attrNameLst>
                                          <p:attrName>ppt_w</p:attrName>
                                        </p:attrNameLst>
                                      </p:cBhvr>
                                      <p:tavLst>
                                        <p:tav tm="0">
                                          <p:val>
                                            <p:fltVal val="0"/>
                                          </p:val>
                                        </p:tav>
                                        <p:tav tm="100000">
                                          <p:val>
                                            <p:strVal val="#ppt_w"/>
                                          </p:val>
                                        </p:tav>
                                      </p:tavLst>
                                    </p:anim>
                                    <p:anim calcmode="lin" valueType="num">
                                      <p:cBhvr>
                                        <p:cTn id="14" dur="1000" fill="hold"/>
                                        <p:tgtEl>
                                          <p:spTgt spid="21505"/>
                                        </p:tgtEl>
                                        <p:attrNameLst>
                                          <p:attrName>ppt_h</p:attrName>
                                        </p:attrNameLst>
                                      </p:cBhvr>
                                      <p:tavLst>
                                        <p:tav tm="0">
                                          <p:val>
                                            <p:fltVal val="0"/>
                                          </p:val>
                                        </p:tav>
                                        <p:tav tm="100000">
                                          <p:val>
                                            <p:strVal val="#ppt_h"/>
                                          </p:val>
                                        </p:tav>
                                      </p:tavLst>
                                    </p:anim>
                                    <p:anim calcmode="lin" valueType="num">
                                      <p:cBhvr>
                                        <p:cTn id="15" dur="1000" fill="hold"/>
                                        <p:tgtEl>
                                          <p:spTgt spid="21505"/>
                                        </p:tgtEl>
                                        <p:attrNameLst>
                                          <p:attrName>style.rotation</p:attrName>
                                        </p:attrNameLst>
                                      </p:cBhvr>
                                      <p:tavLst>
                                        <p:tav tm="0">
                                          <p:val>
                                            <p:fltVal val="90"/>
                                          </p:val>
                                        </p:tav>
                                        <p:tav tm="100000">
                                          <p:val>
                                            <p:fltVal val="0"/>
                                          </p:val>
                                        </p:tav>
                                      </p:tavLst>
                                    </p:anim>
                                    <p:animEffect transition="in" filter="fade">
                                      <p:cBhvr>
                                        <p:cTn id="16" dur="1000"/>
                                        <p:tgtEl>
                                          <p:spTgt spid="215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1357298"/>
            <a:ext cx="8572560" cy="3785652"/>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ar-SA" sz="4800" b="1" dirty="0" smtClean="0"/>
              <a:t>وهي الدار التي أعدها الله لعباده المتقين فأهلها كل مؤمن تقي قال الله تعالى : (إِنَّ الْأَبْرَارَ لَفِي نَعِيمٍ ) وقال تعالى : (جَزَاؤُهُمْ عِندَ رَبِّهِمْ جَنَّاتُ عَدْنٍ تَجْرِي مِن تَحْتِهَا الْأَنْهَارُ خَالِدِينَ فِيهَا أَبَدًا )</a:t>
            </a:r>
            <a:endParaRPr lang="en-US" sz="48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hmed.ABU-CC02553BBB1\Desktop\My Pictures\116 [Converted].jpg"/>
          <p:cNvPicPr>
            <a:picLocks noChangeAspect="1" noChangeArrowheads="1"/>
          </p:cNvPicPr>
          <p:nvPr/>
        </p:nvPicPr>
        <p:blipFill>
          <a:blip r:embed="rId4" cstate="print"/>
          <a:stretch>
            <a:fillRect/>
          </a:stretch>
        </p:blipFill>
        <p:spPr bwMode="auto">
          <a:xfrm>
            <a:off x="1785918" y="1785926"/>
            <a:ext cx="4995874" cy="337185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2857488" y="2800175"/>
            <a:ext cx="3886200" cy="1200329"/>
          </a:xfrm>
          <a:prstGeom prst="rect">
            <a:avLst/>
          </a:prstGeom>
          <a:noFill/>
        </p:spPr>
        <p:txBody>
          <a:bodyPr wrap="square" lIns="91440" tIns="45720" rIns="91440" bIns="45720">
            <a:spAutoFit/>
          </a:bodyPr>
          <a:lstStyle/>
          <a:p>
            <a:pPr algn="ctr"/>
            <a:r>
              <a:rPr lang="ar-EG" sz="72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6- النار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880665"/>
            <a:ext cx="8572560" cy="5262979"/>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ar-SA" sz="4800" b="1" dirty="0" smtClean="0"/>
              <a:t>وهي الدار التي أعدها الله للكافرين والعاصين فأهلها كل كافر وعاص قال تعالى : (إِنَّ اللَّهَ لَعَنَ الْكَافِرِينَ وَأَعَدَّ لَهُمْ سَعِيرًا خَالِدِينَ فِيهَا أَبَدًا ) {64} </a:t>
            </a:r>
            <a:endParaRPr lang="en-US" sz="4800" dirty="0" smtClean="0"/>
          </a:p>
          <a:p>
            <a:r>
              <a:rPr lang="ar-SA" sz="4800" b="1" dirty="0" smtClean="0"/>
              <a:t>قال تعالى عن الجنة والنار : (لَا يَسْتَوِي أَصْحَابُ النَّارِ وَأَصْحَابُ الْجَنَّةِ أَصْحَابُ الْجَنَّةِ هُمُ الْفَائِزُونَ )</a:t>
            </a:r>
            <a:endParaRPr lang="en-US" sz="4800" dirty="0"/>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00298" y="1285860"/>
            <a:ext cx="3881948" cy="4653136"/>
          </a:xfrm>
          <a:prstGeom prst="rect">
            <a:avLst/>
          </a:prstGeom>
          <a:noFill/>
          <a:ln w="9525">
            <a:noFill/>
            <a:miter lim="800000"/>
            <a:headEnd/>
            <a:tailEnd/>
          </a:ln>
        </p:spPr>
      </p:pic>
      <p:sp>
        <p:nvSpPr>
          <p:cNvPr id="3" name="TextBox 9"/>
          <p:cNvSpPr txBox="1"/>
          <p:nvPr/>
        </p:nvSpPr>
        <p:spPr>
          <a:xfrm>
            <a:off x="3214678" y="2857496"/>
            <a:ext cx="2286016" cy="186204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EG" sz="115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أفكر</a:t>
            </a:r>
            <a:endParaRPr lang="en-US" sz="115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4)">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2160339"/>
            <a:ext cx="8572560" cy="3785652"/>
          </a:xfrm>
          <a:prstGeom prst="rect">
            <a:avLst/>
          </a:prstGeom>
        </p:spPr>
        <p:style>
          <a:lnRef idx="3">
            <a:schemeClr val="lt1"/>
          </a:lnRef>
          <a:fillRef idx="1">
            <a:schemeClr val="accent6"/>
          </a:fillRef>
          <a:effectRef idx="1">
            <a:schemeClr val="accent6"/>
          </a:effectRef>
          <a:fontRef idx="minor">
            <a:schemeClr val="lt1"/>
          </a:fontRef>
        </p:style>
        <p:txBody>
          <a:bodyPr wrap="square">
            <a:spAutoFit/>
          </a:bodyPr>
          <a:lstStyle/>
          <a:p>
            <a:r>
              <a:rPr lang="ar-SA" sz="4000" b="1" dirty="0" smtClean="0"/>
              <a:t>لماذا سميت النفخة الأولى بنفخة الصعق والثانية بنفخة البعث ؟</a:t>
            </a:r>
          </a:p>
          <a:p>
            <a:r>
              <a:rPr lang="ar-SA" sz="4000" b="1" dirty="0" smtClean="0"/>
              <a:t>............................................................................</a:t>
            </a:r>
            <a:r>
              <a:rPr lang="ar-EG" sz="4000" b="1" dirty="0" smtClean="0"/>
              <a:t>......</a:t>
            </a:r>
            <a:r>
              <a:rPr lang="ar-SA" sz="4000" b="1" dirty="0" smtClean="0"/>
              <a:t>....................................</a:t>
            </a:r>
          </a:p>
          <a:p>
            <a:endParaRPr lang="ar-SA" sz="4000" b="1" dirty="0" smtClean="0"/>
          </a:p>
          <a:p>
            <a:endParaRPr lang="en-US" sz="4000" b="1" dirty="0"/>
          </a:p>
        </p:txBody>
      </p:sp>
      <p:sp>
        <p:nvSpPr>
          <p:cNvPr id="4" name="مربع نص 3"/>
          <p:cNvSpPr txBox="1">
            <a:spLocks noChangeArrowheads="1"/>
          </p:cNvSpPr>
          <p:nvPr/>
        </p:nvSpPr>
        <p:spPr bwMode="auto">
          <a:xfrm>
            <a:off x="928662" y="3357562"/>
            <a:ext cx="7572415" cy="2123658"/>
          </a:xfrm>
          <a:prstGeom prst="rect">
            <a:avLst/>
          </a:prstGeom>
          <a:noFill/>
          <a:ln w="9525">
            <a:noFill/>
            <a:miter lim="800000"/>
            <a:headEnd/>
            <a:tailEnd/>
          </a:ln>
        </p:spPr>
        <p:txBody>
          <a:bodyPr wrap="square">
            <a:spAutoFit/>
          </a:bodyPr>
          <a:lstStyle/>
          <a:p>
            <a:pPr algn="r"/>
            <a:r>
              <a:rPr lang="ar-SA" sz="4400" b="1" dirty="0" smtClean="0"/>
              <a:t>لأن النفخة الأولى يصعق كل من على الأرض أي يموتون والنفخة الثانية يبعث الناس </a:t>
            </a:r>
            <a:r>
              <a:rPr lang="ar-SA" sz="4400" b="1" dirty="0" err="1" smtClean="0"/>
              <a:t>أجميعين</a:t>
            </a:r>
            <a:r>
              <a:rPr lang="ar-SA" sz="4400" b="1" dirty="0" smtClean="0"/>
              <a:t> بعدها للحشر والحساب </a:t>
            </a:r>
            <a:endParaRPr lang="ar-SA" sz="4400" b="1" dirty="0"/>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8" presetClass="entr" presetSubtype="0" accel="5000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6"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7" dur="1000" fill="hold"/>
                                        <p:tgtEl>
                                          <p:spTgt spid="4"/>
                                        </p:tgtEl>
                                        <p:attrNameLst>
                                          <p:attrName>ppt_y</p:attrName>
                                        </p:attrNameLst>
                                      </p:cBhvr>
                                      <p:tavLst>
                                        <p:tav tm="0">
                                          <p:val>
                                            <p:strVal val="#ppt_y"/>
                                          </p:val>
                                        </p:tav>
                                        <p:tav tm="100000">
                                          <p:val>
                                            <p:strVal val="#ppt_y"/>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noChangeArrowheads="1"/>
          </p:cNvPicPr>
          <p:nvPr/>
        </p:nvPicPr>
        <p:blipFill>
          <a:blip r:embed="rId4" cstate="print"/>
          <a:srcRect/>
          <a:stretch>
            <a:fillRect/>
          </a:stretch>
        </p:blipFill>
        <p:spPr bwMode="auto">
          <a:xfrm>
            <a:off x="2339752" y="1471104"/>
            <a:ext cx="5193421" cy="367240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مربع نص 3"/>
          <p:cNvSpPr txBox="1"/>
          <p:nvPr/>
        </p:nvSpPr>
        <p:spPr>
          <a:xfrm>
            <a:off x="2643174" y="2357430"/>
            <a:ext cx="3929090" cy="1862048"/>
          </a:xfrm>
          <a:prstGeom prst="rect">
            <a:avLst/>
          </a:prstGeom>
          <a:gradFill>
            <a:gsLst>
              <a:gs pos="0">
                <a:srgbClr val="FF3399"/>
              </a:gs>
              <a:gs pos="25000">
                <a:srgbClr val="FF6633"/>
              </a:gs>
              <a:gs pos="50000">
                <a:srgbClr val="FFFF00"/>
              </a:gs>
              <a:gs pos="75000">
                <a:srgbClr val="01A78F"/>
              </a:gs>
              <a:gs pos="100000">
                <a:srgbClr val="3366FF"/>
              </a:gs>
            </a:gsLst>
            <a:lin ang="5400000" scaled="0"/>
          </a:gradFill>
          <a:effectLst>
            <a:glow rad="228600">
              <a:schemeClr val="accent4">
                <a:satMod val="175000"/>
                <a:alpha val="40000"/>
              </a:schemeClr>
            </a:glow>
            <a:outerShdw blurRad="50800" dist="38100" dir="13500000" algn="br" rotWithShape="0">
              <a:prstClr val="black">
                <a:alpha val="40000"/>
              </a:prstClr>
            </a:outerShdw>
          </a:effectLst>
        </p:spPr>
        <p:txBody>
          <a:bodyPr wrap="square" rtlCol="1">
            <a:spAutoFit/>
          </a:bodyPr>
          <a:lstStyle/>
          <a:p>
            <a:pPr algn="ctr"/>
            <a:r>
              <a:rPr lang="ar-EG" sz="11500" b="1" dirty="0" smtClean="0"/>
              <a:t>تمهيد</a:t>
            </a:r>
            <a:endParaRPr lang="ar-SA" sz="11500" b="1" dirty="0" smtClean="0">
              <a:solidFill>
                <a:schemeClr val="tx1">
                  <a:lumMod val="95000"/>
                  <a:lumOff val="5000"/>
                </a:schemeClr>
              </a:solidFill>
            </a:endParaRPr>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500034" y="428604"/>
            <a:ext cx="8329646" cy="785818"/>
          </a:xfrm>
          <a:prstGeom prst="rect">
            <a:avLst/>
          </a:prstGeom>
          <a:ln w="88900" cap="sq" cmpd="thickThin">
            <a:solidFill>
              <a:srgbClr val="00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428596" y="1571612"/>
            <a:ext cx="8143919" cy="2123658"/>
          </a:xfrm>
          <a:prstGeom prst="rect">
            <a:avLst/>
          </a:prstGeom>
          <a:noFill/>
          <a:ln w="9525">
            <a:noFill/>
            <a:miter lim="800000"/>
            <a:headEnd/>
            <a:tailEnd/>
          </a:ln>
        </p:spPr>
        <p:txBody>
          <a:bodyPr wrap="square">
            <a:spAutoFit/>
          </a:bodyPr>
          <a:lstStyle/>
          <a:p>
            <a:r>
              <a:rPr lang="ar-SA" sz="4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على قدر أعمالهم فمنهم من يكون العرق إلى كعبيه ومنهم من يكون إلى ركبتيه ومنهم من يلجمه العرق إلجاما</a:t>
            </a: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to="" calcmode="lin" valueType="num">
                                      <p:cBhvr>
                                        <p:cTn id="7" dur="1" fill="hold"/>
                                        <p:tgtEl>
                                          <p:spTgt spid="10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714348" y="428604"/>
            <a:ext cx="8010569" cy="785818"/>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428596" y="1571612"/>
            <a:ext cx="8143919" cy="5324535"/>
          </a:xfrm>
          <a:prstGeom prst="rect">
            <a:avLst/>
          </a:prstGeom>
          <a:noFill/>
          <a:ln w="9525">
            <a:noFill/>
            <a:miter lim="800000"/>
            <a:headEnd/>
            <a:tailEnd/>
          </a:ln>
        </p:spPr>
        <p:txBody>
          <a:bodyPr wrap="square">
            <a:spAutoFit/>
          </a:bodyPr>
          <a:lstStyle/>
          <a:p>
            <a:r>
              <a:rPr lang="ar-SA" sz="4400" b="1" dirty="0" smtClean="0"/>
              <a:t>وهو جسر دقيق منصوب على متن جهنم أدق من الشعرة وأحد من السيف يمر الناس عليه على قدر أعمالهم فمن سقط منه فهو في النار ومن جاوزه دخل الجنة</a:t>
            </a:r>
            <a:endParaRPr lang="en-US" sz="4400" dirty="0" smtClean="0"/>
          </a:p>
          <a:p>
            <a:r>
              <a:rPr lang="ar-SA" sz="4400" b="1" dirty="0" smtClean="0"/>
              <a:t>قال صلى الله عليه وسلم : ( يضرب الصراط بين ظهري جهنم فأكون أنا وأمتي أول من يجيزها )</a:t>
            </a:r>
            <a:endParaRPr lang="en-US" sz="4400" dirty="0" smtClean="0"/>
          </a:p>
          <a:p>
            <a:pPr algn="r"/>
            <a:endParaRPr lang="ar-SA" sz="3200" b="1" dirty="0">
              <a:solidFill>
                <a:srgbClr val="FF0000"/>
              </a:solidFill>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1500166" y="357166"/>
            <a:ext cx="7262845" cy="1000132"/>
          </a:xfrm>
          <a:prstGeom prst="rect">
            <a:avLst/>
          </a:prstGeom>
          <a:ln w="88900" cap="sq" cmpd="thickThin">
            <a:solidFill>
              <a:srgbClr val="FF0000"/>
            </a:solidFill>
            <a:prstDash val="solid"/>
            <a:miter lim="800000"/>
          </a:ln>
          <a:effectLst>
            <a:innerShdw blurRad="76200">
              <a:srgbClr val="000000"/>
            </a:innerShdw>
          </a:effectLst>
        </p:spPr>
      </p:pic>
      <p:sp>
        <p:nvSpPr>
          <p:cNvPr id="3" name="مربع نص 2"/>
          <p:cNvSpPr txBox="1">
            <a:spLocks noChangeArrowheads="1"/>
          </p:cNvSpPr>
          <p:nvPr/>
        </p:nvSpPr>
        <p:spPr bwMode="auto">
          <a:xfrm>
            <a:off x="428596" y="1571612"/>
            <a:ext cx="8143919" cy="2739211"/>
          </a:xfrm>
          <a:prstGeom prst="rect">
            <a:avLst/>
          </a:prstGeom>
          <a:noFill/>
          <a:ln w="9525">
            <a:noFill/>
            <a:miter lim="800000"/>
            <a:headEnd/>
            <a:tailEnd/>
          </a:ln>
        </p:spPr>
        <p:txBody>
          <a:bodyPr wrap="square">
            <a:spAutoFit/>
          </a:bodyPr>
          <a:lstStyle/>
          <a:p>
            <a:r>
              <a:rPr lang="ar-SA" sz="4400" b="1" dirty="0" smtClean="0">
                <a:solidFill>
                  <a:srgbClr val="FF0000"/>
                </a:solidFill>
              </a:rPr>
              <a:t>الجنة هي:</a:t>
            </a:r>
            <a:r>
              <a:rPr lang="ar-SA" sz="3200" b="1" dirty="0" err="1" smtClean="0"/>
              <a:t>هي</a:t>
            </a:r>
            <a:r>
              <a:rPr lang="ar-SA" sz="3200" b="1" dirty="0" smtClean="0"/>
              <a:t> الدار التي أعدها الله لعباده المتقين فأهلها كل مؤمن تقي قال الله تعالى : (إِنَّ الْأَبْرَارَ لَفِي نَعِيمٍ ) وقال تعالى : (جَزَاؤُهُمْ عِندَ رَبِّهِمْ جَنَّاتُ عَدْنٍ تَجْرِي مِن تَحْتِهَا الْأَنْهَارُ خَالِدِينَ فِيهَا أَبَدًا )</a:t>
            </a:r>
            <a:endParaRPr lang="en-US" sz="3200" dirty="0" smtClean="0"/>
          </a:p>
          <a:p>
            <a:pPr algn="r"/>
            <a:endParaRPr lang="ar-SA" sz="3200" b="1" dirty="0">
              <a:solidFill>
                <a:srgbClr val="FF0000"/>
              </a:solidFill>
            </a:endParaRPr>
          </a:p>
        </p:txBody>
      </p:sp>
      <p:sp>
        <p:nvSpPr>
          <p:cNvPr id="4" name="مربع نص 3"/>
          <p:cNvSpPr txBox="1">
            <a:spLocks noChangeArrowheads="1"/>
          </p:cNvSpPr>
          <p:nvPr/>
        </p:nvSpPr>
        <p:spPr bwMode="auto">
          <a:xfrm>
            <a:off x="571472" y="3857628"/>
            <a:ext cx="8143919" cy="2739211"/>
          </a:xfrm>
          <a:prstGeom prst="rect">
            <a:avLst/>
          </a:prstGeom>
          <a:noFill/>
          <a:ln w="9525">
            <a:noFill/>
            <a:miter lim="800000"/>
            <a:headEnd/>
            <a:tailEnd/>
          </a:ln>
        </p:spPr>
        <p:txBody>
          <a:bodyPr wrap="square">
            <a:spAutoFit/>
          </a:bodyPr>
          <a:lstStyle/>
          <a:p>
            <a:r>
              <a:rPr lang="ar-SA" sz="4400" b="1" dirty="0" err="1" smtClean="0">
                <a:solidFill>
                  <a:srgbClr val="FF0000"/>
                </a:solidFill>
              </a:rPr>
              <a:t>النارهي</a:t>
            </a:r>
            <a:r>
              <a:rPr lang="ar-SA" sz="4400" b="1" dirty="0" smtClean="0">
                <a:solidFill>
                  <a:srgbClr val="FF0000"/>
                </a:solidFill>
              </a:rPr>
              <a:t>:</a:t>
            </a:r>
            <a:r>
              <a:rPr lang="ar-SA" sz="3200" b="1" dirty="0" smtClean="0"/>
              <a:t>هي الدار التي أعدها الله للكافرين والعاصين فأهلها كل كافر وعاص قال تعالى : (إِنَّ اللَّهَ لَعَنَ الْكَافِرِينَ وَأَعَدَّ لَهُمْ سَعِيرًا خَالِدِينَ فِيهَا أَبَدًا ) {64} </a:t>
            </a:r>
            <a:endParaRPr lang="en-US" sz="3200" dirty="0" smtClean="0"/>
          </a:p>
          <a:p>
            <a:endParaRPr lang="en-US" sz="3200" dirty="0" smtClean="0"/>
          </a:p>
          <a:p>
            <a:pPr algn="r"/>
            <a:endParaRPr lang="ar-SA" sz="3200" b="1" dirty="0">
              <a:solidFill>
                <a:srgbClr val="FF0000"/>
              </a:solidFill>
            </a:endParaRPr>
          </a:p>
        </p:txBody>
      </p:sp>
      <p:sp>
        <p:nvSpPr>
          <p:cNvPr id="5" name="مستطيل 4"/>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3"/>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fade">
                                      <p:cBhvr>
                                        <p:cTn id="15" dur="10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48" presetClass="entr" presetSubtype="0" accel="5000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1" dur="1000" fill="hold"/>
                                        <p:tgtEl>
                                          <p:spTgt spid="4"/>
                                        </p:tgtEl>
                                        <p:attrNameLst>
                                          <p:attrName>ppt_x</p:attrName>
                                        </p:attrNameLst>
                                      </p:cBhvr>
                                      <p:tavLst>
                                        <p:tav tm="0">
                                          <p:val>
                                            <p:fltVal val="-1"/>
                                          </p:val>
                                        </p:tav>
                                        <p:tav tm="50000">
                                          <p:val>
                                            <p:fltVal val="0.95"/>
                                          </p:val>
                                        </p:tav>
                                        <p:tav tm="100000">
                                          <p:val>
                                            <p:strVal val="#ppt_x"/>
                                          </p:val>
                                        </p:tav>
                                      </p:tavLst>
                                    </p:anim>
                                    <p:anim calcmode="lin" valueType="num">
                                      <p:cBhvr>
                                        <p:cTn id="22" dur="1000" fill="hold"/>
                                        <p:tgtEl>
                                          <p:spTgt spid="4"/>
                                        </p:tgtEl>
                                        <p:attrNameLst>
                                          <p:attrName>ppt_y</p:attrName>
                                        </p:attrNameLst>
                                      </p:cBhvr>
                                      <p:tavLst>
                                        <p:tav tm="0">
                                          <p:val>
                                            <p:strVal val="#ppt_y"/>
                                          </p:val>
                                        </p:tav>
                                        <p:tav tm="100000">
                                          <p:val>
                                            <p:strVal val="#ppt_y"/>
                                          </p:val>
                                        </p:tav>
                                      </p:tavLst>
                                    </p:anim>
                                    <p:animEffect transition="in" filter="fade">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ouquet-of-hibiscus-and-rectangular-label1.gif"/>
          <p:cNvPicPr>
            <a:picLocks noChangeAspect="1"/>
          </p:cNvPicPr>
          <p:nvPr/>
        </p:nvPicPr>
        <p:blipFill>
          <a:blip r:embed="rId3" cstate="print"/>
          <a:stretch>
            <a:fillRect/>
          </a:stretch>
        </p:blipFill>
        <p:spPr>
          <a:xfrm>
            <a:off x="0" y="548680"/>
            <a:ext cx="9144000" cy="66247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 name="Picture 2" descr="D:\6\1\التربية الاسلامية الصف السادس ف2  توزيع و تحضير و عروض بوربوينت و كتاب و اوراق عمل و خرائط مفاهيم\فقه\بور بوينت فقه سادس ابتدائي ف2 كتاب الطالب\بور بوينت فقه سادس ف2 كتاب نشاط\2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712" y="836712"/>
            <a:ext cx="5184576" cy="33843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2208997"/>
      </p:ext>
    </p:extLst>
  </p:cSld>
  <p:clrMapOvr>
    <a:masterClrMapping/>
  </p:clrMapOvr>
  <p:transition>
    <p:randomBar dir="vert"/>
    <p:sndAc>
      <p:stSnd>
        <p:snd r:embed="rId2" name="hammer.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71504" y="1000109"/>
            <a:ext cx="8215338"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ar-SA" sz="4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مما يتضمنه الإيمان باليوم الآخر الإيمان بما يكون بعد الموت من بعث وحساب وجزاء وأمور عظام ثم ينقسم الناس إلى فريقين : فريق في الجنة وفريق في السعير</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to="" calcmode="lin" valueType="num">
                                      <p:cBhvr>
                                        <p:cTn id="7"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5720" y="2174740"/>
            <a:ext cx="8572560" cy="1754326"/>
          </a:xfrm>
          <a:prstGeom prst="rect">
            <a:avLst/>
          </a:prstGeom>
        </p:spPr>
        <p:style>
          <a:lnRef idx="3">
            <a:schemeClr val="lt1"/>
          </a:lnRef>
          <a:fillRef idx="1">
            <a:schemeClr val="accent4"/>
          </a:fillRef>
          <a:effectRef idx="1">
            <a:schemeClr val="accent4"/>
          </a:effectRef>
          <a:fontRef idx="minor">
            <a:schemeClr val="lt1"/>
          </a:fontRef>
        </p:style>
        <p:txBody>
          <a:bodyPr wrap="square">
            <a:spAutoFit/>
          </a:bodyPr>
          <a:lstStyle/>
          <a:p>
            <a:r>
              <a:rPr lang="ar-SA" sz="5400" b="1" dirty="0" smtClean="0"/>
              <a:t>- في يوم القيامة تكون أحوال عظيمة ومنها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8"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5000" fill="hold"/>
                                        <p:tgtEl>
                                          <p:spTgt spid="3"/>
                                        </p:tgtEl>
                                        <p:attrNameLst>
                                          <p:attrName>ppt_x</p:attrName>
                                        </p:attrNameLst>
                                      </p:cBhvr>
                                      <p:tavLst>
                                        <p:tav tm="0">
                                          <p:val>
                                            <p:strVal val="#ppt_x"/>
                                          </p:val>
                                        </p:tav>
                                        <p:tav tm="100000">
                                          <p:val>
                                            <p:strVal val="#ppt_x"/>
                                          </p:val>
                                        </p:tav>
                                      </p:tavLst>
                                    </p:anim>
                                    <p:anim calcmode="lin" valueType="num">
                                      <p:cBhvr>
                                        <p:cTn id="8" dur="15000" fill="hold"/>
                                        <p:tgtEl>
                                          <p:spTgt spid="3"/>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drbuae.com/up/frames/i098.JPG"/>
          <p:cNvPicPr>
            <a:picLocks noChangeAspect="1" noChangeArrowheads="1"/>
          </p:cNvPicPr>
          <p:nvPr/>
        </p:nvPicPr>
        <p:blipFill>
          <a:blip r:embed="rId4" cstate="print"/>
          <a:srcRect/>
          <a:stretch>
            <a:fillRect/>
          </a:stretch>
        </p:blipFill>
        <p:spPr bwMode="auto">
          <a:xfrm>
            <a:off x="1785918" y="2428868"/>
            <a:ext cx="6286544" cy="2143140"/>
          </a:xfrm>
          <a:prstGeom prst="rect">
            <a:avLst/>
          </a:prstGeom>
          <a:solidFill>
            <a:srgbClr val="FFFFFF">
              <a:shade val="85000"/>
            </a:srgbClr>
          </a:solidFill>
          <a:ln w="88900" cap="sq">
            <a:solidFill>
              <a:srgbClr val="FF0000"/>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3"/>
          <p:cNvSpPr txBox="1"/>
          <p:nvPr/>
        </p:nvSpPr>
        <p:spPr>
          <a:xfrm>
            <a:off x="2143108" y="2768268"/>
            <a:ext cx="5500726" cy="1569660"/>
          </a:xfrm>
          <a:prstGeom prst="rect">
            <a:avLst/>
          </a:prstGeom>
          <a:noFill/>
        </p:spPr>
        <p:txBody>
          <a:bodyPr wrap="square" rtlCol="0">
            <a:spAutoFit/>
          </a:bodyPr>
          <a:lstStyle/>
          <a:p>
            <a:pPr algn="ctr"/>
            <a:r>
              <a:rPr lang="ar-EG" sz="96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1- البعث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Scale>
                                      <p:cBhvr>
                                        <p:cTn id="12"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
                                        </p:tgtEl>
                                        <p:attrNameLst>
                                          <p:attrName>ppt_x</p:attrName>
                                          <p:attrName>ppt_y</p:attrName>
                                        </p:attrNameLst>
                                      </p:cBhvr>
                                    </p:animMotion>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1119263"/>
            <a:ext cx="8429691" cy="452431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ar-SA" sz="3600" b="1" dirty="0" smtClean="0"/>
              <a:t>في آخر الزمان يأمر الله </a:t>
            </a:r>
            <a:r>
              <a:rPr lang="ar-SA" sz="3600" b="1" dirty="0" err="1" smtClean="0"/>
              <a:t>إسرافيل</a:t>
            </a:r>
            <a:r>
              <a:rPr lang="ar-SA" sz="3600" b="1" dirty="0" smtClean="0"/>
              <a:t> – عليه الصلاة والسلام – أن ينفخ في الصور النفخة الأولى فيموت من في السموات والأرض إلا من شاء الله ثم بعد فترة يأمر الله أن ينفخ في الصور النفخة الثانية فيقوم الناس من قبورهم لرب العالمين فالنفخة الأولى تسمى : نفخة الصعق والثانية تسمى : نفخة البعث وبعد ذلك يذهب الناس إلى أرض المحشر </a:t>
            </a:r>
            <a:endParaRPr lang="en-US" sz="3600" dirty="0" smtClean="0"/>
          </a:p>
          <a:p>
            <a:r>
              <a:rPr lang="ar-SA" sz="3600" b="1" dirty="0" smtClean="0"/>
              <a:t>قال تعالى : (ثُمَّ إِنَّكُمْ يَوْمَ الْقِيَامَةِ تُبْعَثُونَ )</a:t>
            </a:r>
            <a:endParaRPr lang="en-US" sz="3600" dirty="0"/>
          </a:p>
        </p:txBody>
      </p:sp>
      <p:sp>
        <p:nvSpPr>
          <p:cNvPr id="3" name="مستطيل 2"/>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bouquet-of-hibiscus-and-rectangular-label1.gif"/>
          <p:cNvPicPr>
            <a:picLocks noChangeAspect="1"/>
          </p:cNvPicPr>
          <p:nvPr/>
        </p:nvPicPr>
        <p:blipFill>
          <a:blip r:embed="rId4" cstate="print"/>
          <a:stretch>
            <a:fillRect/>
          </a:stretch>
        </p:blipFill>
        <p:spPr>
          <a:xfrm>
            <a:off x="611560" y="548680"/>
            <a:ext cx="7920880" cy="662473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3"/>
          <p:cNvSpPr txBox="1"/>
          <p:nvPr/>
        </p:nvSpPr>
        <p:spPr>
          <a:xfrm>
            <a:off x="2521925" y="1931348"/>
            <a:ext cx="4498347" cy="1569660"/>
          </a:xfrm>
          <a:prstGeom prst="rect">
            <a:avLst/>
          </a:prstGeom>
          <a:noFill/>
        </p:spPr>
        <p:txBody>
          <a:bodyPr wrap="square" rtlCol="0">
            <a:spAutoFit/>
          </a:bodyPr>
          <a:lstStyle/>
          <a:p>
            <a:pPr algn="ctr"/>
            <a:r>
              <a:rPr lang="ar-SA" sz="96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2- الحشر </a:t>
            </a:r>
            <a:endParaRPr lang="en-US" sz="9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4"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from="(-#ppt_w/2)" to="(#ppt_x)" calcmode="lin" valueType="num">
                                      <p:cBhvr>
                                        <p:cTn id="14" dur="600" fill="hold">
                                          <p:stCondLst>
                                            <p:cond delay="0"/>
                                          </p:stCondLst>
                                        </p:cTn>
                                        <p:tgtEl>
                                          <p:spTgt spid="3"/>
                                        </p:tgtEl>
                                        <p:attrNameLst>
                                          <p:attrName>ppt_x</p:attrName>
                                        </p:attrNameLst>
                                      </p:cBhvr>
                                    </p:anim>
                                    <p:anim from="0" to="-1.0" calcmode="lin" valueType="num">
                                      <p:cBhvr>
                                        <p:cTn id="15" dur="200" decel="50000" autoRev="1" fill="hold">
                                          <p:stCondLst>
                                            <p:cond delay="600"/>
                                          </p:stCondLst>
                                        </p:cTn>
                                        <p:tgtEl>
                                          <p:spTgt spid="3"/>
                                        </p:tgtEl>
                                        <p:attrNameLst>
                                          <p:attrName>xshear</p:attrName>
                                        </p:attrNameLst>
                                      </p:cBhvr>
                                    </p:anim>
                                    <p:animScale>
                                      <p:cBhvr>
                                        <p:cTn id="16" dur="200" decel="100000" autoRev="1" fill="hold">
                                          <p:stCondLst>
                                            <p:cond delay="600"/>
                                          </p:stCondLst>
                                        </p:cTn>
                                        <p:tgtEl>
                                          <p:spTgt spid="3"/>
                                        </p:tgtEl>
                                      </p:cBhvr>
                                      <p:from x="100000" y="100000"/>
                                      <p:to x="80000" y="100000"/>
                                    </p:animScale>
                                    <p:anim by="(#ppt_h/3+#ppt_w*0.1)" calcmode="lin" valueType="num">
                                      <p:cBhvr additive="sum">
                                        <p:cTn id="17" dur="200" decel="100000" autoRev="1" fill="hold">
                                          <p:stCondLst>
                                            <p:cond delay="600"/>
                                          </p:stCondLst>
                                        </p:cTn>
                                        <p:tgtEl>
                                          <p:spTgt spid="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6321" y="1387508"/>
            <a:ext cx="8541959" cy="397031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فيحشر الله العباد حفاة عراة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غرلا</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غير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مختونين</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بهما</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ليس فيهم عيب ) وتدنو الشمس من الخلائق على قدر ميل فيبلغ منهم العرق على قدر أعمالهم فمنهم من يكون العرق إلى كعبيه ومنهم من يكون إلى ركبتيه ومنهم من يلجمه العرق إلجاما</a:t>
            </a:r>
          </a:p>
          <a:p>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قال تعالى : (يَوْمَ تَشَقَّقُ الْأَرْضُ عَنْهُمْ </a:t>
            </a:r>
            <a:r>
              <a:rPr lang="ar-SA" sz="36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سِرَاعًا</a:t>
            </a:r>
            <a:r>
              <a:rPr lang="ar-S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ذَلِكَ حَشْرٌ عَلَيْنَا يَسِيرٌ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hmed.ABU-CC02553BBB1\Desktop\My Pictures\082_sun_background_vector.jpg"/>
          <p:cNvPicPr>
            <a:picLocks noChangeAspect="1" noChangeArrowheads="1"/>
          </p:cNvPicPr>
          <p:nvPr/>
        </p:nvPicPr>
        <p:blipFill>
          <a:blip r:embed="rId4" cstate="print"/>
          <a:srcRect/>
          <a:stretch>
            <a:fillRect/>
          </a:stretch>
        </p:blipFill>
        <p:spPr bwMode="auto">
          <a:xfrm>
            <a:off x="2143108" y="1928802"/>
            <a:ext cx="4862522" cy="297656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2357422" y="2418702"/>
            <a:ext cx="4853006" cy="1938992"/>
          </a:xfrm>
          <a:prstGeom prst="rect">
            <a:avLst/>
          </a:prstGeom>
          <a:noFill/>
        </p:spPr>
        <p:txBody>
          <a:bodyPr wrap="square" lIns="91440" tIns="45720" rIns="91440" bIns="45720">
            <a:spAutoFit/>
          </a:bodyPr>
          <a:lstStyle/>
          <a:p>
            <a:pPr algn="ctr"/>
            <a:r>
              <a:rPr lang="ar-EG"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bg1"/>
                </a:solidFill>
                <a:effectLst>
                  <a:outerShdw blurRad="50800" dist="40000" dir="5400000" algn="tl" rotWithShape="0">
                    <a:srgbClr val="000000">
                      <a:shade val="5000"/>
                      <a:satMod val="120000"/>
                      <a:alpha val="33000"/>
                    </a:srgbClr>
                  </a:outerShdw>
                  <a:reflection blurRad="6350" stA="55000" endA="50" endPos="85000" dist="60007" dir="5400000" sy="-100000" algn="bl" rotWithShape="0"/>
                </a:effectLst>
              </a:rPr>
              <a:t>3- نصب الموازين ونشر الدواوين </a:t>
            </a:r>
          </a:p>
        </p:txBody>
      </p:sp>
      <p:sp>
        <p:nvSpPr>
          <p:cNvPr id="4" name="مستطيل 3"/>
          <p:cNvSpPr/>
          <p:nvPr/>
        </p:nvSpPr>
        <p:spPr>
          <a:xfrm>
            <a:off x="2228249" y="6525344"/>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randomBar dir="vert"/>
    <p:sndAc>
      <p:stSnd>
        <p:snd r:embed="rId3" name="hammer.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500" fill="hold"/>
                                        <p:tgtEl>
                                          <p:spTgt spid="1026"/>
                                        </p:tgtEl>
                                        <p:attrNameLst>
                                          <p:attrName>ppt_w</p:attrName>
                                        </p:attrNameLst>
                                      </p:cBhvr>
                                      <p:tavLst>
                                        <p:tav tm="0">
                                          <p:val>
                                            <p:fltVal val="0"/>
                                          </p:val>
                                        </p:tav>
                                        <p:tav tm="100000">
                                          <p:val>
                                            <p:strVal val="#ppt_w"/>
                                          </p:val>
                                        </p:tav>
                                      </p:tavLst>
                                    </p:anim>
                                    <p:anim calcmode="lin" valueType="num">
                                      <p:cBhvr>
                                        <p:cTn id="12" dur="500" fill="hold"/>
                                        <p:tgtEl>
                                          <p:spTgt spid="10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228</TotalTime>
  <Words>1002</Words>
  <Application>Microsoft Office PowerPoint</Application>
  <PresentationFormat>عرض على الشاشة (3:4)‏</PresentationFormat>
  <Paragraphs>95</Paragraphs>
  <Slides>23</Slides>
  <Notes>22</Notes>
  <HiddenSlides>0</HiddenSlides>
  <MMClips>0</MMClips>
  <ScaleCrop>false</ScaleCrop>
  <HeadingPairs>
    <vt:vector size="4" baseType="variant">
      <vt:variant>
        <vt:lpstr>نسق</vt:lpstr>
      </vt:variant>
      <vt:variant>
        <vt:i4>1</vt:i4>
      </vt:variant>
      <vt:variant>
        <vt:lpstr>عناوين الشرائح</vt:lpstr>
      </vt:variant>
      <vt:variant>
        <vt:i4>23</vt:i4>
      </vt:variant>
    </vt:vector>
  </HeadingPairs>
  <TitlesOfParts>
    <vt:vector size="24"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67</cp:revision>
  <dcterms:modified xsi:type="dcterms:W3CDTF">2013-02-25T21:07:12Z</dcterms:modified>
</cp:coreProperties>
</file>