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9"/>
  </p:notesMasterIdLst>
  <p:sldIdLst>
    <p:sldId id="256" r:id="rId2"/>
    <p:sldId id="265" r:id="rId3"/>
    <p:sldId id="268" r:id="rId4"/>
    <p:sldId id="283" r:id="rId5"/>
    <p:sldId id="284" r:id="rId6"/>
    <p:sldId id="295" r:id="rId7"/>
    <p:sldId id="285" r:id="rId8"/>
    <p:sldId id="296" r:id="rId9"/>
    <p:sldId id="286" r:id="rId10"/>
    <p:sldId id="297" r:id="rId11"/>
    <p:sldId id="287" r:id="rId12"/>
    <p:sldId id="299" r:id="rId13"/>
    <p:sldId id="300" r:id="rId14"/>
    <p:sldId id="298" r:id="rId15"/>
    <p:sldId id="288" r:id="rId16"/>
    <p:sldId id="289" r:id="rId17"/>
    <p:sldId id="301" r:id="rId18"/>
    <p:sldId id="290" r:id="rId19"/>
    <p:sldId id="280" r:id="rId20"/>
    <p:sldId id="281" r:id="rId21"/>
    <p:sldId id="302" r:id="rId22"/>
    <p:sldId id="303" r:id="rId23"/>
    <p:sldId id="276" r:id="rId24"/>
    <p:sldId id="277" r:id="rId25"/>
    <p:sldId id="278" r:id="rId26"/>
    <p:sldId id="282" r:id="rId27"/>
    <p:sldId id="304" r:id="rId2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081" autoAdjust="0"/>
    <p:restoredTop sz="87922" autoAdjust="0"/>
  </p:normalViewPr>
  <p:slideViewPr>
    <p:cSldViewPr>
      <p:cViewPr varScale="1">
        <p:scale>
          <a:sx n="60" d="100"/>
          <a:sy n="60" d="100"/>
        </p:scale>
        <p:origin x="-195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94812E6-E6D6-44D4-8E8B-4671F3429452}" type="datetimeFigureOut">
              <a:rPr lang="ar-SA" smtClean="0"/>
              <a:t>16/04/34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76641F3-5BE7-4F99-886F-CAF54CB051E9}" type="slidenum">
              <a:rPr lang="ar-SA" smtClean="0"/>
              <a:t>‹#›</a:t>
            </a:fld>
            <a:endParaRPr lang="ar-SA"/>
          </a:p>
        </p:txBody>
      </p:sp>
    </p:spTree>
    <p:extLst>
      <p:ext uri="{BB962C8B-B14F-4D97-AF65-F5344CB8AC3E}">
        <p14:creationId xmlns:p14="http://schemas.microsoft.com/office/powerpoint/2010/main" val="30878087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a:t>
            </a:fld>
            <a:endParaRPr lang="ar-SA"/>
          </a:p>
        </p:txBody>
      </p:sp>
    </p:spTree>
    <p:extLst>
      <p:ext uri="{BB962C8B-B14F-4D97-AF65-F5344CB8AC3E}">
        <p14:creationId xmlns:p14="http://schemas.microsoft.com/office/powerpoint/2010/main" val="1599999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10</a:t>
            </a:fld>
            <a:endParaRPr lang="ar-SA"/>
          </a:p>
        </p:txBody>
      </p:sp>
    </p:spTree>
    <p:extLst>
      <p:ext uri="{BB962C8B-B14F-4D97-AF65-F5344CB8AC3E}">
        <p14:creationId xmlns:p14="http://schemas.microsoft.com/office/powerpoint/2010/main" val="1306318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11</a:t>
            </a:fld>
            <a:endParaRPr lang="ar-SA"/>
          </a:p>
        </p:txBody>
      </p:sp>
    </p:spTree>
    <p:extLst>
      <p:ext uri="{BB962C8B-B14F-4D97-AF65-F5344CB8AC3E}">
        <p14:creationId xmlns:p14="http://schemas.microsoft.com/office/powerpoint/2010/main" val="2452201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12</a:t>
            </a:fld>
            <a:endParaRPr lang="ar-SA"/>
          </a:p>
        </p:txBody>
      </p:sp>
    </p:spTree>
    <p:extLst>
      <p:ext uri="{BB962C8B-B14F-4D97-AF65-F5344CB8AC3E}">
        <p14:creationId xmlns:p14="http://schemas.microsoft.com/office/powerpoint/2010/main" val="752317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13</a:t>
            </a:fld>
            <a:endParaRPr lang="ar-SA"/>
          </a:p>
        </p:txBody>
      </p:sp>
    </p:spTree>
    <p:extLst>
      <p:ext uri="{BB962C8B-B14F-4D97-AF65-F5344CB8AC3E}">
        <p14:creationId xmlns:p14="http://schemas.microsoft.com/office/powerpoint/2010/main" val="3347326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14</a:t>
            </a:fld>
            <a:endParaRPr lang="ar-SA"/>
          </a:p>
        </p:txBody>
      </p:sp>
    </p:spTree>
    <p:extLst>
      <p:ext uri="{BB962C8B-B14F-4D97-AF65-F5344CB8AC3E}">
        <p14:creationId xmlns:p14="http://schemas.microsoft.com/office/powerpoint/2010/main" val="2556202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15</a:t>
            </a:fld>
            <a:endParaRPr lang="ar-SA"/>
          </a:p>
        </p:txBody>
      </p:sp>
    </p:spTree>
    <p:extLst>
      <p:ext uri="{BB962C8B-B14F-4D97-AF65-F5344CB8AC3E}">
        <p14:creationId xmlns:p14="http://schemas.microsoft.com/office/powerpoint/2010/main" val="438211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16</a:t>
            </a:fld>
            <a:endParaRPr lang="ar-SA"/>
          </a:p>
        </p:txBody>
      </p:sp>
    </p:spTree>
    <p:extLst>
      <p:ext uri="{BB962C8B-B14F-4D97-AF65-F5344CB8AC3E}">
        <p14:creationId xmlns:p14="http://schemas.microsoft.com/office/powerpoint/2010/main" val="1612910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17</a:t>
            </a:fld>
            <a:endParaRPr lang="ar-SA"/>
          </a:p>
        </p:txBody>
      </p:sp>
    </p:spTree>
    <p:extLst>
      <p:ext uri="{BB962C8B-B14F-4D97-AF65-F5344CB8AC3E}">
        <p14:creationId xmlns:p14="http://schemas.microsoft.com/office/powerpoint/2010/main" val="3096962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18</a:t>
            </a:fld>
            <a:endParaRPr lang="ar-SA"/>
          </a:p>
        </p:txBody>
      </p:sp>
    </p:spTree>
    <p:extLst>
      <p:ext uri="{BB962C8B-B14F-4D97-AF65-F5344CB8AC3E}">
        <p14:creationId xmlns:p14="http://schemas.microsoft.com/office/powerpoint/2010/main" val="794092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19</a:t>
            </a:fld>
            <a:endParaRPr lang="ar-SA"/>
          </a:p>
        </p:txBody>
      </p:sp>
    </p:spTree>
    <p:extLst>
      <p:ext uri="{BB962C8B-B14F-4D97-AF65-F5344CB8AC3E}">
        <p14:creationId xmlns:p14="http://schemas.microsoft.com/office/powerpoint/2010/main" val="987301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a:t>
            </a:fld>
            <a:endParaRPr lang="ar-SA"/>
          </a:p>
        </p:txBody>
      </p:sp>
    </p:spTree>
    <p:extLst>
      <p:ext uri="{BB962C8B-B14F-4D97-AF65-F5344CB8AC3E}">
        <p14:creationId xmlns:p14="http://schemas.microsoft.com/office/powerpoint/2010/main" val="1300132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20</a:t>
            </a:fld>
            <a:endParaRPr lang="ar-SA"/>
          </a:p>
        </p:txBody>
      </p:sp>
    </p:spTree>
    <p:extLst>
      <p:ext uri="{BB962C8B-B14F-4D97-AF65-F5344CB8AC3E}">
        <p14:creationId xmlns:p14="http://schemas.microsoft.com/office/powerpoint/2010/main" val="366479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21</a:t>
            </a:fld>
            <a:endParaRPr lang="ar-SA"/>
          </a:p>
        </p:txBody>
      </p:sp>
    </p:spTree>
    <p:extLst>
      <p:ext uri="{BB962C8B-B14F-4D97-AF65-F5344CB8AC3E}">
        <p14:creationId xmlns:p14="http://schemas.microsoft.com/office/powerpoint/2010/main" val="348694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22</a:t>
            </a:fld>
            <a:endParaRPr lang="ar-SA"/>
          </a:p>
        </p:txBody>
      </p:sp>
    </p:spTree>
    <p:extLst>
      <p:ext uri="{BB962C8B-B14F-4D97-AF65-F5344CB8AC3E}">
        <p14:creationId xmlns:p14="http://schemas.microsoft.com/office/powerpoint/2010/main" val="580547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23</a:t>
            </a:fld>
            <a:endParaRPr lang="ar-SA"/>
          </a:p>
        </p:txBody>
      </p:sp>
    </p:spTree>
    <p:extLst>
      <p:ext uri="{BB962C8B-B14F-4D97-AF65-F5344CB8AC3E}">
        <p14:creationId xmlns:p14="http://schemas.microsoft.com/office/powerpoint/2010/main" val="403521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24</a:t>
            </a:fld>
            <a:endParaRPr lang="ar-SA"/>
          </a:p>
        </p:txBody>
      </p:sp>
    </p:spTree>
    <p:extLst>
      <p:ext uri="{BB962C8B-B14F-4D97-AF65-F5344CB8AC3E}">
        <p14:creationId xmlns:p14="http://schemas.microsoft.com/office/powerpoint/2010/main" val="241519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25</a:t>
            </a:fld>
            <a:endParaRPr lang="ar-SA"/>
          </a:p>
        </p:txBody>
      </p:sp>
    </p:spTree>
    <p:extLst>
      <p:ext uri="{BB962C8B-B14F-4D97-AF65-F5344CB8AC3E}">
        <p14:creationId xmlns:p14="http://schemas.microsoft.com/office/powerpoint/2010/main" val="10379162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26</a:t>
            </a:fld>
            <a:endParaRPr lang="ar-SA"/>
          </a:p>
        </p:txBody>
      </p:sp>
    </p:spTree>
    <p:extLst>
      <p:ext uri="{BB962C8B-B14F-4D97-AF65-F5344CB8AC3E}">
        <p14:creationId xmlns:p14="http://schemas.microsoft.com/office/powerpoint/2010/main" val="17029204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27</a:t>
            </a:fld>
            <a:endParaRPr lang="ar-SA"/>
          </a:p>
        </p:txBody>
      </p:sp>
    </p:spTree>
    <p:extLst>
      <p:ext uri="{BB962C8B-B14F-4D97-AF65-F5344CB8AC3E}">
        <p14:creationId xmlns:p14="http://schemas.microsoft.com/office/powerpoint/2010/main" val="1663084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3</a:t>
            </a:fld>
            <a:endParaRPr lang="ar-SA"/>
          </a:p>
        </p:txBody>
      </p:sp>
    </p:spTree>
    <p:extLst>
      <p:ext uri="{BB962C8B-B14F-4D97-AF65-F5344CB8AC3E}">
        <p14:creationId xmlns:p14="http://schemas.microsoft.com/office/powerpoint/2010/main" val="2079610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4</a:t>
            </a:fld>
            <a:endParaRPr lang="ar-SA"/>
          </a:p>
        </p:txBody>
      </p:sp>
    </p:spTree>
    <p:extLst>
      <p:ext uri="{BB962C8B-B14F-4D97-AF65-F5344CB8AC3E}">
        <p14:creationId xmlns:p14="http://schemas.microsoft.com/office/powerpoint/2010/main" val="122558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5</a:t>
            </a:fld>
            <a:endParaRPr lang="ar-SA"/>
          </a:p>
        </p:txBody>
      </p:sp>
    </p:spTree>
    <p:extLst>
      <p:ext uri="{BB962C8B-B14F-4D97-AF65-F5344CB8AC3E}">
        <p14:creationId xmlns:p14="http://schemas.microsoft.com/office/powerpoint/2010/main" val="3434540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6</a:t>
            </a:fld>
            <a:endParaRPr lang="ar-SA"/>
          </a:p>
        </p:txBody>
      </p:sp>
    </p:spTree>
    <p:extLst>
      <p:ext uri="{BB962C8B-B14F-4D97-AF65-F5344CB8AC3E}">
        <p14:creationId xmlns:p14="http://schemas.microsoft.com/office/powerpoint/2010/main" val="227297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7</a:t>
            </a:fld>
            <a:endParaRPr lang="ar-SA"/>
          </a:p>
        </p:txBody>
      </p:sp>
    </p:spTree>
    <p:extLst>
      <p:ext uri="{BB962C8B-B14F-4D97-AF65-F5344CB8AC3E}">
        <p14:creationId xmlns:p14="http://schemas.microsoft.com/office/powerpoint/2010/main" val="2670341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8</a:t>
            </a:fld>
            <a:endParaRPr lang="ar-SA"/>
          </a:p>
        </p:txBody>
      </p:sp>
    </p:spTree>
    <p:extLst>
      <p:ext uri="{BB962C8B-B14F-4D97-AF65-F5344CB8AC3E}">
        <p14:creationId xmlns:p14="http://schemas.microsoft.com/office/powerpoint/2010/main" val="2125934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576641F3-5BE7-4F99-886F-CAF54CB051E9}" type="slidenum">
              <a:rPr lang="ar-SA" smtClean="0"/>
              <a:t>9</a:t>
            </a:fld>
            <a:endParaRPr lang="ar-SA"/>
          </a:p>
        </p:txBody>
      </p:sp>
    </p:spTree>
    <p:extLst>
      <p:ext uri="{BB962C8B-B14F-4D97-AF65-F5344CB8AC3E}">
        <p14:creationId xmlns:p14="http://schemas.microsoft.com/office/powerpoint/2010/main" val="36272288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16/04/34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16/04/34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16/04/34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23000" b="-23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3"/>
    <p:sndAc>
      <p:stSnd>
        <p:snd r:embed="rId13" name="wind.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641445" y="1897662"/>
            <a:ext cx="7716769" cy="4339650"/>
          </a:xfrm>
          <a:prstGeom prst="rect">
            <a:avLst/>
          </a:prstGeom>
          <a:noFill/>
        </p:spPr>
        <p:txBody>
          <a:bodyPr wrap="square" lIns="91440" tIns="45720" rIns="91440" bIns="45720">
            <a:spAutoFit/>
          </a:bodyPr>
          <a:lstStyle/>
          <a:p>
            <a:pPr algn="ctr"/>
            <a:r>
              <a:rPr lang="ar-SA" sz="13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نعيم القبر وعذابه</a:t>
            </a:r>
          </a:p>
        </p:txBody>
      </p:sp>
      <p:pic>
        <p:nvPicPr>
          <p:cNvPr id="3"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7247" y="421764"/>
            <a:ext cx="3386261" cy="1728192"/>
          </a:xfrm>
          <a:prstGeom prst="rect">
            <a:avLst/>
          </a:prstGeom>
          <a:solidFill>
            <a:srgbClr val="FFFF00"/>
          </a:solidFill>
          <a:ln w="76200">
            <a:solidFill>
              <a:srgbClr val="FF0000"/>
            </a:solidFill>
          </a:ln>
          <a:extLst/>
        </p:spPr>
      </p:pic>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descr="C:\Documents and Settings\ahmed.ABU-CC02553BBB1\Desktop\My Pictures\12871820811.jpg"/>
          <p:cNvPicPr>
            <a:picLocks noChangeAspect="1" noChangeArrowheads="1"/>
          </p:cNvPicPr>
          <p:nvPr/>
        </p:nvPicPr>
        <p:blipFill>
          <a:blip r:embed="rId4" cstate="print"/>
          <a:srcRect/>
          <a:stretch>
            <a:fillRect/>
          </a:stretch>
        </p:blipFill>
        <p:spPr bwMode="auto">
          <a:xfrm>
            <a:off x="1643042" y="1214422"/>
            <a:ext cx="5634054" cy="38719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2848485" y="2132950"/>
            <a:ext cx="3580903" cy="1938992"/>
          </a:xfrm>
          <a:prstGeom prst="rect">
            <a:avLst/>
          </a:prstGeom>
          <a:noFill/>
        </p:spPr>
        <p:txBody>
          <a:bodyPr wrap="square" lIns="91440" tIns="45720" rIns="91440" bIns="45720">
            <a:spAutoFit/>
          </a:bodyPr>
          <a:lstStyle/>
          <a:p>
            <a:pPr algn="ctr"/>
            <a:r>
              <a:rPr lang="ar-EG" sz="6000" b="1" spc="100" dirty="0" smtClean="0">
                <a:ln w="18000">
                  <a:solidFill>
                    <a:schemeClr val="accent1">
                      <a:satMod val="200000"/>
                      <a:tint val="72000"/>
                    </a:schemeClr>
                  </a:solidFill>
                  <a:prstDash val="solid"/>
                </a:ln>
                <a:solidFill>
                  <a:schemeClr val="tx2">
                    <a:lumMod val="75000"/>
                  </a:schemeClr>
                </a:solidFill>
                <a:effectLst>
                  <a:outerShdw blurRad="25000" dist="20000" dir="16020000" algn="tl">
                    <a:schemeClr val="accent1">
                      <a:satMod val="200000"/>
                      <a:shade val="1000"/>
                      <a:alpha val="60000"/>
                    </a:schemeClr>
                  </a:outerShdw>
                  <a:reflection blurRad="6350" stA="55000" endA="50" endPos="85000" dir="5400000" sy="-100000" algn="bl" rotWithShape="0"/>
                </a:effectLst>
              </a:rPr>
              <a:t>المراد بنعيم القبر وعذابه</a:t>
            </a:r>
            <a:endParaRPr lang="en-US" sz="6000" b="1" cap="none" spc="100" dirty="0">
              <a:ln w="18000">
                <a:solidFill>
                  <a:schemeClr val="accent1">
                    <a:satMod val="200000"/>
                    <a:tint val="72000"/>
                  </a:schemeClr>
                </a:solidFill>
                <a:prstDash val="solid"/>
              </a:ln>
              <a:solidFill>
                <a:schemeClr val="tx2">
                  <a:lumMod val="75000"/>
                </a:schemeClr>
              </a:solidFill>
              <a:effectLst>
                <a:outerShdw blurRad="25000" dist="20000" dir="16020000" algn="tl">
                  <a:schemeClr val="accent1">
                    <a:satMod val="200000"/>
                    <a:shade val="1000"/>
                    <a:alpha val="60000"/>
                  </a:schemeClr>
                </a:outerShdw>
                <a:reflection blurRad="6350" stA="55000" endA="50" endPos="85000" dir="5400000" sy="-100000" algn="bl" rotWithShape="0"/>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nodeType="withEffect">
                                  <p:stCondLst>
                                    <p:cond delay="0"/>
                                  </p:stCondLst>
                                  <p:childTnLst>
                                    <p:set>
                                      <p:cBhvr>
                                        <p:cTn id="11" dur="1" fill="hold">
                                          <p:stCondLst>
                                            <p:cond delay="0"/>
                                          </p:stCondLst>
                                        </p:cTn>
                                        <p:tgtEl>
                                          <p:spTgt spid="19457"/>
                                        </p:tgtEl>
                                        <p:attrNameLst>
                                          <p:attrName>style.visibility</p:attrName>
                                        </p:attrNameLst>
                                      </p:cBhvr>
                                      <p:to>
                                        <p:strVal val="visible"/>
                                      </p:to>
                                    </p:set>
                                    <p:anim calcmode="lin" valueType="num">
                                      <p:cBhvr>
                                        <p:cTn id="12" dur="500" fill="hold"/>
                                        <p:tgtEl>
                                          <p:spTgt spid="19457"/>
                                        </p:tgtEl>
                                        <p:attrNameLst>
                                          <p:attrName>ppt_w</p:attrName>
                                        </p:attrNameLst>
                                      </p:cBhvr>
                                      <p:tavLst>
                                        <p:tav tm="0">
                                          <p:val>
                                            <p:fltVal val="0"/>
                                          </p:val>
                                        </p:tav>
                                        <p:tav tm="100000">
                                          <p:val>
                                            <p:strVal val="#ppt_w"/>
                                          </p:val>
                                        </p:tav>
                                      </p:tavLst>
                                    </p:anim>
                                    <p:anim calcmode="lin" valueType="num">
                                      <p:cBhvr>
                                        <p:cTn id="13" dur="500" fill="hold"/>
                                        <p:tgtEl>
                                          <p:spTgt spid="19457"/>
                                        </p:tgtEl>
                                        <p:attrNameLst>
                                          <p:attrName>ppt_h</p:attrName>
                                        </p:attrNameLst>
                                      </p:cBhvr>
                                      <p:tavLst>
                                        <p:tav tm="0">
                                          <p:val>
                                            <p:fltVal val="0"/>
                                          </p:val>
                                        </p:tav>
                                        <p:tav tm="100000">
                                          <p:val>
                                            <p:strVal val="#ppt_h"/>
                                          </p:val>
                                        </p:tav>
                                      </p:tavLst>
                                    </p:anim>
                                    <p:animEffect transition="in" filter="fade">
                                      <p:cBhvr>
                                        <p:cTn id="14"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1310706"/>
            <a:ext cx="8572560" cy="3046988"/>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800" b="1" dirty="0" smtClean="0"/>
              <a:t>إذا أجاب العبد بإجابة المؤمنين قيل له : انظر مقعدك من النار قد أبدلك الله </a:t>
            </a:r>
            <a:r>
              <a:rPr lang="ar-SA" sz="4800" b="1" dirty="0" err="1" smtClean="0"/>
              <a:t>به</a:t>
            </a:r>
            <a:r>
              <a:rPr lang="ar-SA" sz="4800" b="1" dirty="0" smtClean="0"/>
              <a:t> مقعدا من الجنة فيراهما جميعا ويكون منعما في قبره إلى يوم البعث</a:t>
            </a:r>
            <a:endParaRPr lang="en-US" sz="48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14282" y="500042"/>
            <a:ext cx="8572560" cy="483209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ومن أجاب إجابة الكافر والمنافق فقال : لا أدري كنت أقول ما يقوله الناس فإنه يضرب بمطرقة من حديد ضربة فيصيح صيحة يسمعها من يليه غير الثقلين ويكون معذبا في قبره إلى يوم البعث</a:t>
            </a:r>
            <a:endParaRPr lang="en-US" sz="4400" dirty="0" smtClean="0"/>
          </a:p>
          <a:p>
            <a:r>
              <a:rPr lang="ar-SA" sz="4400" b="1" dirty="0" smtClean="0"/>
              <a:t>والواجب على العبد الإيمان بما في القبر من نعيم أو عذاب</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571480"/>
            <a:ext cx="8572560" cy="5632311"/>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والذي يريد النجاة لنفسه فإنه يبحث عن أسباب النعيم فيعمل </a:t>
            </a:r>
            <a:r>
              <a:rPr lang="ar-SA" sz="4000" b="1" dirty="0" err="1" smtClean="0"/>
              <a:t>بها</a:t>
            </a:r>
            <a:r>
              <a:rPr lang="ar-SA" sz="4000" b="1" dirty="0" smtClean="0"/>
              <a:t> وأسباب العذاب فيجتنبها لأن العبد إذا أدخل في قبره ترك ماله وتركه أهله ولن ينفعه بإذن الله إلا عمله الصالح</a:t>
            </a:r>
            <a:endParaRPr lang="en-US" sz="4000" dirty="0" smtClean="0"/>
          </a:p>
          <a:p>
            <a:r>
              <a:rPr lang="ar-SA" sz="4000" b="1" dirty="0" smtClean="0"/>
              <a:t>وقد جاءت الأدلة على أن بعض المؤمنين قد يعذبون في القبر لذنوب ومعاص ارتكبوها قال صلى الله عليه وسلم : ( إن هذه الأمة تبتلى في قبورها فلولا أن لا تدافعوا لدعوت الله أن يسمعكم من عذاب القبر الذي أسمع منه )</a:t>
            </a:r>
            <a:endParaRPr lang="en-US" sz="40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descr="C:\Documents and Settings\ahmed.ABU-CC02553BBB1\Desktop\My Pictures\116 [Converted].jpg"/>
          <p:cNvPicPr>
            <a:picLocks noChangeAspect="1" noChangeArrowheads="1"/>
          </p:cNvPicPr>
          <p:nvPr/>
        </p:nvPicPr>
        <p:blipFill>
          <a:blip r:embed="rId4" cstate="print"/>
          <a:srcRect/>
          <a:stretch>
            <a:fillRect/>
          </a:stretch>
        </p:blipFill>
        <p:spPr bwMode="auto">
          <a:xfrm>
            <a:off x="1447801" y="1166817"/>
            <a:ext cx="5695968" cy="440532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1928794" y="2285992"/>
            <a:ext cx="5267721" cy="2123658"/>
          </a:xfrm>
          <a:prstGeom prst="rect">
            <a:avLst/>
          </a:prstGeom>
          <a:noFill/>
        </p:spPr>
        <p:txBody>
          <a:bodyPr wrap="square" lIns="91440" tIns="45720" rIns="91440" bIns="45720">
            <a:spAutoFit/>
          </a:bodyPr>
          <a:lstStyle/>
          <a:p>
            <a:pPr algn="ctr"/>
            <a:r>
              <a:rPr lang="ar-EG" sz="6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ومن تلك الذنوب والمعاصي </a:t>
            </a:r>
            <a:endParaRPr lang="en-US" sz="6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5121"/>
                                        </p:tgtEl>
                                        <p:attrNameLst>
                                          <p:attrName>style.visibility</p:attrName>
                                        </p:attrNameLst>
                                      </p:cBhvr>
                                      <p:to>
                                        <p:strVal val="visible"/>
                                      </p:to>
                                    </p:set>
                                    <p:animEffect transition="in" filter="checkerboard(across)">
                                      <p:cBhvr>
                                        <p:cTn id="10" dur="5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1000108"/>
            <a:ext cx="8572560" cy="483209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1- النوم عن الصلاة المكتوبة</a:t>
            </a:r>
            <a:endParaRPr lang="en-US" sz="4400" dirty="0" smtClean="0"/>
          </a:p>
          <a:p>
            <a:r>
              <a:rPr lang="ar-SA" sz="4400" b="1" dirty="0" smtClean="0"/>
              <a:t>2- النميمة</a:t>
            </a:r>
            <a:endParaRPr lang="en-US" sz="4400" dirty="0" smtClean="0"/>
          </a:p>
          <a:p>
            <a:r>
              <a:rPr lang="ar-SA" sz="4400" b="1" dirty="0" smtClean="0"/>
              <a:t>3- عدم الاستتار عند البول</a:t>
            </a:r>
            <a:endParaRPr lang="en-US" sz="4400" dirty="0" smtClean="0"/>
          </a:p>
          <a:p>
            <a:r>
              <a:rPr lang="ar-SA" sz="4400" b="1" dirty="0" smtClean="0"/>
              <a:t>ومن رحمة الله بعباده المؤمنين أن يكون عذاب القبر – إن وقع لأحد منهم – ليس عذابا دائما بل قد يخفف أو ينقطع عنه بسبب دعاء أو صدقة أو استغفار</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634444"/>
            <a:ext cx="8572560" cy="5509200"/>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وما أحسن أن يستعد المسلم لتلك اللحظات بالعمل الصالح قد كان صحابة رسول الله صلى الله عليه وسلم يستعدون لذلك ويذكرون غيرهم فكان عثمان بن عفان رضي الله عنه إذا وقف على قبر بكى حتى يبل لحيته ويقول : إنه رسول الله صلى الله عليه وسلم قال : ( إن القبر أول منازل الآخرة فإن نجا منه فما بعده أيسر منه وإن لم ينجح منه فما بعده أشد منه )</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Documents and Settings\ahmed.ABU-CC02553BBB1\Desktop\My Pictures\125 [Converted].jpg"/>
          <p:cNvPicPr>
            <a:picLocks noChangeAspect="1" noChangeArrowheads="1"/>
          </p:cNvPicPr>
          <p:nvPr/>
        </p:nvPicPr>
        <p:blipFill>
          <a:blip r:embed="rId4" cstate="print"/>
          <a:srcRect/>
          <a:stretch>
            <a:fillRect/>
          </a:stretch>
        </p:blipFill>
        <p:spPr bwMode="auto">
          <a:xfrm>
            <a:off x="1714480" y="1276355"/>
            <a:ext cx="5357813" cy="422434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Rectangle 2"/>
          <p:cNvSpPr/>
          <p:nvPr/>
        </p:nvSpPr>
        <p:spPr>
          <a:xfrm>
            <a:off x="2714612" y="2138314"/>
            <a:ext cx="3929090" cy="2862322"/>
          </a:xfrm>
          <a:prstGeom prst="rect">
            <a:avLst/>
          </a:prstGeom>
          <a:noFill/>
        </p:spPr>
        <p:txBody>
          <a:bodyPr wrap="square" lIns="91440" tIns="45720" rIns="91440" bIns="45720">
            <a:spAutoFit/>
          </a:bodyPr>
          <a:lstStyle/>
          <a:p>
            <a:pPr algn="ctr"/>
            <a:r>
              <a:rPr lang="ar-EG" sz="6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ثمرات الإيمان بنعيم القبر وعذابه </a:t>
            </a:r>
            <a:endParaRPr lang="en-US" sz="60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3073"/>
                                        </p:tgtEl>
                                        <p:attrNameLst>
                                          <p:attrName>style.visibility</p:attrName>
                                        </p:attrNameLst>
                                      </p:cBhvr>
                                      <p:to>
                                        <p:strVal val="visible"/>
                                      </p:to>
                                    </p:set>
                                    <p:animEffect transition="in" filter="fade">
                                      <p:cBhvr>
                                        <p:cTn id="7" dur="100"/>
                                        <p:tgtEl>
                                          <p:spTgt spid="3073"/>
                                        </p:tgtEl>
                                      </p:cBhvr>
                                    </p:animEffect>
                                    <p:anim calcmode="lin" valueType="num">
                                      <p:cBhvr>
                                        <p:cTn id="8" dur="400" fill="hold"/>
                                        <p:tgtEl>
                                          <p:spTgt spid="3073"/>
                                        </p:tgtEl>
                                        <p:attrNameLst>
                                          <p:attrName>ppt_x</p:attrName>
                                        </p:attrNameLst>
                                      </p:cBhvr>
                                      <p:tavLst>
                                        <p:tav tm="0">
                                          <p:val>
                                            <p:strVal val="#ppt_x"/>
                                          </p:val>
                                        </p:tav>
                                        <p:tav tm="100000">
                                          <p:val>
                                            <p:strVal val="#ppt_x"/>
                                          </p:val>
                                        </p:tav>
                                      </p:tavLst>
                                    </p:anim>
                                    <p:anim calcmode="lin" valueType="num">
                                      <p:cBhvr>
                                        <p:cTn id="9" dur="400" fill="hold"/>
                                        <p:tgtEl>
                                          <p:spTgt spid="307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0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0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
                                        <p:tgtEl>
                                          <p:spTgt spid="4"/>
                                        </p:tgtEl>
                                      </p:cBhvr>
                                    </p:animEffect>
                                    <p:anim calcmode="lin" valueType="num">
                                      <p:cBhvr>
                                        <p:cTn id="17" dur="400" fill="hold"/>
                                        <p:tgtEl>
                                          <p:spTgt spid="4"/>
                                        </p:tgtEl>
                                        <p:attrNameLst>
                                          <p:attrName>ppt_x</p:attrName>
                                        </p:attrNameLst>
                                      </p:cBhvr>
                                      <p:tavLst>
                                        <p:tav tm="0">
                                          <p:val>
                                            <p:strVal val="#ppt_x"/>
                                          </p:val>
                                        </p:tav>
                                        <p:tav tm="100000">
                                          <p:val>
                                            <p:strVal val="#ppt_x"/>
                                          </p:val>
                                        </p:tav>
                                      </p:tavLst>
                                    </p:anim>
                                    <p:anim calcmode="lin" valueType="num">
                                      <p:cBhvr>
                                        <p:cTn id="18" dur="400" fill="hold"/>
                                        <p:tgtEl>
                                          <p:spTgt spid="4"/>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2285992"/>
            <a:ext cx="8572560" cy="1446550"/>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1- الاجتهاد في طاعة الله والبعد عن معصيته</a:t>
            </a:r>
            <a:endParaRPr lang="en-US" sz="4400" dirty="0" smtClean="0"/>
          </a:p>
          <a:p>
            <a:r>
              <a:rPr lang="ar-SA" sz="4400" b="1" dirty="0" smtClean="0"/>
              <a:t>2- تسلية المؤمن عما يفوته من ملذات الدنيا</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أفكر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goldfloral3.jpg"/>
          <p:cNvPicPr>
            <a:picLocks noChangeAspect="1"/>
          </p:cNvPicPr>
          <p:nvPr/>
        </p:nvPicPr>
        <p:blipFill>
          <a:blip r:embed="rId4" cstate="print"/>
          <a:stretch>
            <a:fillRect/>
          </a:stretch>
        </p:blipFill>
        <p:spPr>
          <a:xfrm>
            <a:off x="2714612" y="1928802"/>
            <a:ext cx="3714776" cy="2286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2071670" y="2428868"/>
            <a:ext cx="4929222" cy="1446550"/>
          </a:xfrm>
          <a:prstGeom prst="rect">
            <a:avLst/>
          </a:prstGeom>
          <a:noFill/>
        </p:spPr>
        <p:txBody>
          <a:bodyPr wrap="square" rtlCol="0">
            <a:spAutoFit/>
          </a:bodyPr>
          <a:lstStyle/>
          <a:p>
            <a:pPr algn="ctr"/>
            <a:r>
              <a:rPr lang="ar-SA" sz="8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تمهيد</a:t>
            </a:r>
            <a:endParaRPr lang="en-US" sz="8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00034" y="1830537"/>
            <a:ext cx="8358248" cy="3170099"/>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t>أحاول أن أتذكر حديثا عن النبي صلى الله عليه وسلم حول انقطاع عمل ابن آدم بعد موته إلا من ثلاثة أشياء ؟</a:t>
            </a:r>
            <a:endParaRPr lang="en-US" sz="4000" b="1" dirty="0" smtClean="0"/>
          </a:p>
          <a:p>
            <a:pPr lvl="0" rtl="0" fontAlgn="base">
              <a:spcBef>
                <a:spcPct val="0"/>
              </a:spcBef>
              <a:spcAft>
                <a:spcPct val="0"/>
              </a:spcAft>
            </a:pPr>
            <a:r>
              <a:rPr lang="en-US" sz="4000" b="1" dirty="0" smtClean="0"/>
              <a:t>……………………………………………………………………………………………………………………</a:t>
            </a:r>
            <a:endParaRPr lang="ar-SA" sz="4000" b="1" dirty="0" smtClean="0"/>
          </a:p>
        </p:txBody>
      </p:sp>
      <p:sp>
        <p:nvSpPr>
          <p:cNvPr id="5" name="مربع نص 4"/>
          <p:cNvSpPr txBox="1">
            <a:spLocks noChangeArrowheads="1"/>
          </p:cNvSpPr>
          <p:nvPr/>
        </p:nvSpPr>
        <p:spPr bwMode="auto">
          <a:xfrm>
            <a:off x="500034" y="3714752"/>
            <a:ext cx="8286795" cy="1077218"/>
          </a:xfrm>
          <a:prstGeom prst="rect">
            <a:avLst/>
          </a:prstGeom>
          <a:noFill/>
          <a:ln w="9525">
            <a:noFill/>
            <a:miter lim="800000"/>
            <a:headEnd/>
            <a:tailEnd/>
          </a:ln>
        </p:spPr>
        <p:txBody>
          <a:bodyPr wrap="square">
            <a:spAutoFit/>
          </a:bodyPr>
          <a:lstStyle/>
          <a:p>
            <a:r>
              <a:rPr lang="ar-SA" sz="3200" b="1" dirty="0" smtClean="0">
                <a:solidFill>
                  <a:srgbClr val="FF0000"/>
                </a:solidFill>
              </a:rPr>
              <a:t>قال صلى الله عليه وسلم (إذا مات ابن آدم انقطع عمله إلا من ثلاث : صدقة جارية أو علم ينتفع </a:t>
            </a:r>
            <a:r>
              <a:rPr lang="ar-SA" sz="3200" b="1" dirty="0" err="1" smtClean="0">
                <a:solidFill>
                  <a:srgbClr val="FF0000"/>
                </a:solidFill>
              </a:rPr>
              <a:t>به</a:t>
            </a:r>
            <a:r>
              <a:rPr lang="ar-SA" sz="3200" b="1" dirty="0" smtClean="0">
                <a:solidFill>
                  <a:srgbClr val="FF0000"/>
                </a:solidFill>
              </a:rPr>
              <a:t> أو ولد صالح يدعو له) </a:t>
            </a: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8" presetClass="entr" presetSubtype="0" accel="5000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5" descr="KITES.jpg"/>
          <p:cNvPicPr>
            <a:picLocks noChangeAspect="1"/>
          </p:cNvPicPr>
          <p:nvPr/>
        </p:nvPicPr>
        <p:blipFill>
          <a:blip r:embed="rId4" cstate="print"/>
          <a:stretch>
            <a:fillRect/>
          </a:stretch>
        </p:blipFill>
        <p:spPr>
          <a:xfrm>
            <a:off x="2411760" y="764704"/>
            <a:ext cx="4399432" cy="564743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5" name="TextBox 2"/>
          <p:cNvSpPr txBox="1"/>
          <p:nvPr/>
        </p:nvSpPr>
        <p:spPr>
          <a:xfrm>
            <a:off x="3357554" y="2627651"/>
            <a:ext cx="2143140" cy="1323439"/>
          </a:xfrm>
          <a:prstGeom prst="rect">
            <a:avLst/>
          </a:prstGeom>
          <a:noFill/>
        </p:spPr>
        <p:txBody>
          <a:bodyPr wrap="square" rtlCol="0">
            <a:spAutoFit/>
          </a:bodyPr>
          <a:lstStyle/>
          <a:p>
            <a:pPr algn="ctr"/>
            <a:r>
              <a:rPr lang="ar-SA" sz="8000" b="1" dirty="0" smtClean="0">
                <a:solidFill>
                  <a:schemeClr val="tx2">
                    <a:lumMod val="60000"/>
                    <a:lumOff val="40000"/>
                  </a:schemeClr>
                </a:solidFill>
              </a:rPr>
              <a:t>نشاط</a:t>
            </a:r>
            <a:endParaRPr lang="en-US" sz="8000" b="1" dirty="0">
              <a:solidFill>
                <a:schemeClr val="tx2">
                  <a:lumMod val="60000"/>
                  <a:lumOff val="40000"/>
                </a:schemeClr>
              </a:solidFill>
            </a:endParaRPr>
          </a:p>
        </p:txBody>
      </p:sp>
      <p:sp>
        <p:nvSpPr>
          <p:cNvPr id="6" name="مستطيل 5"/>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0.05"/>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anim calcmode="lin" valueType="num">
                                      <p:cBhvr>
                                        <p:cTn id="15" dur="500" fill="hold"/>
                                        <p:tgtEl>
                                          <p:spTgt spid="5"/>
                                        </p:tgtEl>
                                        <p:attrNameLst>
                                          <p:attrName>ppt_x</p:attrName>
                                        </p:attrNameLst>
                                      </p:cBhvr>
                                      <p:tavLst>
                                        <p:tav tm="0">
                                          <p:val>
                                            <p:strVal val="#ppt_x-.2"/>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00034" y="275562"/>
            <a:ext cx="8358248" cy="193899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من أسباب عذاب القبر للمؤمن ( النوم عن الصلاة المكتوبة – النميمة ) أحاول مع مجموعتي جمع أكبر قدر ممكن من سبل علاج هاتين المشكلتين :</a:t>
            </a:r>
            <a:endParaRPr lang="en-US" sz="4000" dirty="0"/>
          </a:p>
        </p:txBody>
      </p:sp>
      <p:pic>
        <p:nvPicPr>
          <p:cNvPr id="1026" name="Picture 2"/>
          <p:cNvPicPr>
            <a:picLocks noChangeAspect="1" noChangeArrowheads="1"/>
          </p:cNvPicPr>
          <p:nvPr/>
        </p:nvPicPr>
        <p:blipFill>
          <a:blip r:embed="rId4"/>
          <a:srcRect/>
          <a:stretch>
            <a:fillRect/>
          </a:stretch>
        </p:blipFill>
        <p:spPr bwMode="auto">
          <a:xfrm>
            <a:off x="357158" y="2500306"/>
            <a:ext cx="8496322" cy="4143404"/>
          </a:xfrm>
          <a:prstGeom prst="rect">
            <a:avLst/>
          </a:prstGeom>
          <a:ln w="88900" cap="sq" cmpd="thickThin">
            <a:solidFill>
              <a:srgbClr val="FF0000"/>
            </a:solidFill>
            <a:prstDash val="solid"/>
            <a:miter lim="800000"/>
          </a:ln>
          <a:effectLst>
            <a:innerShdw blurRad="76200">
              <a:srgbClr val="000000"/>
            </a:innerShdw>
          </a:effectLst>
        </p:spPr>
      </p:pic>
      <p:sp>
        <p:nvSpPr>
          <p:cNvPr id="5" name="مربع نص 4"/>
          <p:cNvSpPr txBox="1">
            <a:spLocks noChangeArrowheads="1"/>
          </p:cNvSpPr>
          <p:nvPr/>
        </p:nvSpPr>
        <p:spPr bwMode="auto">
          <a:xfrm>
            <a:off x="4429124" y="3357562"/>
            <a:ext cx="3929077" cy="400110"/>
          </a:xfrm>
          <a:prstGeom prst="rect">
            <a:avLst/>
          </a:prstGeom>
          <a:noFill/>
          <a:ln w="9525">
            <a:noFill/>
            <a:miter lim="800000"/>
            <a:headEnd/>
            <a:tailEnd/>
          </a:ln>
        </p:spPr>
        <p:txBody>
          <a:bodyPr wrap="square">
            <a:spAutoFit/>
          </a:bodyPr>
          <a:lstStyle/>
          <a:p>
            <a:pPr algn="r"/>
            <a:r>
              <a:rPr lang="ar-SA" sz="2000" b="1" dirty="0" smtClean="0">
                <a:solidFill>
                  <a:srgbClr val="FF0000"/>
                </a:solidFill>
              </a:rPr>
              <a:t>معرفة أهمية المحافظة على الصلاة في وقتها </a:t>
            </a:r>
            <a:endParaRPr lang="ar-SA" sz="2000" b="1" dirty="0">
              <a:solidFill>
                <a:srgbClr val="FF0000"/>
              </a:solidFill>
            </a:endParaRPr>
          </a:p>
        </p:txBody>
      </p:sp>
      <p:sp>
        <p:nvSpPr>
          <p:cNvPr id="6" name="مربع نص 5"/>
          <p:cNvSpPr txBox="1">
            <a:spLocks noChangeArrowheads="1"/>
          </p:cNvSpPr>
          <p:nvPr/>
        </p:nvSpPr>
        <p:spPr bwMode="auto">
          <a:xfrm>
            <a:off x="4572000" y="3857628"/>
            <a:ext cx="3929077" cy="400110"/>
          </a:xfrm>
          <a:prstGeom prst="rect">
            <a:avLst/>
          </a:prstGeom>
          <a:noFill/>
          <a:ln w="9525">
            <a:noFill/>
            <a:miter lim="800000"/>
            <a:headEnd/>
            <a:tailEnd/>
          </a:ln>
        </p:spPr>
        <p:txBody>
          <a:bodyPr wrap="square">
            <a:spAutoFit/>
          </a:bodyPr>
          <a:lstStyle/>
          <a:p>
            <a:pPr algn="r"/>
            <a:r>
              <a:rPr lang="ar-SA" sz="2000" b="1" dirty="0" smtClean="0">
                <a:solidFill>
                  <a:srgbClr val="FF0000"/>
                </a:solidFill>
              </a:rPr>
              <a:t>البحث عن رفاق صالحين يعينون على ذلك </a:t>
            </a:r>
            <a:endParaRPr lang="ar-SA" sz="2000" b="1" dirty="0">
              <a:solidFill>
                <a:srgbClr val="FF0000"/>
              </a:solidFill>
            </a:endParaRPr>
          </a:p>
        </p:txBody>
      </p:sp>
      <p:sp>
        <p:nvSpPr>
          <p:cNvPr id="7" name="مربع نص 6"/>
          <p:cNvSpPr txBox="1">
            <a:spLocks noChangeArrowheads="1"/>
          </p:cNvSpPr>
          <p:nvPr/>
        </p:nvSpPr>
        <p:spPr bwMode="auto">
          <a:xfrm>
            <a:off x="4500575" y="4286256"/>
            <a:ext cx="4071953" cy="400110"/>
          </a:xfrm>
          <a:prstGeom prst="rect">
            <a:avLst/>
          </a:prstGeom>
          <a:noFill/>
          <a:ln w="9525">
            <a:noFill/>
            <a:miter lim="800000"/>
            <a:headEnd/>
            <a:tailEnd/>
          </a:ln>
        </p:spPr>
        <p:txBody>
          <a:bodyPr wrap="square">
            <a:spAutoFit/>
          </a:bodyPr>
          <a:lstStyle/>
          <a:p>
            <a:pPr algn="r"/>
            <a:r>
              <a:rPr lang="ar-SA" sz="2000" b="1" dirty="0" smtClean="0">
                <a:solidFill>
                  <a:srgbClr val="FF0000"/>
                </a:solidFill>
              </a:rPr>
              <a:t>ضبط المنبه على الصلوات التي ننام عنها غالبا</a:t>
            </a:r>
            <a:endParaRPr lang="ar-SA" sz="2000" b="1" dirty="0">
              <a:solidFill>
                <a:srgbClr val="FF0000"/>
              </a:solidFill>
            </a:endParaRPr>
          </a:p>
        </p:txBody>
      </p:sp>
      <p:sp>
        <p:nvSpPr>
          <p:cNvPr id="8" name="مربع نص 7"/>
          <p:cNvSpPr txBox="1">
            <a:spLocks noChangeArrowheads="1"/>
          </p:cNvSpPr>
          <p:nvPr/>
        </p:nvSpPr>
        <p:spPr bwMode="auto">
          <a:xfrm>
            <a:off x="4500562" y="4786322"/>
            <a:ext cx="4071953" cy="400110"/>
          </a:xfrm>
          <a:prstGeom prst="rect">
            <a:avLst/>
          </a:prstGeom>
          <a:noFill/>
          <a:ln w="9525">
            <a:noFill/>
            <a:miter lim="800000"/>
            <a:headEnd/>
            <a:tailEnd/>
          </a:ln>
        </p:spPr>
        <p:txBody>
          <a:bodyPr wrap="square">
            <a:spAutoFit/>
          </a:bodyPr>
          <a:lstStyle/>
          <a:p>
            <a:pPr algn="r"/>
            <a:r>
              <a:rPr lang="ar-SA" sz="2000" b="1" dirty="0" smtClean="0">
                <a:solidFill>
                  <a:srgbClr val="FF0000"/>
                </a:solidFill>
              </a:rPr>
              <a:t>النوم المبكر لإدراك صلاة الفجر في جماعة </a:t>
            </a:r>
            <a:endParaRPr lang="ar-SA" sz="2000" b="1" dirty="0">
              <a:solidFill>
                <a:srgbClr val="FF0000"/>
              </a:solidFill>
            </a:endParaRPr>
          </a:p>
        </p:txBody>
      </p:sp>
      <p:sp>
        <p:nvSpPr>
          <p:cNvPr id="9" name="مربع نص 8"/>
          <p:cNvSpPr txBox="1">
            <a:spLocks noChangeArrowheads="1"/>
          </p:cNvSpPr>
          <p:nvPr/>
        </p:nvSpPr>
        <p:spPr bwMode="auto">
          <a:xfrm>
            <a:off x="4429124" y="5214950"/>
            <a:ext cx="4071953" cy="400110"/>
          </a:xfrm>
          <a:prstGeom prst="rect">
            <a:avLst/>
          </a:prstGeom>
          <a:noFill/>
          <a:ln w="9525">
            <a:noFill/>
            <a:miter lim="800000"/>
            <a:headEnd/>
            <a:tailEnd/>
          </a:ln>
        </p:spPr>
        <p:txBody>
          <a:bodyPr wrap="square">
            <a:spAutoFit/>
          </a:bodyPr>
          <a:lstStyle/>
          <a:p>
            <a:pPr algn="r"/>
            <a:r>
              <a:rPr lang="ar-SA" sz="2000" b="1" dirty="0" smtClean="0">
                <a:solidFill>
                  <a:srgbClr val="FF0000"/>
                </a:solidFill>
              </a:rPr>
              <a:t>معرفة فضل صلاة الفجر والعشاء في جماعة </a:t>
            </a:r>
            <a:endParaRPr lang="ar-SA" sz="2000" b="1" dirty="0">
              <a:solidFill>
                <a:srgbClr val="FF0000"/>
              </a:solidFill>
            </a:endParaRPr>
          </a:p>
        </p:txBody>
      </p:sp>
      <p:sp>
        <p:nvSpPr>
          <p:cNvPr id="10" name="مربع نص 9"/>
          <p:cNvSpPr txBox="1">
            <a:spLocks noChangeArrowheads="1"/>
          </p:cNvSpPr>
          <p:nvPr/>
        </p:nvSpPr>
        <p:spPr bwMode="auto">
          <a:xfrm>
            <a:off x="357158" y="3500438"/>
            <a:ext cx="3929077" cy="461665"/>
          </a:xfrm>
          <a:prstGeom prst="rect">
            <a:avLst/>
          </a:prstGeom>
          <a:noFill/>
          <a:ln w="9525">
            <a:noFill/>
            <a:miter lim="800000"/>
            <a:headEnd/>
            <a:tailEnd/>
          </a:ln>
        </p:spPr>
        <p:txBody>
          <a:bodyPr wrap="square">
            <a:spAutoFit/>
          </a:bodyPr>
          <a:lstStyle/>
          <a:p>
            <a:pPr algn="r"/>
            <a:r>
              <a:rPr lang="ar-SA" sz="2400" b="1" dirty="0" smtClean="0">
                <a:solidFill>
                  <a:srgbClr val="FF0000"/>
                </a:solidFill>
              </a:rPr>
              <a:t>معرفة معنى النميمة </a:t>
            </a:r>
            <a:endParaRPr lang="ar-SA" sz="2400" b="1" dirty="0">
              <a:solidFill>
                <a:srgbClr val="FF0000"/>
              </a:solidFill>
            </a:endParaRPr>
          </a:p>
        </p:txBody>
      </p:sp>
      <p:sp>
        <p:nvSpPr>
          <p:cNvPr id="11" name="مربع نص 10"/>
          <p:cNvSpPr txBox="1">
            <a:spLocks noChangeArrowheads="1"/>
          </p:cNvSpPr>
          <p:nvPr/>
        </p:nvSpPr>
        <p:spPr bwMode="auto">
          <a:xfrm>
            <a:off x="357158" y="4000504"/>
            <a:ext cx="3929077" cy="461665"/>
          </a:xfrm>
          <a:prstGeom prst="rect">
            <a:avLst/>
          </a:prstGeom>
          <a:noFill/>
          <a:ln w="9525">
            <a:noFill/>
            <a:miter lim="800000"/>
            <a:headEnd/>
            <a:tailEnd/>
          </a:ln>
        </p:spPr>
        <p:txBody>
          <a:bodyPr wrap="square">
            <a:spAutoFit/>
          </a:bodyPr>
          <a:lstStyle/>
          <a:p>
            <a:pPr algn="r"/>
            <a:r>
              <a:rPr lang="ar-SA" sz="2400" b="1" dirty="0" smtClean="0">
                <a:solidFill>
                  <a:srgbClr val="FF0000"/>
                </a:solidFill>
              </a:rPr>
              <a:t>معرفة خطورة هذه العادة (النميمة )</a:t>
            </a:r>
            <a:endParaRPr lang="ar-SA" sz="2400" b="1" dirty="0">
              <a:solidFill>
                <a:srgbClr val="FF0000"/>
              </a:solidFill>
            </a:endParaRPr>
          </a:p>
        </p:txBody>
      </p:sp>
      <p:sp>
        <p:nvSpPr>
          <p:cNvPr id="12" name="مربع نص 11"/>
          <p:cNvSpPr txBox="1">
            <a:spLocks noChangeArrowheads="1"/>
          </p:cNvSpPr>
          <p:nvPr/>
        </p:nvSpPr>
        <p:spPr bwMode="auto">
          <a:xfrm>
            <a:off x="357158" y="4429132"/>
            <a:ext cx="3929077" cy="523220"/>
          </a:xfrm>
          <a:prstGeom prst="rect">
            <a:avLst/>
          </a:prstGeom>
          <a:noFill/>
          <a:ln w="9525">
            <a:noFill/>
            <a:miter lim="800000"/>
            <a:headEnd/>
            <a:tailEnd/>
          </a:ln>
        </p:spPr>
        <p:txBody>
          <a:bodyPr wrap="square">
            <a:spAutoFit/>
          </a:bodyPr>
          <a:lstStyle/>
          <a:p>
            <a:pPr algn="r"/>
            <a:r>
              <a:rPr lang="ar-SA" sz="2800" b="1" dirty="0" smtClean="0">
                <a:solidFill>
                  <a:srgbClr val="FF0000"/>
                </a:solidFill>
              </a:rPr>
              <a:t>البعد عن رفقاء السوء </a:t>
            </a:r>
            <a:endParaRPr lang="ar-SA" sz="2800" b="1" dirty="0">
              <a:solidFill>
                <a:srgbClr val="FF0000"/>
              </a:solidFill>
            </a:endParaRPr>
          </a:p>
        </p:txBody>
      </p:sp>
      <p:sp>
        <p:nvSpPr>
          <p:cNvPr id="13" name="مربع نص 12"/>
          <p:cNvSpPr txBox="1">
            <a:spLocks noChangeArrowheads="1"/>
          </p:cNvSpPr>
          <p:nvPr/>
        </p:nvSpPr>
        <p:spPr bwMode="auto">
          <a:xfrm>
            <a:off x="357158" y="4786322"/>
            <a:ext cx="3929077" cy="461665"/>
          </a:xfrm>
          <a:prstGeom prst="rect">
            <a:avLst/>
          </a:prstGeom>
          <a:noFill/>
          <a:ln w="9525">
            <a:noFill/>
            <a:miter lim="800000"/>
            <a:headEnd/>
            <a:tailEnd/>
          </a:ln>
        </p:spPr>
        <p:txBody>
          <a:bodyPr wrap="square">
            <a:spAutoFit/>
          </a:bodyPr>
          <a:lstStyle/>
          <a:p>
            <a:pPr algn="r"/>
            <a:r>
              <a:rPr lang="ar-SA" sz="2400" b="1" dirty="0" smtClean="0">
                <a:solidFill>
                  <a:srgbClr val="FF0000"/>
                </a:solidFill>
              </a:rPr>
              <a:t>الحرص على شغل مجالسنا بالذكر </a:t>
            </a:r>
            <a:endParaRPr lang="ar-SA" sz="2400" b="1" dirty="0">
              <a:solidFill>
                <a:srgbClr val="FF0000"/>
              </a:solidFill>
            </a:endParaRPr>
          </a:p>
        </p:txBody>
      </p:sp>
      <p:sp>
        <p:nvSpPr>
          <p:cNvPr id="14" name="مربع نص 13"/>
          <p:cNvSpPr txBox="1">
            <a:spLocks noChangeArrowheads="1"/>
          </p:cNvSpPr>
          <p:nvPr/>
        </p:nvSpPr>
        <p:spPr bwMode="auto">
          <a:xfrm>
            <a:off x="357158" y="5286388"/>
            <a:ext cx="3929077" cy="461665"/>
          </a:xfrm>
          <a:prstGeom prst="rect">
            <a:avLst/>
          </a:prstGeom>
          <a:noFill/>
          <a:ln w="9525">
            <a:noFill/>
            <a:miter lim="800000"/>
            <a:headEnd/>
            <a:tailEnd/>
          </a:ln>
        </p:spPr>
        <p:txBody>
          <a:bodyPr wrap="square">
            <a:spAutoFit/>
          </a:bodyPr>
          <a:lstStyle/>
          <a:p>
            <a:pPr algn="r"/>
            <a:r>
              <a:rPr lang="ar-SA" sz="2400" b="1" dirty="0" smtClean="0">
                <a:solidFill>
                  <a:srgbClr val="FF0000"/>
                </a:solidFill>
              </a:rPr>
              <a:t>الحرص على كفارة المجلس </a:t>
            </a:r>
            <a:endParaRPr lang="ar-SA" sz="2400" b="1" dirty="0">
              <a:solidFill>
                <a:srgbClr val="FF0000"/>
              </a:solidFill>
            </a:endParaRPr>
          </a:p>
        </p:txBody>
      </p:sp>
      <p:sp>
        <p:nvSpPr>
          <p:cNvPr id="15" name="مستطيل 1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additive="base">
                                        <p:cTn id="25" dur="500" fill="hold"/>
                                        <p:tgtEl>
                                          <p:spTgt spid="1026"/>
                                        </p:tgtEl>
                                        <p:attrNameLst>
                                          <p:attrName>ppt_x</p:attrName>
                                        </p:attrNameLst>
                                      </p:cBhvr>
                                      <p:tavLst>
                                        <p:tav tm="0">
                                          <p:val>
                                            <p:strVal val="#ppt_x"/>
                                          </p:val>
                                        </p:tav>
                                        <p:tav tm="100000">
                                          <p:val>
                                            <p:strVal val="#ppt_x"/>
                                          </p:val>
                                        </p:tav>
                                      </p:tavLst>
                                    </p:anim>
                                    <p:anim calcmode="lin" valueType="num">
                                      <p:cBhvr additive="base">
                                        <p:cTn id="2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8" presetClass="entr" presetSubtype="0" accel="5000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2"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33" dur="1000" fill="hold"/>
                                        <p:tgtEl>
                                          <p:spTgt spid="5"/>
                                        </p:tgtEl>
                                        <p:attrNameLst>
                                          <p:attrName>ppt_y</p:attrName>
                                        </p:attrNameLst>
                                      </p:cBhvr>
                                      <p:tavLst>
                                        <p:tav tm="0">
                                          <p:val>
                                            <p:strVal val="#ppt_y"/>
                                          </p:val>
                                        </p:tav>
                                        <p:tav tm="100000">
                                          <p:val>
                                            <p:strVal val="#ppt_y"/>
                                          </p:val>
                                        </p:tav>
                                      </p:tavLst>
                                    </p:anim>
                                    <p:animEffect transition="in" filter="fade">
                                      <p:cBhvr>
                                        <p:cTn id="34" dur="10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8" presetClass="entr" presetSubtype="0" accel="5000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0"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41" dur="1000" fill="hold"/>
                                        <p:tgtEl>
                                          <p:spTgt spid="6"/>
                                        </p:tgtEl>
                                        <p:attrNameLst>
                                          <p:attrName>ppt_y</p:attrName>
                                        </p:attrNameLst>
                                      </p:cBhvr>
                                      <p:tavLst>
                                        <p:tav tm="0">
                                          <p:val>
                                            <p:strVal val="#ppt_y"/>
                                          </p:val>
                                        </p:tav>
                                        <p:tav tm="100000">
                                          <p:val>
                                            <p:strVal val="#ppt_y"/>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48" presetClass="entr" presetSubtype="0" accel="5000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8"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49" dur="1000" fill="hold"/>
                                        <p:tgtEl>
                                          <p:spTgt spid="7"/>
                                        </p:tgtEl>
                                        <p:attrNameLst>
                                          <p:attrName>ppt_y</p:attrName>
                                        </p:attrNameLst>
                                      </p:cBhvr>
                                      <p:tavLst>
                                        <p:tav tm="0">
                                          <p:val>
                                            <p:strVal val="#ppt_y"/>
                                          </p:val>
                                        </p:tav>
                                        <p:tav tm="100000">
                                          <p:val>
                                            <p:strVal val="#ppt_y"/>
                                          </p:val>
                                        </p:tav>
                                      </p:tavLst>
                                    </p:anim>
                                    <p:animEffect transition="in" filter="fade">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48" presetClass="entr" presetSubtype="0" accel="5000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6"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57" dur="1000" fill="hold"/>
                                        <p:tgtEl>
                                          <p:spTgt spid="8"/>
                                        </p:tgtEl>
                                        <p:attrNameLst>
                                          <p:attrName>ppt_y</p:attrName>
                                        </p:attrNameLst>
                                      </p:cBhvr>
                                      <p:tavLst>
                                        <p:tav tm="0">
                                          <p:val>
                                            <p:strVal val="#ppt_y"/>
                                          </p:val>
                                        </p:tav>
                                        <p:tav tm="100000">
                                          <p:val>
                                            <p:strVal val="#ppt_y"/>
                                          </p:val>
                                        </p:tav>
                                      </p:tavLst>
                                    </p:anim>
                                    <p:animEffect transition="in" filter="fade">
                                      <p:cBhvr>
                                        <p:cTn id="58" dur="10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48" presetClass="entr" presetSubtype="0" accel="5000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64"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65" dur="1000" fill="hold"/>
                                        <p:tgtEl>
                                          <p:spTgt spid="9"/>
                                        </p:tgtEl>
                                        <p:attrNameLst>
                                          <p:attrName>ppt_y</p:attrName>
                                        </p:attrNameLst>
                                      </p:cBhvr>
                                      <p:tavLst>
                                        <p:tav tm="0">
                                          <p:val>
                                            <p:strVal val="#ppt_y"/>
                                          </p:val>
                                        </p:tav>
                                        <p:tav tm="100000">
                                          <p:val>
                                            <p:strVal val="#ppt_y"/>
                                          </p:val>
                                        </p:tav>
                                      </p:tavLst>
                                    </p:anim>
                                    <p:animEffect transition="in" filter="fade">
                                      <p:cBhvr>
                                        <p:cTn id="66" dur="10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48" presetClass="entr" presetSubtype="0" accel="50000"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72"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73" dur="1000" fill="hold"/>
                                        <p:tgtEl>
                                          <p:spTgt spid="10"/>
                                        </p:tgtEl>
                                        <p:attrNameLst>
                                          <p:attrName>ppt_y</p:attrName>
                                        </p:attrNameLst>
                                      </p:cBhvr>
                                      <p:tavLst>
                                        <p:tav tm="0">
                                          <p:val>
                                            <p:strVal val="#ppt_y"/>
                                          </p:val>
                                        </p:tav>
                                        <p:tav tm="100000">
                                          <p:val>
                                            <p:strVal val="#ppt_y"/>
                                          </p:val>
                                        </p:tav>
                                      </p:tavLst>
                                    </p:anim>
                                    <p:animEffect transition="in" filter="fade">
                                      <p:cBhvr>
                                        <p:cTn id="74" dur="10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48" presetClass="entr" presetSubtype="0" accel="50000"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0"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81" dur="1000" fill="hold"/>
                                        <p:tgtEl>
                                          <p:spTgt spid="11"/>
                                        </p:tgtEl>
                                        <p:attrNameLst>
                                          <p:attrName>ppt_y</p:attrName>
                                        </p:attrNameLst>
                                      </p:cBhvr>
                                      <p:tavLst>
                                        <p:tav tm="0">
                                          <p:val>
                                            <p:strVal val="#ppt_y"/>
                                          </p:val>
                                        </p:tav>
                                        <p:tav tm="100000">
                                          <p:val>
                                            <p:strVal val="#ppt_y"/>
                                          </p:val>
                                        </p:tav>
                                      </p:tavLst>
                                    </p:anim>
                                    <p:animEffect transition="in" filter="fade">
                                      <p:cBhvr>
                                        <p:cTn id="82" dur="10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48" presetClass="entr" presetSubtype="0" accel="5000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000" fill="hold"/>
                                        <p:tgtEl>
                                          <p:spTgt spid="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8" dur="1000" fill="hold"/>
                                        <p:tgtEl>
                                          <p:spTgt spid="12"/>
                                        </p:tgtEl>
                                        <p:attrNameLst>
                                          <p:attrName>ppt_x</p:attrName>
                                        </p:attrNameLst>
                                      </p:cBhvr>
                                      <p:tavLst>
                                        <p:tav tm="0">
                                          <p:val>
                                            <p:fltVal val="-1"/>
                                          </p:val>
                                        </p:tav>
                                        <p:tav tm="50000">
                                          <p:val>
                                            <p:fltVal val="0.95"/>
                                          </p:val>
                                        </p:tav>
                                        <p:tav tm="100000">
                                          <p:val>
                                            <p:strVal val="#ppt_x"/>
                                          </p:val>
                                        </p:tav>
                                      </p:tavLst>
                                    </p:anim>
                                    <p:anim calcmode="lin" valueType="num">
                                      <p:cBhvr>
                                        <p:cTn id="89" dur="1000" fill="hold"/>
                                        <p:tgtEl>
                                          <p:spTgt spid="12"/>
                                        </p:tgtEl>
                                        <p:attrNameLst>
                                          <p:attrName>ppt_y</p:attrName>
                                        </p:attrNameLst>
                                      </p:cBhvr>
                                      <p:tavLst>
                                        <p:tav tm="0">
                                          <p:val>
                                            <p:strVal val="#ppt_y"/>
                                          </p:val>
                                        </p:tav>
                                        <p:tav tm="100000">
                                          <p:val>
                                            <p:strVal val="#ppt_y"/>
                                          </p:val>
                                        </p:tav>
                                      </p:tavLst>
                                    </p:anim>
                                    <p:animEffect transition="in" filter="fade">
                                      <p:cBhvr>
                                        <p:cTn id="90" dur="1000"/>
                                        <p:tgtEl>
                                          <p:spTgt spid="12"/>
                                        </p:tgtEl>
                                      </p:cBhvr>
                                    </p:animEffect>
                                  </p:childTnLst>
                                </p:cTn>
                              </p:par>
                            </p:childTnLst>
                          </p:cTn>
                        </p:par>
                      </p:childTnLst>
                    </p:cTn>
                  </p:par>
                  <p:par>
                    <p:cTn id="91" fill="hold">
                      <p:stCondLst>
                        <p:cond delay="indefinite"/>
                      </p:stCondLst>
                      <p:childTnLst>
                        <p:par>
                          <p:cTn id="92" fill="hold">
                            <p:stCondLst>
                              <p:cond delay="0"/>
                            </p:stCondLst>
                            <p:childTnLst>
                              <p:par>
                                <p:cTn id="93" presetID="48" presetClass="entr" presetSubtype="0" accel="50000" fill="hold" grpId="0" nodeType="click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1000" fill="hold"/>
                                        <p:tgtEl>
                                          <p:spTgt spid="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96" dur="1000" fill="hold"/>
                                        <p:tgtEl>
                                          <p:spTgt spid="13"/>
                                        </p:tgtEl>
                                        <p:attrNameLst>
                                          <p:attrName>ppt_x</p:attrName>
                                        </p:attrNameLst>
                                      </p:cBhvr>
                                      <p:tavLst>
                                        <p:tav tm="0">
                                          <p:val>
                                            <p:fltVal val="-1"/>
                                          </p:val>
                                        </p:tav>
                                        <p:tav tm="50000">
                                          <p:val>
                                            <p:fltVal val="0.95"/>
                                          </p:val>
                                        </p:tav>
                                        <p:tav tm="100000">
                                          <p:val>
                                            <p:strVal val="#ppt_x"/>
                                          </p:val>
                                        </p:tav>
                                      </p:tavLst>
                                    </p:anim>
                                    <p:anim calcmode="lin" valueType="num">
                                      <p:cBhvr>
                                        <p:cTn id="97" dur="1000" fill="hold"/>
                                        <p:tgtEl>
                                          <p:spTgt spid="13"/>
                                        </p:tgtEl>
                                        <p:attrNameLst>
                                          <p:attrName>ppt_y</p:attrName>
                                        </p:attrNameLst>
                                      </p:cBhvr>
                                      <p:tavLst>
                                        <p:tav tm="0">
                                          <p:val>
                                            <p:strVal val="#ppt_y"/>
                                          </p:val>
                                        </p:tav>
                                        <p:tav tm="100000">
                                          <p:val>
                                            <p:strVal val="#ppt_y"/>
                                          </p:val>
                                        </p:tav>
                                      </p:tavLst>
                                    </p:anim>
                                    <p:animEffect transition="in" filter="fade">
                                      <p:cBhvr>
                                        <p:cTn id="98" dur="1000"/>
                                        <p:tgtEl>
                                          <p:spTgt spid="13"/>
                                        </p:tgtEl>
                                      </p:cBhvr>
                                    </p:animEffect>
                                  </p:childTnLst>
                                </p:cTn>
                              </p:par>
                            </p:childTnLst>
                          </p:cTn>
                        </p:par>
                      </p:childTnLst>
                    </p:cTn>
                  </p:par>
                  <p:par>
                    <p:cTn id="99" fill="hold">
                      <p:stCondLst>
                        <p:cond delay="indefinite"/>
                      </p:stCondLst>
                      <p:childTnLst>
                        <p:par>
                          <p:cTn id="100" fill="hold">
                            <p:stCondLst>
                              <p:cond delay="0"/>
                            </p:stCondLst>
                            <p:childTnLst>
                              <p:par>
                                <p:cTn id="101" presetID="48" presetClass="entr" presetSubtype="0" accel="50000" fill="hold" grpId="0" nodeType="clickEffect">
                                  <p:stCondLst>
                                    <p:cond delay="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1000" fill="hold"/>
                                        <p:tgtEl>
                                          <p:spTgt spid="1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4" dur="1000" fill="hold"/>
                                        <p:tgtEl>
                                          <p:spTgt spid="14"/>
                                        </p:tgtEl>
                                        <p:attrNameLst>
                                          <p:attrName>ppt_x</p:attrName>
                                        </p:attrNameLst>
                                      </p:cBhvr>
                                      <p:tavLst>
                                        <p:tav tm="0">
                                          <p:val>
                                            <p:fltVal val="-1"/>
                                          </p:val>
                                        </p:tav>
                                        <p:tav tm="50000">
                                          <p:val>
                                            <p:fltVal val="0.95"/>
                                          </p:val>
                                        </p:tav>
                                        <p:tav tm="100000">
                                          <p:val>
                                            <p:strVal val="#ppt_x"/>
                                          </p:val>
                                        </p:tav>
                                      </p:tavLst>
                                    </p:anim>
                                    <p:anim calcmode="lin" valueType="num">
                                      <p:cBhvr>
                                        <p:cTn id="105" dur="1000" fill="hold"/>
                                        <p:tgtEl>
                                          <p:spTgt spid="14"/>
                                        </p:tgtEl>
                                        <p:attrNameLst>
                                          <p:attrName>ppt_y</p:attrName>
                                        </p:attrNameLst>
                                      </p:cBhvr>
                                      <p:tavLst>
                                        <p:tav tm="0">
                                          <p:val>
                                            <p:strVal val="#ppt_y"/>
                                          </p:val>
                                        </p:tav>
                                        <p:tav tm="100000">
                                          <p:val>
                                            <p:strVal val="#ppt_y"/>
                                          </p:val>
                                        </p:tav>
                                      </p:tavLst>
                                    </p:anim>
                                    <p:animEffect transition="in" filter="fade">
                                      <p:cBhvr>
                                        <p:cTn id="10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P spid="9" grpId="0"/>
      <p:bldP spid="10" grpId="0"/>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2571736" y="1714488"/>
            <a:ext cx="4429155" cy="34831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ppt_w</p:attrName>
                                        </p:attrNameLst>
                                      </p:cBhvr>
                                      <p:tavLst>
                                        <p:tav tm="0" fmla="#ppt_w*sin(2.5*pi*$)">
                                          <p:val>
                                            <p:fltVal val="0"/>
                                          </p:val>
                                        </p:tav>
                                        <p:tav tm="100000">
                                          <p:val>
                                            <p:fltVal val="1"/>
                                          </p:val>
                                        </p:tav>
                                      </p:tavLst>
                                    </p:anim>
                                    <p:anim calcmode="lin" valueType="num">
                                      <p:cBhvr>
                                        <p:cTn id="8" dur="5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1571604" y="357166"/>
            <a:ext cx="7224741" cy="785818"/>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357158" y="1214422"/>
            <a:ext cx="8286795" cy="2554545"/>
          </a:xfrm>
          <a:prstGeom prst="rect">
            <a:avLst/>
          </a:prstGeom>
          <a:noFill/>
          <a:ln w="9525">
            <a:noFill/>
            <a:miter lim="800000"/>
            <a:headEnd/>
            <a:tailEnd/>
          </a:ln>
        </p:spPr>
        <p:txBody>
          <a:bodyPr wrap="square">
            <a:spAutoFit/>
          </a:bodyPr>
          <a:lstStyle/>
          <a:p>
            <a:r>
              <a:rPr lang="ar-SA" sz="3200" b="1" dirty="0" smtClean="0">
                <a:solidFill>
                  <a:srgbClr val="FF0000"/>
                </a:solidFill>
              </a:rPr>
              <a:t>فتنة القبر هي : </a:t>
            </a:r>
            <a:r>
              <a:rPr lang="ar-SA" sz="3200" b="1" dirty="0" smtClean="0"/>
              <a:t>هي سؤال الميت بعد دفنه فيسأل عن ربه ودينه ونبيه فلا يجيب عن هذه الأسئلة إلا المؤمن إذ يثبته الله بالقول الثابت ويضل الله الظالمين فيقول الكافر : لا أدري وأما المنافق فيقول : لا أدري سمعت الناس يقولون شيئا فقلته</a:t>
            </a:r>
            <a:endParaRPr lang="en-US" sz="3200" dirty="0" smtClean="0"/>
          </a:p>
          <a:p>
            <a:pPr algn="r"/>
            <a:endParaRPr lang="ar-SA" sz="3200" b="1" dirty="0">
              <a:solidFill>
                <a:srgbClr val="FF0000"/>
              </a:solidFill>
            </a:endParaRPr>
          </a:p>
        </p:txBody>
      </p:sp>
      <p:sp>
        <p:nvSpPr>
          <p:cNvPr id="4" name="مربع نص 3"/>
          <p:cNvSpPr txBox="1">
            <a:spLocks noChangeArrowheads="1"/>
          </p:cNvSpPr>
          <p:nvPr/>
        </p:nvSpPr>
        <p:spPr bwMode="auto">
          <a:xfrm>
            <a:off x="251520" y="3284984"/>
            <a:ext cx="8463871" cy="3170099"/>
          </a:xfrm>
          <a:prstGeom prst="rect">
            <a:avLst/>
          </a:prstGeom>
          <a:solidFill>
            <a:srgbClr val="FFFF00"/>
          </a:solidFill>
          <a:ln w="9525">
            <a:noFill/>
            <a:miter lim="800000"/>
            <a:headEnd/>
            <a:tailEnd/>
          </a:ln>
        </p:spPr>
        <p:txBody>
          <a:bodyPr wrap="square">
            <a:spAutoFit/>
          </a:bodyPr>
          <a:lstStyle/>
          <a:p>
            <a:r>
              <a:rPr lang="ar-SA" sz="3200" b="1" dirty="0" smtClean="0">
                <a:solidFill>
                  <a:srgbClr val="FF0000"/>
                </a:solidFill>
              </a:rPr>
              <a:t>عذاب القبر  هو :</a:t>
            </a:r>
            <a:r>
              <a:rPr lang="ar-SA" sz="3200" b="1" dirty="0" smtClean="0"/>
              <a:t> </a:t>
            </a:r>
            <a:r>
              <a:rPr lang="ar-SA" sz="2800" b="1" dirty="0" smtClean="0"/>
              <a:t>جاءت الأدلة على أن بعض المؤمنين قد يعذبون في القبر لذنوب ومعاص ارتكبوها قال صلى الله عليه وسلم : ( إن هذه الأمة تبتلى في قبورها فلولا أن لا تدافعوا لدعوت الله أن يسمعكم من عذاب القبر الذي أسمع منه )</a:t>
            </a:r>
            <a:r>
              <a:rPr lang="ar-SA" sz="2800" b="1" dirty="0" smtClean="0">
                <a:solidFill>
                  <a:srgbClr val="FF0000"/>
                </a:solidFill>
              </a:rPr>
              <a:t> </a:t>
            </a:r>
            <a:r>
              <a:rPr lang="ar-SA" sz="2800" b="1" dirty="0" smtClean="0"/>
              <a:t>هي سؤال الميت بعد دفنه فيسأل عن ربه ودينه ونبيه فلا يجيب عن هذه الأسئلة إلا المؤمن إذ يثبته الله بالقول الثابت ويضل الله الظالمين فيقول الكافر : لا أدري وأما المنافق فيقول : لا أدري سمعت الناس يقولون شيئا </a:t>
            </a:r>
            <a:r>
              <a:rPr lang="ar-SA" sz="2800" b="1" dirty="0" smtClean="0"/>
              <a:t>فقلته</a:t>
            </a:r>
            <a:endParaRPr lang="en-US" sz="3200" dirty="0" smtClean="0"/>
          </a:p>
        </p:txBody>
      </p:sp>
      <p:sp>
        <p:nvSpPr>
          <p:cNvPr id="5" name="مستطيل 4"/>
          <p:cNvSpPr/>
          <p:nvPr/>
        </p:nvSpPr>
        <p:spPr>
          <a:xfrm>
            <a:off x="2228249" y="6525344"/>
            <a:ext cx="4498347" cy="369332"/>
          </a:xfrm>
          <a:prstGeom prst="rect">
            <a:avLst/>
          </a:prstGeom>
        </p:spPr>
        <p:txBody>
          <a:bodyPr wrap="none">
            <a:spAutoFit/>
          </a:bodyPr>
          <a:lstStyle/>
          <a:p>
            <a:r>
              <a:rPr lang="ar-SA" b="1" dirty="0">
                <a:solidFill>
                  <a:srgbClr val="FF0000"/>
                </a:solidFill>
              </a:rPr>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500034" y="285728"/>
            <a:ext cx="8358247" cy="135732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714348" y="1916106"/>
            <a:ext cx="7929605" cy="707886"/>
          </a:xfrm>
          <a:prstGeom prst="rect">
            <a:avLst/>
          </a:prstGeom>
          <a:noFill/>
          <a:ln w="9525">
            <a:noFill/>
            <a:miter lim="800000"/>
            <a:headEnd/>
            <a:tailEnd/>
          </a:ln>
        </p:spPr>
        <p:txBody>
          <a:bodyPr wrap="square">
            <a:spAutoFit/>
          </a:bodyPr>
          <a:lstStyle/>
          <a:p>
            <a:pPr algn="r"/>
            <a:r>
              <a:rPr lang="ar-SA" sz="4000" b="1" dirty="0" smtClean="0">
                <a:solidFill>
                  <a:srgbClr val="FF0000"/>
                </a:solidFill>
              </a:rPr>
              <a:t>لا بل يوفق إلى الإجابة من كان صالحا في الدنيا </a:t>
            </a:r>
            <a:endParaRPr lang="ar-SA" sz="40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1071538" y="285728"/>
            <a:ext cx="7767664" cy="100013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714348" y="1630354"/>
            <a:ext cx="7929605" cy="1815882"/>
          </a:xfrm>
          <a:prstGeom prst="rect">
            <a:avLst/>
          </a:prstGeom>
          <a:noFill/>
          <a:ln w="9525">
            <a:noFill/>
            <a:miter lim="800000"/>
            <a:headEnd/>
            <a:tailEnd/>
          </a:ln>
        </p:spPr>
        <p:txBody>
          <a:bodyPr wrap="square">
            <a:spAutoFit/>
          </a:bodyPr>
          <a:lstStyle/>
          <a:p>
            <a:r>
              <a:rPr lang="ar-SA" sz="4000" b="1" dirty="0" smtClean="0"/>
              <a:t>1- الاجتهاد في طاعة الله والبعد عن معصيته</a:t>
            </a:r>
            <a:endParaRPr lang="en-US" sz="4000" dirty="0" smtClean="0"/>
          </a:p>
          <a:p>
            <a:r>
              <a:rPr lang="ar-SA" sz="4000" b="1" dirty="0" smtClean="0"/>
              <a:t>2- تسلية المؤمن عما يفوته من ملذات الدنيا</a:t>
            </a:r>
            <a:endParaRPr lang="en-US" sz="4000" dirty="0" smtClean="0"/>
          </a:p>
          <a:p>
            <a:pPr algn="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692696"/>
            <a:ext cx="7848872" cy="4968552"/>
          </a:xfrm>
          <a:prstGeom prst="rect">
            <a:avLst/>
          </a:prstGeom>
          <a:noFill/>
          <a:extLst>
            <a:ext uri="{909E8E84-426E-40DD-AFC4-6F175D3DCCD1}">
              <a14:hiddenFill xmlns:a14="http://schemas.microsoft.com/office/drawing/2010/main">
                <a:solidFill>
                  <a:srgbClr val="FFFFFF"/>
                </a:solidFill>
              </a14:hiddenFill>
            </a:ext>
          </a:extLst>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extLst>
      <p:ext uri="{BB962C8B-B14F-4D97-AF65-F5344CB8AC3E}">
        <p14:creationId xmlns:p14="http://schemas.microsoft.com/office/powerpoint/2010/main" val="1794542445"/>
      </p:ext>
    </p:extLst>
  </p:cSld>
  <p:clrMapOvr>
    <a:masterClrMapping/>
  </p:clrMapOvr>
  <p:transition>
    <p:wheel spokes="3"/>
    <p:sndAc>
      <p:stSnd>
        <p:snd r:embed="rId3"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1342613"/>
            <a:ext cx="8572560" cy="2800767"/>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solidFill>
                  <a:srgbClr val="C00000"/>
                </a:solidFill>
              </a:rPr>
              <a:t>من أركان الإيمان الستة : </a:t>
            </a:r>
            <a:r>
              <a:rPr lang="ar-SA" sz="4400" b="1" dirty="0" smtClean="0"/>
              <a:t>الإيمان باليوم الآخر وهو ما يكون بعد الموت ومن ذلك فتنة القبر ونعيمه وعذابه ثم قيام الساعة ، فما المراد بفتنة القبر ونعيمه وعذابه ؟</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Documents and Settings\ahmed.ABU-CC02553BBB1\Desktop\My Pictures\1191_188234_1254803921.jpg"/>
          <p:cNvPicPr>
            <a:picLocks noChangeAspect="1" noChangeArrowheads="1"/>
          </p:cNvPicPr>
          <p:nvPr/>
        </p:nvPicPr>
        <p:blipFill>
          <a:blip r:embed="rId4" cstate="print"/>
          <a:stretch>
            <a:fillRect/>
          </a:stretch>
        </p:blipFill>
        <p:spPr bwMode="auto">
          <a:xfrm>
            <a:off x="1857356" y="785794"/>
            <a:ext cx="6248400" cy="43338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Rectangle 2"/>
          <p:cNvSpPr/>
          <p:nvPr/>
        </p:nvSpPr>
        <p:spPr>
          <a:xfrm>
            <a:off x="3000364" y="2000240"/>
            <a:ext cx="3176598" cy="1938992"/>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EG"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الإيمان باليوم الآخر</a:t>
            </a:r>
            <a:endParaRPr lang="en-US"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1209620"/>
            <a:ext cx="8572560" cy="2862322"/>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6000" b="1" dirty="0" smtClean="0"/>
              <a:t>هو الإيمان بكل ما أخبر الله </a:t>
            </a:r>
            <a:r>
              <a:rPr lang="ar-SA" sz="6000" b="1" dirty="0" err="1" smtClean="0"/>
              <a:t>به</a:t>
            </a:r>
            <a:r>
              <a:rPr lang="ar-SA" sz="6000" b="1" dirty="0" smtClean="0"/>
              <a:t> في كتابه أو أخبر </a:t>
            </a:r>
            <a:r>
              <a:rPr lang="ar-SA" sz="6000" b="1" dirty="0" err="1" smtClean="0"/>
              <a:t>به</a:t>
            </a:r>
            <a:r>
              <a:rPr lang="ar-SA" sz="6000" b="1" dirty="0" smtClean="0"/>
              <a:t> رسوله صلى الله عليه وسلم مما يكون بعد الموت </a:t>
            </a:r>
            <a:endParaRPr lang="en-US" sz="60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C:\Documents and Settings\ahmed.ABU-CC02553BBB1\Desktop\My Pictures\039 [Converted].jpg"/>
          <p:cNvPicPr>
            <a:picLocks noChangeAspect="1" noChangeArrowheads="1"/>
          </p:cNvPicPr>
          <p:nvPr/>
        </p:nvPicPr>
        <p:blipFill>
          <a:blip r:embed="rId4" cstate="print"/>
          <a:srcRect/>
          <a:stretch>
            <a:fillRect/>
          </a:stretch>
        </p:blipFill>
        <p:spPr bwMode="auto">
          <a:xfrm>
            <a:off x="1828800" y="533400"/>
            <a:ext cx="5124450" cy="496730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2357422" y="1714488"/>
            <a:ext cx="4097474" cy="1754326"/>
          </a:xfrm>
          <a:prstGeom prst="rect">
            <a:avLst/>
          </a:prstGeom>
          <a:noFill/>
        </p:spPr>
        <p:txBody>
          <a:bodyPr wrap="square" lIns="91440" tIns="45720" rIns="91440" bIns="45720">
            <a:spAutoFit/>
          </a:bodyPr>
          <a:lstStyle/>
          <a:p>
            <a:pPr algn="ctr"/>
            <a:r>
              <a:rPr lang="ar-EG" sz="5400" b="1" spc="100" dirty="0" smtClean="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reflection blurRad="6350" stA="55000" endA="50" endPos="85000" dist="60007" dir="5400000" sy="-100000" algn="bl" rotWithShape="0"/>
                </a:effectLst>
              </a:rPr>
              <a:t>مكانة الإيمان باليوم الآخر </a:t>
            </a:r>
            <a:endParaRPr lang="ar-EG" sz="5400" b="1" cap="none" spc="100" dirty="0" smtClean="0">
              <a:ln w="18000">
                <a:solidFill>
                  <a:schemeClr val="accent1">
                    <a:satMod val="200000"/>
                    <a:tint val="72000"/>
                  </a:schemeClr>
                </a:solidFill>
                <a:prstDash val="solid"/>
              </a:ln>
              <a:solidFill>
                <a:srgbClr val="FF0000"/>
              </a:solidFill>
              <a:effectLst>
                <a:outerShdw blurRad="25000" dist="20000" dir="16020000" algn="tl">
                  <a:schemeClr val="accent1">
                    <a:satMod val="200000"/>
                    <a:shade val="1000"/>
                    <a:alpha val="60000"/>
                  </a:schemeClr>
                </a:outerShdw>
                <a:reflection blurRad="6350" stA="55000" endA="50" endPos="85000" dist="60007" dir="5400000" sy="-100000" algn="bl" rotWithShape="0"/>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17409"/>
                                        </p:tgtEl>
                                        <p:attrNameLst>
                                          <p:attrName>style.visibility</p:attrName>
                                        </p:attrNameLst>
                                      </p:cBhvr>
                                      <p:to>
                                        <p:strVal val="visible"/>
                                      </p:to>
                                    </p:set>
                                    <p:anim calcmode="lin" valueType="num">
                                      <p:cBhvr>
                                        <p:cTn id="13" dur="1000" fill="hold"/>
                                        <p:tgtEl>
                                          <p:spTgt spid="17409"/>
                                        </p:tgtEl>
                                        <p:attrNameLst>
                                          <p:attrName>ppt_w</p:attrName>
                                        </p:attrNameLst>
                                      </p:cBhvr>
                                      <p:tavLst>
                                        <p:tav tm="0">
                                          <p:val>
                                            <p:fltVal val="0"/>
                                          </p:val>
                                        </p:tav>
                                        <p:tav tm="100000">
                                          <p:val>
                                            <p:strVal val="#ppt_w"/>
                                          </p:val>
                                        </p:tav>
                                      </p:tavLst>
                                    </p:anim>
                                    <p:anim calcmode="lin" valueType="num">
                                      <p:cBhvr>
                                        <p:cTn id="14" dur="1000" fill="hold"/>
                                        <p:tgtEl>
                                          <p:spTgt spid="17409"/>
                                        </p:tgtEl>
                                        <p:attrNameLst>
                                          <p:attrName>ppt_h</p:attrName>
                                        </p:attrNameLst>
                                      </p:cBhvr>
                                      <p:tavLst>
                                        <p:tav tm="0">
                                          <p:val>
                                            <p:fltVal val="0"/>
                                          </p:val>
                                        </p:tav>
                                        <p:tav tm="100000">
                                          <p:val>
                                            <p:strVal val="#ppt_h"/>
                                          </p:val>
                                        </p:tav>
                                      </p:tavLst>
                                    </p:anim>
                                    <p:anim calcmode="lin" valueType="num">
                                      <p:cBhvr>
                                        <p:cTn id="15" dur="1000" fill="hold"/>
                                        <p:tgtEl>
                                          <p:spTgt spid="17409"/>
                                        </p:tgtEl>
                                        <p:attrNameLst>
                                          <p:attrName>style.rotation</p:attrName>
                                        </p:attrNameLst>
                                      </p:cBhvr>
                                      <p:tavLst>
                                        <p:tav tm="0">
                                          <p:val>
                                            <p:fltVal val="90"/>
                                          </p:val>
                                        </p:tav>
                                        <p:tav tm="100000">
                                          <p:val>
                                            <p:fltVal val="0"/>
                                          </p:val>
                                        </p:tav>
                                      </p:tavLst>
                                    </p:anim>
                                    <p:animEffect transition="in" filter="fade">
                                      <p:cBhvr>
                                        <p:cTn id="16" dur="10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882924"/>
            <a:ext cx="8572560" cy="4832092"/>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الإيمان باليوم الآخر له مكانة عظيمة فهو الركن الخامس من أركان الإيمان فمن آمن </a:t>
            </a:r>
            <a:r>
              <a:rPr lang="ar-SA" sz="4400" b="1" dirty="0" err="1" smtClean="0"/>
              <a:t>به</a:t>
            </a:r>
            <a:r>
              <a:rPr lang="ar-SA" sz="4400" b="1" dirty="0" smtClean="0"/>
              <a:t> مع بقية الأركان اطمأنت نفسه وعلم أن الله حكيم لا يضيع أجر من أحسن عملا </a:t>
            </a:r>
            <a:endParaRPr lang="en-US" sz="4400" dirty="0" smtClean="0"/>
          </a:p>
          <a:p>
            <a:r>
              <a:rPr lang="ar-SA" sz="4400" b="1" dirty="0" smtClean="0"/>
              <a:t>وإنكاره كفر كما قال تعالى : (زَعَمَ الَّذِينَ كَفَرُوا أَن لَّن يُبْعَثُوا قُلْ بَلَى وَرَبِّي لَتُبْعَثُنَّ ثُمَّ </a:t>
            </a:r>
            <a:r>
              <a:rPr lang="ar-SA" sz="4400" b="1" dirty="0" err="1" smtClean="0"/>
              <a:t>لَتُنَبَّؤُنَّ</a:t>
            </a:r>
            <a:r>
              <a:rPr lang="ar-SA" sz="4400" b="1" dirty="0" smtClean="0"/>
              <a:t> بِمَا عَمِلْتُمْ وَذَلِكَ عَلَى اللَّهِ يَسِيرٌ )</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descr="C:\Documents and Settings\ahmed.ABU-CC02553BBB1\Desktop\My Pictures\072 [Converted].jpg"/>
          <p:cNvPicPr>
            <a:picLocks noChangeAspect="1" noChangeArrowheads="1"/>
          </p:cNvPicPr>
          <p:nvPr/>
        </p:nvPicPr>
        <p:blipFill>
          <a:blip r:embed="rId4" cstate="print"/>
          <a:srcRect/>
          <a:stretch>
            <a:fillRect/>
          </a:stretch>
        </p:blipFill>
        <p:spPr bwMode="auto">
          <a:xfrm>
            <a:off x="1676400" y="685800"/>
            <a:ext cx="5243513" cy="467202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2643174" y="1357298"/>
            <a:ext cx="3643338" cy="2554545"/>
          </a:xfrm>
          <a:prstGeom prst="rect">
            <a:avLst/>
          </a:prstGeom>
          <a:noFill/>
        </p:spPr>
        <p:txBody>
          <a:bodyPr wrap="square" lIns="91440" tIns="45720" rIns="91440" bIns="45720">
            <a:spAutoFit/>
          </a:bodyPr>
          <a:lstStyle/>
          <a:p>
            <a:pPr algn="ctr"/>
            <a:r>
              <a:rPr lang="ar-EG"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50" endPos="85000" dist="60007" dir="5400000" sy="-100000" algn="bl" rotWithShape="0"/>
                </a:effectLst>
              </a:rPr>
              <a:t>المراد بفتنة القبر</a:t>
            </a:r>
            <a:endParaRPr lang="en-US"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eflection blurRad="6350" stA="55000" endA="50" endPos="85000" dist="60007" dir="5400000" sy="-100000" algn="bl" rotWithShape="0"/>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nodeType="withEffect">
                                  <p:stCondLst>
                                    <p:cond delay="0"/>
                                  </p:stCondLst>
                                  <p:childTnLst>
                                    <p:set>
                                      <p:cBhvr>
                                        <p:cTn id="11" dur="1" fill="hold">
                                          <p:stCondLst>
                                            <p:cond delay="0"/>
                                          </p:stCondLst>
                                        </p:cTn>
                                        <p:tgtEl>
                                          <p:spTgt spid="12289"/>
                                        </p:tgtEl>
                                        <p:attrNameLst>
                                          <p:attrName>style.visibility</p:attrName>
                                        </p:attrNameLst>
                                      </p:cBhvr>
                                      <p:to>
                                        <p:strVal val="visible"/>
                                      </p:to>
                                    </p:set>
                                    <p:anim calcmode="lin" valueType="num">
                                      <p:cBhvr>
                                        <p:cTn id="12" dur="500" fill="hold"/>
                                        <p:tgtEl>
                                          <p:spTgt spid="12289"/>
                                        </p:tgtEl>
                                        <p:attrNameLst>
                                          <p:attrName>ppt_w</p:attrName>
                                        </p:attrNameLst>
                                      </p:cBhvr>
                                      <p:tavLst>
                                        <p:tav tm="0">
                                          <p:val>
                                            <p:fltVal val="0"/>
                                          </p:val>
                                        </p:tav>
                                        <p:tav tm="100000">
                                          <p:val>
                                            <p:strVal val="#ppt_w"/>
                                          </p:val>
                                        </p:tav>
                                      </p:tavLst>
                                    </p:anim>
                                    <p:anim calcmode="lin" valueType="num">
                                      <p:cBhvr>
                                        <p:cTn id="13" dur="500" fill="hold"/>
                                        <p:tgtEl>
                                          <p:spTgt spid="12289"/>
                                        </p:tgtEl>
                                        <p:attrNameLst>
                                          <p:attrName>ppt_h</p:attrName>
                                        </p:attrNameLst>
                                      </p:cBhvr>
                                      <p:tavLst>
                                        <p:tav tm="0">
                                          <p:val>
                                            <p:fltVal val="0"/>
                                          </p:val>
                                        </p:tav>
                                        <p:tav tm="100000">
                                          <p:val>
                                            <p:strVal val="#ppt_h"/>
                                          </p:val>
                                        </p:tav>
                                      </p:tavLst>
                                    </p:anim>
                                    <p:animEffect transition="in" filter="fade">
                                      <p:cBhvr>
                                        <p:cTn id="14" dur="5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1214422"/>
            <a:ext cx="8572560" cy="3477875"/>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هي سؤال الميت بعد دفنه فيسأل عن ربه ودينه ونبيه فلا يجيب عن هذه الأسئلة إلا المؤمن إذ يثبته الله بالقول الثابت ويضل الله الظالمين فيقول الكافر : لا أدري وأما المنافق فيقول : لا أدري سمعت الناس يقولون شيئا فقلته</a:t>
            </a:r>
            <a:endParaRPr lang="en-US" sz="44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1338</Words>
  <Application>Microsoft Office PowerPoint</Application>
  <PresentationFormat>عرض على الشاشة (3:4)‏</PresentationFormat>
  <Paragraphs>127</Paragraphs>
  <Slides>27</Slides>
  <Notes>27</Notes>
  <HiddenSlides>0</HiddenSlides>
  <MMClips>0</MMClips>
  <ScaleCrop>false</ScaleCrop>
  <HeadingPairs>
    <vt:vector size="4" baseType="variant">
      <vt:variant>
        <vt:lpstr>نسق</vt:lpstr>
      </vt:variant>
      <vt:variant>
        <vt:i4>1</vt:i4>
      </vt:variant>
      <vt:variant>
        <vt:lpstr>عناوين الشرائح</vt:lpstr>
      </vt:variant>
      <vt:variant>
        <vt:i4>27</vt:i4>
      </vt:variant>
    </vt:vector>
  </HeadingPairs>
  <TitlesOfParts>
    <vt:vector size="28"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39</cp:revision>
  <dcterms:modified xsi:type="dcterms:W3CDTF">2013-02-25T23:14:57Z</dcterms:modified>
</cp:coreProperties>
</file>