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29"/>
  </p:notesMasterIdLst>
  <p:sldIdLst>
    <p:sldId id="256" r:id="rId2"/>
    <p:sldId id="257" r:id="rId3"/>
    <p:sldId id="258" r:id="rId4"/>
    <p:sldId id="259" r:id="rId5"/>
    <p:sldId id="260" r:id="rId6"/>
    <p:sldId id="273" r:id="rId7"/>
    <p:sldId id="277" r:id="rId8"/>
    <p:sldId id="278" r:id="rId9"/>
    <p:sldId id="279" r:id="rId10"/>
    <p:sldId id="274" r:id="rId11"/>
    <p:sldId id="280" r:id="rId12"/>
    <p:sldId id="281" r:id="rId13"/>
    <p:sldId id="275" r:id="rId14"/>
    <p:sldId id="262" r:id="rId15"/>
    <p:sldId id="276" r:id="rId16"/>
    <p:sldId id="282" r:id="rId17"/>
    <p:sldId id="264" r:id="rId18"/>
    <p:sldId id="265" r:id="rId19"/>
    <p:sldId id="266" r:id="rId20"/>
    <p:sldId id="283" r:id="rId21"/>
    <p:sldId id="284" r:id="rId22"/>
    <p:sldId id="285" r:id="rId23"/>
    <p:sldId id="286" r:id="rId24"/>
    <p:sldId id="287" r:id="rId25"/>
    <p:sldId id="288" r:id="rId26"/>
    <p:sldId id="289" r:id="rId27"/>
    <p:sldId id="290" r:id="rId28"/>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90427" autoAdjust="0"/>
    <p:restoredTop sz="87211" autoAdjust="0"/>
  </p:normalViewPr>
  <p:slideViewPr>
    <p:cSldViewPr>
      <p:cViewPr varScale="1">
        <p:scale>
          <a:sx n="60" d="100"/>
          <a:sy n="60" d="100"/>
        </p:scale>
        <p:origin x="-2010"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CF58C69D-53A2-4ED0-9F86-B43E73F1448B}" type="datetimeFigureOut">
              <a:rPr lang="ar-SA" smtClean="0"/>
              <a:t>18/04/34</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0F8763AF-474A-4BE4-A021-3DCA34CCD6BF}" type="slidenum">
              <a:rPr lang="ar-SA" smtClean="0"/>
              <a:t>‹#›</a:t>
            </a:fld>
            <a:endParaRPr lang="ar-SA"/>
          </a:p>
        </p:txBody>
      </p:sp>
    </p:spTree>
    <p:extLst>
      <p:ext uri="{BB962C8B-B14F-4D97-AF65-F5344CB8AC3E}">
        <p14:creationId xmlns:p14="http://schemas.microsoft.com/office/powerpoint/2010/main" val="72418923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0F8763AF-474A-4BE4-A021-3DCA34CCD6BF}" type="slidenum">
              <a:rPr lang="ar-SA" smtClean="0"/>
              <a:t>1</a:t>
            </a:fld>
            <a:endParaRPr lang="ar-SA"/>
          </a:p>
        </p:txBody>
      </p:sp>
    </p:spTree>
    <p:extLst>
      <p:ext uri="{BB962C8B-B14F-4D97-AF65-F5344CB8AC3E}">
        <p14:creationId xmlns:p14="http://schemas.microsoft.com/office/powerpoint/2010/main" val="26581196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0F8763AF-474A-4BE4-A021-3DCA34CCD6BF}" type="slidenum">
              <a:rPr lang="ar-SA" smtClean="0"/>
              <a:t>10</a:t>
            </a:fld>
            <a:endParaRPr lang="ar-SA"/>
          </a:p>
        </p:txBody>
      </p:sp>
    </p:spTree>
    <p:extLst>
      <p:ext uri="{BB962C8B-B14F-4D97-AF65-F5344CB8AC3E}">
        <p14:creationId xmlns:p14="http://schemas.microsoft.com/office/powerpoint/2010/main" val="5192283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0F8763AF-474A-4BE4-A021-3DCA34CCD6BF}" type="slidenum">
              <a:rPr lang="ar-SA" smtClean="0"/>
              <a:t>11</a:t>
            </a:fld>
            <a:endParaRPr lang="ar-SA"/>
          </a:p>
        </p:txBody>
      </p:sp>
    </p:spTree>
    <p:extLst>
      <p:ext uri="{BB962C8B-B14F-4D97-AF65-F5344CB8AC3E}">
        <p14:creationId xmlns:p14="http://schemas.microsoft.com/office/powerpoint/2010/main" val="33433101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endParaRPr lang="ar-SA" dirty="0" smtClean="0"/>
          </a:p>
        </p:txBody>
      </p:sp>
      <p:sp>
        <p:nvSpPr>
          <p:cNvPr id="4" name="عنصر نائب لرقم الشريحة 3"/>
          <p:cNvSpPr>
            <a:spLocks noGrp="1"/>
          </p:cNvSpPr>
          <p:nvPr>
            <p:ph type="sldNum" sz="quarter" idx="10"/>
          </p:nvPr>
        </p:nvSpPr>
        <p:spPr/>
        <p:txBody>
          <a:bodyPr/>
          <a:lstStyle/>
          <a:p>
            <a:fld id="{0F8763AF-474A-4BE4-A021-3DCA34CCD6BF}" type="slidenum">
              <a:rPr lang="ar-SA" smtClean="0"/>
              <a:t>12</a:t>
            </a:fld>
            <a:endParaRPr lang="ar-SA"/>
          </a:p>
        </p:txBody>
      </p:sp>
    </p:spTree>
    <p:extLst>
      <p:ext uri="{BB962C8B-B14F-4D97-AF65-F5344CB8AC3E}">
        <p14:creationId xmlns:p14="http://schemas.microsoft.com/office/powerpoint/2010/main" val="12169898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0F8763AF-474A-4BE4-A021-3DCA34CCD6BF}" type="slidenum">
              <a:rPr lang="ar-SA" smtClean="0"/>
              <a:t>13</a:t>
            </a:fld>
            <a:endParaRPr lang="ar-SA"/>
          </a:p>
        </p:txBody>
      </p:sp>
    </p:spTree>
    <p:extLst>
      <p:ext uri="{BB962C8B-B14F-4D97-AF65-F5344CB8AC3E}">
        <p14:creationId xmlns:p14="http://schemas.microsoft.com/office/powerpoint/2010/main" val="35133731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0F8763AF-474A-4BE4-A021-3DCA34CCD6BF}" type="slidenum">
              <a:rPr lang="ar-SA" smtClean="0"/>
              <a:t>14</a:t>
            </a:fld>
            <a:endParaRPr lang="ar-SA"/>
          </a:p>
        </p:txBody>
      </p:sp>
    </p:spTree>
    <p:extLst>
      <p:ext uri="{BB962C8B-B14F-4D97-AF65-F5344CB8AC3E}">
        <p14:creationId xmlns:p14="http://schemas.microsoft.com/office/powerpoint/2010/main" val="30279630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0F8763AF-474A-4BE4-A021-3DCA34CCD6BF}" type="slidenum">
              <a:rPr lang="ar-SA" smtClean="0"/>
              <a:t>15</a:t>
            </a:fld>
            <a:endParaRPr lang="ar-SA"/>
          </a:p>
        </p:txBody>
      </p:sp>
    </p:spTree>
    <p:extLst>
      <p:ext uri="{BB962C8B-B14F-4D97-AF65-F5344CB8AC3E}">
        <p14:creationId xmlns:p14="http://schemas.microsoft.com/office/powerpoint/2010/main" val="26238516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0F8763AF-474A-4BE4-A021-3DCA34CCD6BF}" type="slidenum">
              <a:rPr lang="ar-SA" smtClean="0"/>
              <a:t>16</a:t>
            </a:fld>
            <a:endParaRPr lang="ar-SA"/>
          </a:p>
        </p:txBody>
      </p:sp>
    </p:spTree>
    <p:extLst>
      <p:ext uri="{BB962C8B-B14F-4D97-AF65-F5344CB8AC3E}">
        <p14:creationId xmlns:p14="http://schemas.microsoft.com/office/powerpoint/2010/main" val="9597808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0F8763AF-474A-4BE4-A021-3DCA34CCD6BF}" type="slidenum">
              <a:rPr lang="ar-SA" smtClean="0"/>
              <a:t>17</a:t>
            </a:fld>
            <a:endParaRPr lang="ar-SA"/>
          </a:p>
        </p:txBody>
      </p:sp>
    </p:spTree>
    <p:extLst>
      <p:ext uri="{BB962C8B-B14F-4D97-AF65-F5344CB8AC3E}">
        <p14:creationId xmlns:p14="http://schemas.microsoft.com/office/powerpoint/2010/main" val="37698023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0F8763AF-474A-4BE4-A021-3DCA34CCD6BF}" type="slidenum">
              <a:rPr lang="ar-SA" smtClean="0"/>
              <a:t>18</a:t>
            </a:fld>
            <a:endParaRPr lang="ar-SA"/>
          </a:p>
        </p:txBody>
      </p:sp>
    </p:spTree>
    <p:extLst>
      <p:ext uri="{BB962C8B-B14F-4D97-AF65-F5344CB8AC3E}">
        <p14:creationId xmlns:p14="http://schemas.microsoft.com/office/powerpoint/2010/main" val="1681437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0F8763AF-474A-4BE4-A021-3DCA34CCD6BF}" type="slidenum">
              <a:rPr lang="ar-SA" smtClean="0"/>
              <a:t>19</a:t>
            </a:fld>
            <a:endParaRPr lang="ar-SA"/>
          </a:p>
        </p:txBody>
      </p:sp>
    </p:spTree>
    <p:extLst>
      <p:ext uri="{BB962C8B-B14F-4D97-AF65-F5344CB8AC3E}">
        <p14:creationId xmlns:p14="http://schemas.microsoft.com/office/powerpoint/2010/main" val="10665082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0F8763AF-474A-4BE4-A021-3DCA34CCD6BF}" type="slidenum">
              <a:rPr lang="ar-SA" smtClean="0"/>
              <a:t>2</a:t>
            </a:fld>
            <a:endParaRPr lang="ar-SA"/>
          </a:p>
        </p:txBody>
      </p:sp>
    </p:spTree>
    <p:extLst>
      <p:ext uri="{BB962C8B-B14F-4D97-AF65-F5344CB8AC3E}">
        <p14:creationId xmlns:p14="http://schemas.microsoft.com/office/powerpoint/2010/main" val="4543639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0F8763AF-474A-4BE4-A021-3DCA34CCD6BF}" type="slidenum">
              <a:rPr lang="ar-SA" smtClean="0"/>
              <a:t>20</a:t>
            </a:fld>
            <a:endParaRPr lang="ar-SA"/>
          </a:p>
        </p:txBody>
      </p:sp>
    </p:spTree>
    <p:extLst>
      <p:ext uri="{BB962C8B-B14F-4D97-AF65-F5344CB8AC3E}">
        <p14:creationId xmlns:p14="http://schemas.microsoft.com/office/powerpoint/2010/main" val="9088343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0F8763AF-474A-4BE4-A021-3DCA34CCD6BF}" type="slidenum">
              <a:rPr lang="ar-SA" smtClean="0"/>
              <a:t>21</a:t>
            </a:fld>
            <a:endParaRPr lang="ar-SA"/>
          </a:p>
        </p:txBody>
      </p:sp>
    </p:spTree>
    <p:extLst>
      <p:ext uri="{BB962C8B-B14F-4D97-AF65-F5344CB8AC3E}">
        <p14:creationId xmlns:p14="http://schemas.microsoft.com/office/powerpoint/2010/main" val="5016285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0F8763AF-474A-4BE4-A021-3DCA34CCD6BF}" type="slidenum">
              <a:rPr lang="ar-SA" smtClean="0"/>
              <a:t>22</a:t>
            </a:fld>
            <a:endParaRPr lang="ar-SA"/>
          </a:p>
        </p:txBody>
      </p:sp>
    </p:spTree>
    <p:extLst>
      <p:ext uri="{BB962C8B-B14F-4D97-AF65-F5344CB8AC3E}">
        <p14:creationId xmlns:p14="http://schemas.microsoft.com/office/powerpoint/2010/main" val="11216597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0F8763AF-474A-4BE4-A021-3DCA34CCD6BF}" type="slidenum">
              <a:rPr lang="ar-SA" smtClean="0"/>
              <a:t>23</a:t>
            </a:fld>
            <a:endParaRPr lang="ar-SA"/>
          </a:p>
        </p:txBody>
      </p:sp>
    </p:spTree>
    <p:extLst>
      <p:ext uri="{BB962C8B-B14F-4D97-AF65-F5344CB8AC3E}">
        <p14:creationId xmlns:p14="http://schemas.microsoft.com/office/powerpoint/2010/main" val="28064443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0F8763AF-474A-4BE4-A021-3DCA34CCD6BF}" type="slidenum">
              <a:rPr lang="ar-SA" smtClean="0"/>
              <a:t>24</a:t>
            </a:fld>
            <a:endParaRPr lang="ar-SA"/>
          </a:p>
        </p:txBody>
      </p:sp>
    </p:spTree>
    <p:extLst>
      <p:ext uri="{BB962C8B-B14F-4D97-AF65-F5344CB8AC3E}">
        <p14:creationId xmlns:p14="http://schemas.microsoft.com/office/powerpoint/2010/main" val="11315207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0F8763AF-474A-4BE4-A021-3DCA34CCD6BF}" type="slidenum">
              <a:rPr lang="ar-SA" smtClean="0"/>
              <a:t>25</a:t>
            </a:fld>
            <a:endParaRPr lang="ar-SA"/>
          </a:p>
        </p:txBody>
      </p:sp>
    </p:spTree>
    <p:extLst>
      <p:ext uri="{BB962C8B-B14F-4D97-AF65-F5344CB8AC3E}">
        <p14:creationId xmlns:p14="http://schemas.microsoft.com/office/powerpoint/2010/main" val="13160487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0F8763AF-474A-4BE4-A021-3DCA34CCD6BF}" type="slidenum">
              <a:rPr lang="ar-SA" smtClean="0"/>
              <a:t>26</a:t>
            </a:fld>
            <a:endParaRPr lang="ar-SA"/>
          </a:p>
        </p:txBody>
      </p:sp>
    </p:spTree>
    <p:extLst>
      <p:ext uri="{BB962C8B-B14F-4D97-AF65-F5344CB8AC3E}">
        <p14:creationId xmlns:p14="http://schemas.microsoft.com/office/powerpoint/2010/main" val="6357406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smtClean="0"/>
              <a:t>الأستاذ أبو يوسف</a:t>
            </a:r>
            <a:r>
              <a:rPr lang="ar-SA" baseline="0" smtClean="0"/>
              <a:t> </a:t>
            </a:r>
            <a:r>
              <a:rPr lang="ar-SA" smtClean="0"/>
              <a:t>منتدى التربية والتعليم بالمدينة المنورة لا تنسونا من صالح دعائكم</a:t>
            </a:r>
          </a:p>
          <a:p>
            <a:endParaRPr lang="ar-SA"/>
          </a:p>
        </p:txBody>
      </p:sp>
      <p:sp>
        <p:nvSpPr>
          <p:cNvPr id="4" name="عنصر نائب لرقم الشريحة 3"/>
          <p:cNvSpPr>
            <a:spLocks noGrp="1"/>
          </p:cNvSpPr>
          <p:nvPr>
            <p:ph type="sldNum" sz="quarter" idx="10"/>
          </p:nvPr>
        </p:nvSpPr>
        <p:spPr/>
        <p:txBody>
          <a:bodyPr/>
          <a:lstStyle/>
          <a:p>
            <a:fld id="{0F8763AF-474A-4BE4-A021-3DCA34CCD6BF}" type="slidenum">
              <a:rPr lang="ar-SA" smtClean="0"/>
              <a:t>27</a:t>
            </a:fld>
            <a:endParaRPr lang="ar-SA"/>
          </a:p>
        </p:txBody>
      </p:sp>
    </p:spTree>
    <p:extLst>
      <p:ext uri="{BB962C8B-B14F-4D97-AF65-F5344CB8AC3E}">
        <p14:creationId xmlns:p14="http://schemas.microsoft.com/office/powerpoint/2010/main" val="8933992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0F8763AF-474A-4BE4-A021-3DCA34CCD6BF}" type="slidenum">
              <a:rPr lang="ar-SA" smtClean="0"/>
              <a:t>3</a:t>
            </a:fld>
            <a:endParaRPr lang="ar-SA"/>
          </a:p>
        </p:txBody>
      </p:sp>
    </p:spTree>
    <p:extLst>
      <p:ext uri="{BB962C8B-B14F-4D97-AF65-F5344CB8AC3E}">
        <p14:creationId xmlns:p14="http://schemas.microsoft.com/office/powerpoint/2010/main" val="12204178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0F8763AF-474A-4BE4-A021-3DCA34CCD6BF}" type="slidenum">
              <a:rPr lang="ar-SA" smtClean="0"/>
              <a:t>4</a:t>
            </a:fld>
            <a:endParaRPr lang="ar-SA"/>
          </a:p>
        </p:txBody>
      </p:sp>
    </p:spTree>
    <p:extLst>
      <p:ext uri="{BB962C8B-B14F-4D97-AF65-F5344CB8AC3E}">
        <p14:creationId xmlns:p14="http://schemas.microsoft.com/office/powerpoint/2010/main" val="14696239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0F8763AF-474A-4BE4-A021-3DCA34CCD6BF}" type="slidenum">
              <a:rPr lang="ar-SA" smtClean="0"/>
              <a:t>5</a:t>
            </a:fld>
            <a:endParaRPr lang="ar-SA"/>
          </a:p>
        </p:txBody>
      </p:sp>
    </p:spTree>
    <p:extLst>
      <p:ext uri="{BB962C8B-B14F-4D97-AF65-F5344CB8AC3E}">
        <p14:creationId xmlns:p14="http://schemas.microsoft.com/office/powerpoint/2010/main" val="6835751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0F8763AF-474A-4BE4-A021-3DCA34CCD6BF}" type="slidenum">
              <a:rPr lang="ar-SA" smtClean="0"/>
              <a:t>6</a:t>
            </a:fld>
            <a:endParaRPr lang="ar-SA"/>
          </a:p>
        </p:txBody>
      </p:sp>
    </p:spTree>
    <p:extLst>
      <p:ext uri="{BB962C8B-B14F-4D97-AF65-F5344CB8AC3E}">
        <p14:creationId xmlns:p14="http://schemas.microsoft.com/office/powerpoint/2010/main" val="20698907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0F8763AF-474A-4BE4-A021-3DCA34CCD6BF}" type="slidenum">
              <a:rPr lang="ar-SA" smtClean="0"/>
              <a:t>7</a:t>
            </a:fld>
            <a:endParaRPr lang="ar-SA"/>
          </a:p>
        </p:txBody>
      </p:sp>
    </p:spTree>
    <p:extLst>
      <p:ext uri="{BB962C8B-B14F-4D97-AF65-F5344CB8AC3E}">
        <p14:creationId xmlns:p14="http://schemas.microsoft.com/office/powerpoint/2010/main" val="28785566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0F8763AF-474A-4BE4-A021-3DCA34CCD6BF}" type="slidenum">
              <a:rPr lang="ar-SA" smtClean="0"/>
              <a:t>8</a:t>
            </a:fld>
            <a:endParaRPr lang="ar-SA"/>
          </a:p>
        </p:txBody>
      </p:sp>
    </p:spTree>
    <p:extLst>
      <p:ext uri="{BB962C8B-B14F-4D97-AF65-F5344CB8AC3E}">
        <p14:creationId xmlns:p14="http://schemas.microsoft.com/office/powerpoint/2010/main" val="36787864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0F8763AF-474A-4BE4-A021-3DCA34CCD6BF}" type="slidenum">
              <a:rPr lang="ar-SA" smtClean="0"/>
              <a:t>9</a:t>
            </a:fld>
            <a:endParaRPr lang="ar-SA"/>
          </a:p>
        </p:txBody>
      </p:sp>
    </p:spTree>
    <p:extLst>
      <p:ext uri="{BB962C8B-B14F-4D97-AF65-F5344CB8AC3E}">
        <p14:creationId xmlns:p14="http://schemas.microsoft.com/office/powerpoint/2010/main" val="31459917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18/04/34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18/04/34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18/04/34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18/04/34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18/04/34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18/04/34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18/04/34</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18/04/34</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18/04/34</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18/04/34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18/04/34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1000" r="-1000"/>
          </a:stretch>
        </a:blip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18/04/34</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شبه منحرف 1"/>
          <p:cNvSpPr/>
          <p:nvPr/>
        </p:nvSpPr>
        <p:spPr>
          <a:xfrm>
            <a:off x="1403648" y="1785926"/>
            <a:ext cx="6336704" cy="2143140"/>
          </a:xfrm>
          <a:prstGeom prst="trapezoid">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000" b="1" dirty="0" smtClean="0">
                <a:solidFill>
                  <a:srgbClr val="FF0000"/>
                </a:solidFill>
              </a:rPr>
              <a:t>محبة النبي صلى الله عليه وسلم </a:t>
            </a:r>
            <a:endParaRPr lang="ar-SA" sz="4000" b="1" dirty="0">
              <a:solidFill>
                <a:srgbClr val="FF0000"/>
              </a:solidFill>
            </a:endParaRPr>
          </a:p>
        </p:txBody>
      </p:sp>
      <p:pic>
        <p:nvPicPr>
          <p:cNvPr id="3" name="Picture 2" descr="D:\6\1\التربية الاسلامية الصف السادس ف2  توزيع و تحضير و عروض بوربوينت و كتاب و اوراق عمل و خرائط مفاهيم\فقه\بور بوينت فقه سادس ابتدائي ف2 كتاب الطالب\بور بوينت فقه سادس ف2 كتاب نشاط\2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41535" y="188640"/>
            <a:ext cx="3386261" cy="1728192"/>
          </a:xfrm>
          <a:prstGeom prst="rect">
            <a:avLst/>
          </a:prstGeom>
          <a:noFill/>
          <a:extLst>
            <a:ext uri="{909E8E84-426E-40DD-AFC4-6F175D3DCCD1}">
              <a14:hiddenFill xmlns:a14="http://schemas.microsoft.com/office/drawing/2010/main">
                <a:solidFill>
                  <a:srgbClr val="FFFFFF"/>
                </a:solidFill>
              </a14:hiddenFill>
            </a:ext>
          </a:extLst>
        </p:spPr>
      </p:pic>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428644" y="1190701"/>
            <a:ext cx="8215322" cy="3785652"/>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r>
              <a:rPr lang="ar-SA" sz="4800" b="1" dirty="0" smtClean="0">
                <a:solidFill>
                  <a:schemeClr val="bg1"/>
                </a:solidFill>
              </a:rPr>
              <a:t>- نسبه : </a:t>
            </a:r>
            <a:r>
              <a:rPr lang="ar-SA" sz="4800" b="1" dirty="0" smtClean="0">
                <a:solidFill>
                  <a:srgbClr val="FFFF00"/>
                </a:solidFill>
              </a:rPr>
              <a:t>عبد الرحمن بن صخر </a:t>
            </a:r>
            <a:r>
              <a:rPr lang="ar-SA" sz="4800" b="1" dirty="0" err="1" smtClean="0">
                <a:solidFill>
                  <a:srgbClr val="FFFF00"/>
                </a:solidFill>
              </a:rPr>
              <a:t>الدوسي</a:t>
            </a:r>
            <a:endParaRPr lang="ar-SA" sz="4800" b="1" dirty="0" smtClean="0">
              <a:solidFill>
                <a:srgbClr val="FFFF00"/>
              </a:solidFill>
            </a:endParaRPr>
          </a:p>
          <a:p>
            <a:r>
              <a:rPr lang="ar-SA" sz="4800" b="1" dirty="0" smtClean="0">
                <a:solidFill>
                  <a:schemeClr val="bg1"/>
                </a:solidFill>
              </a:rPr>
              <a:t>- </a:t>
            </a:r>
            <a:r>
              <a:rPr lang="ar-EG" sz="4800" b="1" dirty="0" smtClean="0">
                <a:solidFill>
                  <a:schemeClr val="bg1"/>
                </a:solidFill>
              </a:rPr>
              <a:t>من فضائله </a:t>
            </a:r>
            <a:r>
              <a:rPr lang="ar-SA" sz="4800" b="1" dirty="0" smtClean="0">
                <a:solidFill>
                  <a:schemeClr val="bg1"/>
                </a:solidFill>
              </a:rPr>
              <a:t>: </a:t>
            </a:r>
            <a:r>
              <a:rPr lang="ar-SA" sz="4800" b="1" dirty="0" smtClean="0">
                <a:solidFill>
                  <a:srgbClr val="FFFF00"/>
                </a:solidFill>
              </a:rPr>
              <a:t>دعا له النبي صلى الله عليه وسلم بقوة الحفظ فأصبح لا ينسى حديثا سمعه من النبي صلى الله عليه وسلم</a:t>
            </a:r>
          </a:p>
        </p:txBody>
      </p:sp>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428644" y="642918"/>
            <a:ext cx="8215322" cy="5509200"/>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a:buFontTx/>
              <a:buChar char="-"/>
            </a:pPr>
            <a:r>
              <a:rPr lang="ar-EG" sz="4400" b="1" dirty="0" smtClean="0">
                <a:solidFill>
                  <a:schemeClr val="bg1"/>
                </a:solidFill>
              </a:rPr>
              <a:t>من صفاته</a:t>
            </a:r>
            <a:r>
              <a:rPr lang="ar-SA" sz="4400" b="1" dirty="0" smtClean="0">
                <a:solidFill>
                  <a:schemeClr val="bg1"/>
                </a:solidFill>
              </a:rPr>
              <a:t>: </a:t>
            </a:r>
            <a:r>
              <a:rPr lang="ar-SA" sz="4400" b="1" dirty="0" smtClean="0">
                <a:solidFill>
                  <a:srgbClr val="FFFF00"/>
                </a:solidFill>
              </a:rPr>
              <a:t>حبه للعلم : كان أبو هريرة رضي الله عنه محبا للعلم فقد روى عن النبي صلى الله عليه وسلم أكثر من ( 5300 ) حديث</a:t>
            </a:r>
            <a:endParaRPr lang="ar-EG" sz="4400" b="1" dirty="0" smtClean="0">
              <a:solidFill>
                <a:srgbClr val="FFFF00"/>
              </a:solidFill>
            </a:endParaRPr>
          </a:p>
          <a:p>
            <a:pPr>
              <a:buFontTx/>
              <a:buChar char="-"/>
            </a:pPr>
            <a:r>
              <a:rPr lang="ar-EG" sz="4400" b="1" dirty="0" smtClean="0"/>
              <a:t>عبادته : </a:t>
            </a:r>
            <a:r>
              <a:rPr lang="ar-SA" sz="4400" b="1" dirty="0" smtClean="0">
                <a:solidFill>
                  <a:srgbClr val="FFFF00"/>
                </a:solidFill>
              </a:rPr>
              <a:t>من عبادته أن كان هو وامرأته وخادمه يقسمون الليل أثلاثا يصلي هذا ثم يوقظ هذا وكان يصوم الاثنين والخميس</a:t>
            </a:r>
          </a:p>
          <a:p>
            <a:r>
              <a:rPr lang="ar-SA" sz="4400" b="1" dirty="0" smtClean="0">
                <a:solidFill>
                  <a:schemeClr val="bg1"/>
                </a:solidFill>
              </a:rPr>
              <a:t>- وفاته : </a:t>
            </a:r>
            <a:r>
              <a:rPr lang="ar-SA" sz="4400" b="1" dirty="0" smtClean="0">
                <a:solidFill>
                  <a:srgbClr val="FFFF00"/>
                </a:solidFill>
              </a:rPr>
              <a:t>مات سنة 57 للهجرة</a:t>
            </a:r>
          </a:p>
        </p:txBody>
      </p:sp>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500298" y="1285860"/>
            <a:ext cx="3881948" cy="4653136"/>
          </a:xfrm>
          <a:prstGeom prst="rect">
            <a:avLst/>
          </a:prstGeom>
          <a:noFill/>
          <a:ln w="9525">
            <a:noFill/>
            <a:miter lim="800000"/>
            <a:headEnd/>
            <a:tailEnd/>
          </a:ln>
        </p:spPr>
      </p:pic>
      <p:sp>
        <p:nvSpPr>
          <p:cNvPr id="3" name="TextBox 9"/>
          <p:cNvSpPr txBox="1"/>
          <p:nvPr/>
        </p:nvSpPr>
        <p:spPr>
          <a:xfrm>
            <a:off x="3214678" y="2857496"/>
            <a:ext cx="2286016" cy="1862048"/>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EG" sz="115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فكر</a:t>
            </a:r>
            <a:endParaRPr lang="en-US" sz="115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4)">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p:nvPr/>
        </p:nvSpPr>
        <p:spPr>
          <a:xfrm>
            <a:off x="500034" y="1875241"/>
            <a:ext cx="8215370" cy="3030617"/>
          </a:xfrm>
          <a:prstGeom prst="round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ar-SA"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ما العلاقة بين محبة الله ومحبة الرسول </a:t>
            </a:r>
            <a:r>
              <a:rPr lang="ar-SA"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sym typeface="AGA Arabesque"/>
              </a:rPr>
              <a:t></a:t>
            </a:r>
            <a:r>
              <a:rPr lang="ar-EG"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sym typeface="AGA Arabesque"/>
              </a:rPr>
              <a:t> </a:t>
            </a:r>
            <a:r>
              <a:rPr lang="ar-SA"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p>
          <a:p>
            <a:r>
              <a:rPr lang="ar-SA" sz="4400" b="1" dirty="0" smtClean="0">
                <a:ln w="1905"/>
                <a:solidFill>
                  <a:schemeClr val="tx1"/>
                </a:solidFill>
                <a:effectLst>
                  <a:innerShdw blurRad="69850" dist="43180" dir="5400000">
                    <a:srgbClr val="000000">
                      <a:alpha val="65000"/>
                    </a:srgbClr>
                  </a:innerShdw>
                </a:effectLst>
              </a:rPr>
              <a:t>..........................................................</a:t>
            </a:r>
            <a:r>
              <a:rPr lang="ar-EG" sz="4400" b="1" dirty="0" smtClean="0">
                <a:ln w="1905"/>
                <a:solidFill>
                  <a:schemeClr val="tx1"/>
                </a:solidFill>
                <a:effectLst>
                  <a:innerShdw blurRad="69850" dist="43180" dir="5400000">
                    <a:srgbClr val="000000">
                      <a:alpha val="65000"/>
                    </a:srgbClr>
                  </a:innerShdw>
                </a:effectLst>
              </a:rPr>
              <a:t>..........</a:t>
            </a:r>
            <a:r>
              <a:rPr lang="ar-SA" sz="4400" b="1" dirty="0" smtClean="0">
                <a:ln w="1905"/>
                <a:solidFill>
                  <a:schemeClr val="tx1"/>
                </a:solidFill>
                <a:effectLst>
                  <a:innerShdw blurRad="69850" dist="43180" dir="5400000">
                    <a:srgbClr val="000000">
                      <a:alpha val="65000"/>
                    </a:srgbClr>
                  </a:innerShdw>
                </a:effectLst>
              </a:rPr>
              <a:t>...</a:t>
            </a:r>
            <a:r>
              <a:rPr lang="ar-EG" sz="4400" b="1" dirty="0" smtClean="0">
                <a:ln w="1905"/>
                <a:solidFill>
                  <a:schemeClr val="tx1"/>
                </a:solidFill>
                <a:effectLst>
                  <a:innerShdw blurRad="69850" dist="43180" dir="5400000">
                    <a:srgbClr val="000000">
                      <a:alpha val="65000"/>
                    </a:srgbClr>
                  </a:innerShdw>
                </a:effectLst>
              </a:rPr>
              <a:t>...</a:t>
            </a:r>
            <a:r>
              <a:rPr lang="ar-SA" sz="4400" b="1" dirty="0" smtClean="0">
                <a:ln w="1905"/>
                <a:solidFill>
                  <a:schemeClr val="tx1"/>
                </a:solidFill>
                <a:effectLst>
                  <a:innerShdw blurRad="69850" dist="43180" dir="5400000">
                    <a:srgbClr val="000000">
                      <a:alpha val="65000"/>
                    </a:srgbClr>
                  </a:innerShdw>
                </a:effectLst>
              </a:rPr>
              <a:t>..........................</a:t>
            </a:r>
          </a:p>
        </p:txBody>
      </p:sp>
      <p:sp>
        <p:nvSpPr>
          <p:cNvPr id="4" name="مربع نص 3"/>
          <p:cNvSpPr txBox="1">
            <a:spLocks noChangeArrowheads="1"/>
          </p:cNvSpPr>
          <p:nvPr/>
        </p:nvSpPr>
        <p:spPr bwMode="auto">
          <a:xfrm>
            <a:off x="214282" y="2500306"/>
            <a:ext cx="8286795" cy="1938992"/>
          </a:xfrm>
          <a:prstGeom prst="rect">
            <a:avLst/>
          </a:prstGeom>
          <a:noFill/>
          <a:ln w="9525">
            <a:noFill/>
            <a:miter lim="800000"/>
            <a:headEnd/>
            <a:tailEnd/>
          </a:ln>
        </p:spPr>
        <p:txBody>
          <a:bodyPr wrap="square">
            <a:spAutoFit/>
          </a:bodyPr>
          <a:lstStyle/>
          <a:p>
            <a:pPr algn="r"/>
            <a:r>
              <a:rPr lang="ar-SA" sz="4000" b="1" dirty="0" smtClean="0">
                <a:solidFill>
                  <a:srgbClr val="FF0000"/>
                </a:solidFill>
              </a:rPr>
              <a:t>محبة الله تعالى تستلزم محبة رسوله صلى الله عليه وسلم لأن طاعة الرسول صلى الله عليه وسلم من طاعة الله  </a:t>
            </a:r>
            <a:endParaRPr lang="ar-SA" sz="4000" b="1" dirty="0">
              <a:solidFill>
                <a:srgbClr val="FF0000"/>
              </a:solidFill>
            </a:endParaRPr>
          </a:p>
        </p:txBody>
      </p:sp>
      <p:sp>
        <p:nvSpPr>
          <p:cNvPr id="5" name="مستطيل 4"/>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8" presetClass="entr" presetSubtype="0" accel="5000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5"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16" dur="1000" fill="hold"/>
                                        <p:tgtEl>
                                          <p:spTgt spid="4"/>
                                        </p:tgtEl>
                                        <p:attrNameLst>
                                          <p:attrName>ppt_y</p:attrName>
                                        </p:attrNameLst>
                                      </p:cBhvr>
                                      <p:tavLst>
                                        <p:tav tm="0">
                                          <p:val>
                                            <p:strVal val="#ppt_y"/>
                                          </p:val>
                                        </p:tav>
                                        <p:tav tm="100000">
                                          <p:val>
                                            <p:strVal val="#ppt_y"/>
                                          </p:val>
                                        </p:tav>
                                      </p:tavLst>
                                    </p:anim>
                                    <p:animEffect transition="in" filter="fade">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2350290" y="1772816"/>
            <a:ext cx="4443420" cy="3312368"/>
          </a:xfrm>
          <a:prstGeom prst="roundRect">
            <a:avLst>
              <a:gd name="adj" fmla="val 16667"/>
            </a:avLst>
          </a:prstGeom>
          <a:ln>
            <a:noFill/>
          </a:ln>
          <a:effectLst>
            <a:outerShdw blurRad="152400" dist="317500" dir="5400000" sx="90000" sy="-19000" rotWithShape="0">
              <a:prstClr val="black">
                <a:alpha val="15000"/>
              </a:prst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وسيلة شرح على شكل سحابة 3"/>
          <p:cNvSpPr/>
          <p:nvPr/>
        </p:nvSpPr>
        <p:spPr>
          <a:xfrm>
            <a:off x="1142976" y="500042"/>
            <a:ext cx="7000924" cy="4786346"/>
          </a:xfrm>
          <a:prstGeom prst="cloudCallout">
            <a:avLst/>
          </a:prstGeom>
        </p:spPr>
        <p:style>
          <a:lnRef idx="0">
            <a:schemeClr val="accent5"/>
          </a:lnRef>
          <a:fillRef idx="3">
            <a:schemeClr val="accent5"/>
          </a:fillRef>
          <a:effectRef idx="3">
            <a:schemeClr val="accent5"/>
          </a:effectRef>
          <a:fontRef idx="minor">
            <a:schemeClr val="lt1"/>
          </a:fontRef>
        </p:style>
        <p:txBody>
          <a:bodyPr rtlCol="1" anchor="ctr"/>
          <a:lstStyle/>
          <a:p>
            <a:pPr algn="ctr"/>
            <a:r>
              <a:rPr lang="ar-SA" sz="4800" b="1" dirty="0" smtClean="0">
                <a:solidFill>
                  <a:srgbClr val="FFFF00"/>
                </a:solidFill>
              </a:rPr>
              <a:t>تقديم محبة الرسول صلى الله عليه وسلم على محبة الوالد والولد والناس أجمعين أمر واجب</a:t>
            </a:r>
          </a:p>
        </p:txBody>
      </p:sp>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وسيلة شرح على شكل سحابة 3"/>
          <p:cNvSpPr/>
          <p:nvPr/>
        </p:nvSpPr>
        <p:spPr>
          <a:xfrm>
            <a:off x="1142976" y="500042"/>
            <a:ext cx="7000924" cy="4786346"/>
          </a:xfrm>
          <a:prstGeom prst="cloudCallout">
            <a:avLst/>
          </a:prstGeom>
        </p:spPr>
        <p:style>
          <a:lnRef idx="0">
            <a:schemeClr val="accent6"/>
          </a:lnRef>
          <a:fillRef idx="3">
            <a:schemeClr val="accent6"/>
          </a:fillRef>
          <a:effectRef idx="3">
            <a:schemeClr val="accent6"/>
          </a:effectRef>
          <a:fontRef idx="minor">
            <a:schemeClr val="lt1"/>
          </a:fontRef>
        </p:style>
        <p:txBody>
          <a:bodyPr rtlCol="1" anchor="ctr"/>
          <a:lstStyle/>
          <a:p>
            <a:pPr algn="ctr"/>
            <a:r>
              <a:rPr lang="ar-SA" sz="6600" b="1" dirty="0" smtClean="0">
                <a:solidFill>
                  <a:srgbClr val="FFFF00"/>
                </a:solidFill>
              </a:rPr>
              <a:t>محبة الرسول صلى الله عليه وسلم أصل من أصول الإيمان</a:t>
            </a:r>
          </a:p>
        </p:txBody>
      </p:sp>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2247900" y="2133600"/>
            <a:ext cx="4648200" cy="25908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fltVal val="0"/>
                                          </p:val>
                                        </p:tav>
                                        <p:tav tm="100000">
                                          <p:val>
                                            <p:strVal val="#ppt_h"/>
                                          </p:val>
                                        </p:tav>
                                      </p:tavLst>
                                    </p:anim>
                                    <p:animEffect transition="in" filter="fade">
                                      <p:cBhvr>
                                        <p:cTn id="9"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a:fillRect/>
          </a:stretch>
        </p:blipFill>
        <p:spPr bwMode="auto">
          <a:xfrm>
            <a:off x="428596" y="785794"/>
            <a:ext cx="8277245" cy="5000660"/>
          </a:xfrm>
          <a:prstGeom prst="rect">
            <a:avLst/>
          </a:prstGeom>
          <a:ln w="88900" cap="sq" cmpd="thickThin">
            <a:solidFill>
              <a:srgbClr val="FF0000"/>
            </a:solidFill>
            <a:prstDash val="solid"/>
            <a:miter lim="800000"/>
          </a:ln>
          <a:effectLst>
            <a:innerShdw blurRad="76200">
              <a:srgbClr val="000000"/>
            </a:innerShdw>
          </a:effectLst>
        </p:spPr>
      </p:pic>
      <p:sp>
        <p:nvSpPr>
          <p:cNvPr id="3" name="مربع نص 2"/>
          <p:cNvSpPr txBox="1">
            <a:spLocks noChangeArrowheads="1"/>
          </p:cNvSpPr>
          <p:nvPr/>
        </p:nvSpPr>
        <p:spPr bwMode="auto">
          <a:xfrm>
            <a:off x="1643042" y="3000372"/>
            <a:ext cx="6429407" cy="584200"/>
          </a:xfrm>
          <a:prstGeom prst="rect">
            <a:avLst/>
          </a:prstGeom>
          <a:noFill/>
          <a:ln w="9525">
            <a:noFill/>
            <a:miter lim="800000"/>
            <a:headEnd/>
            <a:tailEnd/>
          </a:ln>
        </p:spPr>
        <p:txBody>
          <a:bodyPr wrap="square">
            <a:spAutoFit/>
          </a:bodyPr>
          <a:lstStyle/>
          <a:p>
            <a:pPr algn="r"/>
            <a:r>
              <a:rPr lang="ar-SA" sz="3200" b="1" dirty="0" smtClean="0">
                <a:solidFill>
                  <a:srgbClr val="FF0000"/>
                </a:solidFill>
              </a:rPr>
              <a:t>محبة الوالدين والناس أجمعين </a:t>
            </a:r>
            <a:endParaRPr lang="ar-SA" sz="3200" b="1" dirty="0">
              <a:solidFill>
                <a:srgbClr val="FF0000"/>
              </a:solidFill>
            </a:endParaRPr>
          </a:p>
        </p:txBody>
      </p:sp>
      <p:sp>
        <p:nvSpPr>
          <p:cNvPr id="4" name="مربع نص 3"/>
          <p:cNvSpPr txBox="1">
            <a:spLocks noChangeArrowheads="1"/>
          </p:cNvSpPr>
          <p:nvPr/>
        </p:nvSpPr>
        <p:spPr bwMode="auto">
          <a:xfrm>
            <a:off x="1571604" y="4643446"/>
            <a:ext cx="6429407" cy="584200"/>
          </a:xfrm>
          <a:prstGeom prst="rect">
            <a:avLst/>
          </a:prstGeom>
          <a:noFill/>
          <a:ln w="9525">
            <a:noFill/>
            <a:miter lim="800000"/>
            <a:headEnd/>
            <a:tailEnd/>
          </a:ln>
        </p:spPr>
        <p:txBody>
          <a:bodyPr wrap="square">
            <a:spAutoFit/>
          </a:bodyPr>
          <a:lstStyle/>
          <a:p>
            <a:pPr algn="r"/>
            <a:r>
              <a:rPr lang="ar-SA" sz="3200" b="1" dirty="0" smtClean="0">
                <a:solidFill>
                  <a:srgbClr val="FF0000"/>
                </a:solidFill>
              </a:rPr>
              <a:t>من أصول الدين </a:t>
            </a:r>
            <a:endParaRPr lang="ar-SA" sz="3200" b="1" dirty="0">
              <a:solidFill>
                <a:srgbClr val="FF0000"/>
              </a:solidFill>
            </a:endParaRPr>
          </a:p>
        </p:txBody>
      </p:sp>
      <p:sp>
        <p:nvSpPr>
          <p:cNvPr id="5" name="مستطيل 4"/>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to="" calcmode="lin" valueType="num">
                                      <p:cBhvr>
                                        <p:cTn id="7" dur="1" fill="hold"/>
                                        <p:tgtEl>
                                          <p:spTgt spid="1026"/>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8" presetClass="entr" presetSubtype="0" accel="5000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1"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22" dur="1000" fill="hold"/>
                                        <p:tgtEl>
                                          <p:spTgt spid="4"/>
                                        </p:tgtEl>
                                        <p:attrNameLst>
                                          <p:attrName>ppt_y</p:attrName>
                                        </p:attrNameLst>
                                      </p:cBhvr>
                                      <p:tavLst>
                                        <p:tav tm="0">
                                          <p:val>
                                            <p:strVal val="#ppt_y"/>
                                          </p:val>
                                        </p:tav>
                                        <p:tav tm="100000">
                                          <p:val>
                                            <p:strVal val="#ppt_y"/>
                                          </p:val>
                                        </p:tav>
                                      </p:tavLst>
                                    </p:anim>
                                    <p:animEffect transition="in" filter="fade">
                                      <p:cBhvr>
                                        <p:cTn id="2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srcRect/>
          <a:stretch>
            <a:fillRect/>
          </a:stretch>
        </p:blipFill>
        <p:spPr bwMode="auto">
          <a:xfrm>
            <a:off x="500034" y="2071678"/>
            <a:ext cx="8172468" cy="2571768"/>
          </a:xfrm>
          <a:prstGeom prst="rect">
            <a:avLst/>
          </a:prstGeom>
          <a:ln w="88900" cap="sq" cmpd="thickThin">
            <a:solidFill>
              <a:srgbClr val="FF0000"/>
            </a:solidFill>
            <a:prstDash val="solid"/>
            <a:miter lim="800000"/>
          </a:ln>
          <a:effectLst>
            <a:innerShdw blurRad="76200">
              <a:srgbClr val="000000"/>
            </a:innerShdw>
          </a:effectLst>
        </p:spPr>
      </p:pic>
      <p:sp>
        <p:nvSpPr>
          <p:cNvPr id="3" name="مربع نص 2"/>
          <p:cNvSpPr txBox="1">
            <a:spLocks noChangeArrowheads="1"/>
          </p:cNvSpPr>
          <p:nvPr/>
        </p:nvSpPr>
        <p:spPr bwMode="auto">
          <a:xfrm>
            <a:off x="2000232" y="3214686"/>
            <a:ext cx="6215093" cy="1569660"/>
          </a:xfrm>
          <a:prstGeom prst="rect">
            <a:avLst/>
          </a:prstGeom>
          <a:noFill/>
          <a:ln w="9525">
            <a:noFill/>
            <a:miter lim="800000"/>
            <a:headEnd/>
            <a:tailEnd/>
          </a:ln>
        </p:spPr>
        <p:txBody>
          <a:bodyPr wrap="square">
            <a:spAutoFit/>
          </a:bodyPr>
          <a:lstStyle/>
          <a:p>
            <a:pPr algn="r"/>
            <a:r>
              <a:rPr lang="ar-SA" sz="3200" b="1" dirty="0" smtClean="0">
                <a:solidFill>
                  <a:srgbClr val="FF0000"/>
                </a:solidFill>
              </a:rPr>
              <a:t>لأن محبة الرسول صلى الله عليه وسلم من أصول الدين وفي محبته صلى الله عليه وسلم طاعة لله </a:t>
            </a:r>
            <a:endParaRPr lang="ar-SA" sz="3200" b="1" dirty="0">
              <a:solidFill>
                <a:srgbClr val="FF0000"/>
              </a:solidFill>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to="" calcmode="lin" valueType="num">
                                      <p:cBhvr>
                                        <p:cTn id="7" dur="1" fill="hold"/>
                                        <p:tgtEl>
                                          <p:spTgt spid="2050"/>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285720" y="1214984"/>
            <a:ext cx="8459018" cy="3785652"/>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ar-SA" sz="4800" b="1" dirty="0" smtClean="0">
                <a:solidFill>
                  <a:schemeClr val="tx1"/>
                </a:solidFill>
              </a:rPr>
              <a:t>جرى نقاش بين خالد وأحمد حول من يقدم في المحبة ؟ رسول الله صلى الله عليه وسلم أو الدالين ؟ فقررا الرجوع لكتاب رياض الصالحين وبعد الرجوع للكتاب وجدا الحديث الآتي :</a:t>
            </a: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srcRect/>
          <a:stretch>
            <a:fillRect/>
          </a:stretch>
        </p:blipFill>
        <p:spPr bwMode="auto">
          <a:xfrm>
            <a:off x="428596" y="1428736"/>
            <a:ext cx="8224857" cy="3857652"/>
          </a:xfrm>
          <a:prstGeom prst="rect">
            <a:avLst/>
          </a:prstGeom>
          <a:ln w="88900" cap="sq" cmpd="thickThin">
            <a:solidFill>
              <a:srgbClr val="FF0000"/>
            </a:solidFill>
            <a:prstDash val="solid"/>
            <a:miter lim="800000"/>
          </a:ln>
          <a:effectLst>
            <a:innerShdw blurRad="76200">
              <a:srgbClr val="000000"/>
            </a:innerShdw>
          </a:effectLst>
        </p:spPr>
      </p:pic>
      <p:sp>
        <p:nvSpPr>
          <p:cNvPr id="3" name="مستطيل 2"/>
          <p:cNvSpPr/>
          <p:nvPr/>
        </p:nvSpPr>
        <p:spPr>
          <a:xfrm>
            <a:off x="6143636" y="2643182"/>
            <a:ext cx="466794" cy="707886"/>
          </a:xfrm>
          <a:prstGeom prst="rect">
            <a:avLst/>
          </a:prstGeom>
        </p:spPr>
        <p:txBody>
          <a:bodyPr wrap="none">
            <a:spAutoFit/>
          </a:bodyPr>
          <a:lstStyle/>
          <a:p>
            <a:r>
              <a:rPr lang="ar-SA" sz="4000" dirty="0">
                <a:solidFill>
                  <a:srgbClr val="FF0000"/>
                </a:solidFill>
              </a:rPr>
              <a:t>√</a:t>
            </a:r>
          </a:p>
        </p:txBody>
      </p:sp>
      <p:sp>
        <p:nvSpPr>
          <p:cNvPr id="4" name="مستطيل 3"/>
          <p:cNvSpPr/>
          <p:nvPr/>
        </p:nvSpPr>
        <p:spPr>
          <a:xfrm>
            <a:off x="5143504" y="3357562"/>
            <a:ext cx="466794" cy="707886"/>
          </a:xfrm>
          <a:prstGeom prst="rect">
            <a:avLst/>
          </a:prstGeom>
        </p:spPr>
        <p:txBody>
          <a:bodyPr wrap="none">
            <a:spAutoFit/>
          </a:bodyPr>
          <a:lstStyle/>
          <a:p>
            <a:r>
              <a:rPr lang="ar-SA" sz="4000" dirty="0">
                <a:solidFill>
                  <a:srgbClr val="FF0000"/>
                </a:solidFill>
              </a:rPr>
              <a:t>√</a:t>
            </a:r>
          </a:p>
        </p:txBody>
      </p:sp>
      <p:sp>
        <p:nvSpPr>
          <p:cNvPr id="5" name="مستطيل 4"/>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to="" calcmode="lin" valueType="num">
                                      <p:cBhvr>
                                        <p:cTn id="7" dur="1" fill="hold"/>
                                        <p:tgtEl>
                                          <p:spTgt spid="3074"/>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8" presetClass="entr" presetSubtype="0" accel="5000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1"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22" dur="1000" fill="hold"/>
                                        <p:tgtEl>
                                          <p:spTgt spid="4"/>
                                        </p:tgtEl>
                                        <p:attrNameLst>
                                          <p:attrName>ppt_y</p:attrName>
                                        </p:attrNameLst>
                                      </p:cBhvr>
                                      <p:tavLst>
                                        <p:tav tm="0">
                                          <p:val>
                                            <p:strVal val="#ppt_y"/>
                                          </p:val>
                                        </p:tav>
                                        <p:tav tm="100000">
                                          <p:val>
                                            <p:strVal val="#ppt_y"/>
                                          </p:val>
                                        </p:tav>
                                      </p:tavLst>
                                    </p:anim>
                                    <p:animEffect transition="in" filter="fade">
                                      <p:cBhvr>
                                        <p:cTn id="2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srcRect/>
          <a:stretch>
            <a:fillRect/>
          </a:stretch>
        </p:blipFill>
        <p:spPr bwMode="auto">
          <a:xfrm>
            <a:off x="2000232" y="2143116"/>
            <a:ext cx="5633397" cy="214314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p:cTn id="7" dur="5000" fill="hold"/>
                                        <p:tgtEl>
                                          <p:spTgt spid="5122"/>
                                        </p:tgtEl>
                                        <p:attrNameLst>
                                          <p:attrName>ppt_w</p:attrName>
                                        </p:attrNameLst>
                                      </p:cBhvr>
                                      <p:tavLst>
                                        <p:tav tm="0" fmla="#ppt_w*sin(2.5*pi*$)">
                                          <p:val>
                                            <p:fltVal val="0"/>
                                          </p:val>
                                        </p:tav>
                                        <p:tav tm="100000">
                                          <p:val>
                                            <p:fltVal val="1"/>
                                          </p:val>
                                        </p:tav>
                                      </p:tavLst>
                                    </p:anim>
                                    <p:anim calcmode="lin" valueType="num">
                                      <p:cBhvr>
                                        <p:cTn id="8" dur="5000" fill="hold"/>
                                        <p:tgtEl>
                                          <p:spTgt spid="51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srcRect/>
          <a:stretch>
            <a:fillRect/>
          </a:stretch>
        </p:blipFill>
        <p:spPr bwMode="auto">
          <a:xfrm>
            <a:off x="571472" y="1071546"/>
            <a:ext cx="8177229" cy="4500594"/>
          </a:xfrm>
          <a:prstGeom prst="rect">
            <a:avLst/>
          </a:prstGeom>
          <a:ln w="88900" cap="sq" cmpd="thickThin">
            <a:solidFill>
              <a:srgbClr val="FF0000"/>
            </a:solidFill>
            <a:prstDash val="solid"/>
            <a:miter lim="800000"/>
          </a:ln>
          <a:effectLst>
            <a:innerShdw blurRad="76200">
              <a:srgbClr val="000000"/>
            </a:innerShdw>
          </a:effectLst>
        </p:spPr>
      </p:pic>
      <p:sp>
        <p:nvSpPr>
          <p:cNvPr id="3" name="مستطيل 2"/>
          <p:cNvSpPr/>
          <p:nvPr/>
        </p:nvSpPr>
        <p:spPr>
          <a:xfrm>
            <a:off x="928662" y="2823046"/>
            <a:ext cx="7610594" cy="2677656"/>
          </a:xfrm>
          <a:prstGeom prst="rect">
            <a:avLst/>
          </a:prstGeom>
        </p:spPr>
        <p:txBody>
          <a:bodyPr wrap="square">
            <a:spAutoFit/>
          </a:bodyPr>
          <a:lstStyle/>
          <a:p>
            <a:r>
              <a:rPr lang="ar-SA" sz="2800" b="1" dirty="0" smtClean="0">
                <a:solidFill>
                  <a:srgbClr val="FF0000"/>
                </a:solidFill>
              </a:rPr>
              <a:t>( أي قوم والله لقد وفدت على الملوك ووفدت على قيصر وكسرى والنجاشي والله إذن رأيت ملكا قط </a:t>
            </a:r>
            <a:r>
              <a:rPr lang="ar-SA" sz="2800" b="1" dirty="0" err="1" smtClean="0">
                <a:solidFill>
                  <a:srgbClr val="FF0000"/>
                </a:solidFill>
              </a:rPr>
              <a:t>يعزمه</a:t>
            </a:r>
            <a:r>
              <a:rPr lang="ar-SA" sz="2800" b="1" dirty="0" smtClean="0">
                <a:solidFill>
                  <a:srgbClr val="FF0000"/>
                </a:solidFill>
              </a:rPr>
              <a:t> أصحابه ما يعظم أصحاب محمد محمدا والله إن </a:t>
            </a:r>
            <a:r>
              <a:rPr lang="ar-SA" sz="2800" b="1" dirty="0" err="1" smtClean="0">
                <a:solidFill>
                  <a:srgbClr val="FF0000"/>
                </a:solidFill>
              </a:rPr>
              <a:t>تنخم</a:t>
            </a:r>
            <a:r>
              <a:rPr lang="ar-SA" sz="2800" b="1" dirty="0" smtClean="0">
                <a:solidFill>
                  <a:srgbClr val="FF0000"/>
                </a:solidFill>
              </a:rPr>
              <a:t> </a:t>
            </a:r>
            <a:r>
              <a:rPr lang="ar-SA" sz="2800" b="1" dirty="0" err="1" smtClean="0">
                <a:solidFill>
                  <a:srgbClr val="FF0000"/>
                </a:solidFill>
              </a:rPr>
              <a:t>نخامه</a:t>
            </a:r>
            <a:r>
              <a:rPr lang="ar-SA" sz="2800" b="1" dirty="0" smtClean="0">
                <a:solidFill>
                  <a:srgbClr val="FF0000"/>
                </a:solidFill>
              </a:rPr>
              <a:t> إلا وقعت في كف رجل منهم فدلك </a:t>
            </a:r>
            <a:r>
              <a:rPr lang="ar-SA" sz="2800" b="1" dirty="0" err="1" smtClean="0">
                <a:solidFill>
                  <a:srgbClr val="FF0000"/>
                </a:solidFill>
              </a:rPr>
              <a:t>بها</a:t>
            </a:r>
            <a:r>
              <a:rPr lang="ar-SA" sz="2800" b="1" dirty="0" smtClean="0">
                <a:solidFill>
                  <a:srgbClr val="FF0000"/>
                </a:solidFill>
              </a:rPr>
              <a:t> وجهه وجلده وإذا أمرهم ابتدروا أمره وإذا توضأ كادوا يقتتلون على وضوئه وإذا تكلم خفضوا أصواتهم عنده وما يحدون إليه النظر تعظيما له )</a:t>
            </a:r>
            <a:endParaRPr lang="ar-SA" sz="2800" dirty="0">
              <a:solidFill>
                <a:srgbClr val="FF0000"/>
              </a:solidFill>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to="" calcmode="lin" valueType="num">
                                      <p:cBhvr>
                                        <p:cTn id="7" dur="1" fill="hold"/>
                                        <p:tgtEl>
                                          <p:spTgt spid="4098"/>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srcRect/>
          <a:stretch>
            <a:fillRect/>
          </a:stretch>
        </p:blipFill>
        <p:spPr bwMode="auto">
          <a:xfrm>
            <a:off x="500034" y="357166"/>
            <a:ext cx="8167704" cy="5715040"/>
          </a:xfrm>
          <a:prstGeom prst="rect">
            <a:avLst/>
          </a:prstGeom>
          <a:ln w="88900" cap="sq" cmpd="thickThin">
            <a:solidFill>
              <a:srgbClr val="FF0000"/>
            </a:solidFill>
            <a:prstDash val="solid"/>
            <a:miter lim="800000"/>
          </a:ln>
          <a:effectLst>
            <a:innerShdw blurRad="76200">
              <a:srgbClr val="000000"/>
            </a:innerShdw>
          </a:effectLst>
        </p:spPr>
      </p:pic>
      <p:sp>
        <p:nvSpPr>
          <p:cNvPr id="3" name="مستطيل 2"/>
          <p:cNvSpPr/>
          <p:nvPr/>
        </p:nvSpPr>
        <p:spPr>
          <a:xfrm>
            <a:off x="1071538" y="2714620"/>
            <a:ext cx="7358114" cy="2862322"/>
          </a:xfrm>
          <a:prstGeom prst="rect">
            <a:avLst/>
          </a:prstGeom>
        </p:spPr>
        <p:txBody>
          <a:bodyPr wrap="square">
            <a:spAutoFit/>
          </a:bodyPr>
          <a:lstStyle/>
          <a:p>
            <a:r>
              <a:rPr lang="ar-SA" sz="3600" b="1" dirty="0" smtClean="0">
                <a:solidFill>
                  <a:srgbClr val="FF0000"/>
                </a:solidFill>
              </a:rPr>
              <a:t>عن عمرو بن العاص رضي الله عنهما قال : </a:t>
            </a:r>
          </a:p>
          <a:p>
            <a:r>
              <a:rPr lang="ar-SA" sz="3600" b="1" dirty="0" smtClean="0">
                <a:solidFill>
                  <a:srgbClr val="FF0000"/>
                </a:solidFill>
              </a:rPr>
              <a:t>( وما كان أحد أحب إلي من رسول الله صلى الله عليه وسلم ولا أجل عيني منه وما كنت أطيق أن أملأ عيني منه إجلالا له ولو سئلت أن أصفه ما أطلقت لأني لم أكن أملأ عيني منه )</a:t>
            </a: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to="" calcmode="lin" valueType="num">
                                      <p:cBhvr>
                                        <p:cTn id="7" dur="1" fill="hold"/>
                                        <p:tgtEl>
                                          <p:spTgt spid="512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srcRect/>
          <a:stretch>
            <a:fillRect/>
          </a:stretch>
        </p:blipFill>
        <p:spPr bwMode="auto">
          <a:xfrm>
            <a:off x="500034" y="571480"/>
            <a:ext cx="8158179" cy="5357850"/>
          </a:xfrm>
          <a:prstGeom prst="rect">
            <a:avLst/>
          </a:prstGeom>
          <a:ln w="88900" cap="sq" cmpd="thickThin">
            <a:solidFill>
              <a:srgbClr val="FF0000"/>
            </a:solidFill>
            <a:prstDash val="solid"/>
            <a:miter lim="800000"/>
          </a:ln>
          <a:effectLst>
            <a:innerShdw blurRad="76200">
              <a:srgbClr val="000000"/>
            </a:innerShdw>
          </a:effectLst>
        </p:spPr>
      </p:pic>
      <p:sp>
        <p:nvSpPr>
          <p:cNvPr id="3" name="مستطيل 2"/>
          <p:cNvSpPr/>
          <p:nvPr/>
        </p:nvSpPr>
        <p:spPr>
          <a:xfrm>
            <a:off x="857224" y="3286124"/>
            <a:ext cx="7429552" cy="1323439"/>
          </a:xfrm>
          <a:prstGeom prst="rect">
            <a:avLst/>
          </a:prstGeom>
        </p:spPr>
        <p:txBody>
          <a:bodyPr wrap="square">
            <a:spAutoFit/>
          </a:bodyPr>
          <a:lstStyle/>
          <a:p>
            <a:pPr algn="ctr"/>
            <a:r>
              <a:rPr lang="ar-SA" sz="4000" b="1" dirty="0" smtClean="0">
                <a:solidFill>
                  <a:srgbClr val="FF0000"/>
                </a:solidFill>
              </a:rPr>
              <a:t>رسول الله صلى الله عليه </a:t>
            </a:r>
            <a:r>
              <a:rPr lang="ar-SA" sz="4000" b="1" dirty="0" smtClean="0">
                <a:solidFill>
                  <a:srgbClr val="FF0000"/>
                </a:solidFill>
              </a:rPr>
              <a:t>وسلم </a:t>
            </a:r>
            <a:r>
              <a:rPr lang="ar-SA" sz="4000" b="1" dirty="0" smtClean="0">
                <a:solidFill>
                  <a:srgbClr val="FF0000"/>
                </a:solidFill>
              </a:rPr>
              <a:t>أشرف الخلق أجمعين وسيد ولد آدم </a:t>
            </a: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to="" calcmode="lin" valueType="num">
                                      <p:cBhvr>
                                        <p:cTn id="7" dur="1" fill="hold"/>
                                        <p:tgtEl>
                                          <p:spTgt spid="614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srcRect/>
          <a:stretch>
            <a:fillRect/>
          </a:stretch>
        </p:blipFill>
        <p:spPr bwMode="auto">
          <a:xfrm>
            <a:off x="357158" y="714356"/>
            <a:ext cx="8396305" cy="5429288"/>
          </a:xfrm>
          <a:prstGeom prst="rect">
            <a:avLst/>
          </a:prstGeom>
          <a:ln w="88900" cap="sq" cmpd="thickThin">
            <a:solidFill>
              <a:srgbClr val="FF0000"/>
            </a:solidFill>
            <a:prstDash val="solid"/>
            <a:miter lim="800000"/>
          </a:ln>
          <a:effectLst>
            <a:innerShdw blurRad="76200">
              <a:srgbClr val="000000"/>
            </a:innerShdw>
          </a:effectLst>
        </p:spPr>
      </p:pic>
      <p:sp>
        <p:nvSpPr>
          <p:cNvPr id="3" name="مستطيل 2"/>
          <p:cNvSpPr/>
          <p:nvPr/>
        </p:nvSpPr>
        <p:spPr>
          <a:xfrm>
            <a:off x="683568" y="3905761"/>
            <a:ext cx="7272808" cy="1323439"/>
          </a:xfrm>
          <a:prstGeom prst="rect">
            <a:avLst/>
          </a:prstGeom>
        </p:spPr>
        <p:txBody>
          <a:bodyPr wrap="square">
            <a:spAutoFit/>
          </a:bodyPr>
          <a:lstStyle/>
          <a:p>
            <a:r>
              <a:rPr lang="ar-SA" sz="4000" b="1" dirty="0" smtClean="0">
                <a:solidFill>
                  <a:srgbClr val="FF0000"/>
                </a:solidFill>
              </a:rPr>
              <a:t>لأن محبة النبي صلى الله عليه وسلم أصل من أصول الدين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to="" calcmode="lin" valueType="num">
                                      <p:cBhvr>
                                        <p:cTn id="7" dur="1" fill="hold"/>
                                        <p:tgtEl>
                                          <p:spTgt spid="717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srcRect/>
          <a:stretch>
            <a:fillRect/>
          </a:stretch>
        </p:blipFill>
        <p:spPr bwMode="auto">
          <a:xfrm>
            <a:off x="542937" y="857232"/>
            <a:ext cx="7886715" cy="4643470"/>
          </a:xfrm>
          <a:prstGeom prst="rect">
            <a:avLst/>
          </a:prstGeom>
          <a:ln w="88900" cap="sq" cmpd="thickThin">
            <a:solidFill>
              <a:srgbClr val="FF0000"/>
            </a:solidFill>
            <a:prstDash val="solid"/>
            <a:miter lim="800000"/>
          </a:ln>
          <a:effectLst>
            <a:innerShdw blurRad="76200">
              <a:srgbClr val="000000"/>
            </a:innerShdw>
          </a:effectLst>
        </p:spPr>
      </p:pic>
      <p:sp>
        <p:nvSpPr>
          <p:cNvPr id="3" name="مستطيل 2"/>
          <p:cNvSpPr/>
          <p:nvPr/>
        </p:nvSpPr>
        <p:spPr>
          <a:xfrm>
            <a:off x="928662" y="3185681"/>
            <a:ext cx="7000892" cy="1323439"/>
          </a:xfrm>
          <a:prstGeom prst="rect">
            <a:avLst/>
          </a:prstGeom>
        </p:spPr>
        <p:txBody>
          <a:bodyPr wrap="square">
            <a:spAutoFit/>
          </a:bodyPr>
          <a:lstStyle/>
          <a:p>
            <a:r>
              <a:rPr lang="ar-SA" sz="4000" b="1" dirty="0" err="1" smtClean="0">
                <a:solidFill>
                  <a:srgbClr val="FF0000"/>
                </a:solidFill>
              </a:rPr>
              <a:t>اتباع</a:t>
            </a:r>
            <a:r>
              <a:rPr lang="ar-SA" sz="4000" b="1" dirty="0" smtClean="0">
                <a:solidFill>
                  <a:srgbClr val="FF0000"/>
                </a:solidFill>
              </a:rPr>
              <a:t> أوامره واجتناب ما نهى عنه وزجر وتصديقه فيما أخبر </a:t>
            </a: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 to="" calcmode="lin" valueType="num">
                                      <p:cBhvr>
                                        <p:cTn id="7" dur="1" fill="hold"/>
                                        <p:tgtEl>
                                          <p:spTgt spid="819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6\1\التربية الاسلامية الصف السادس ف2  توزيع و تحضير و عروض بوربوينت و كتاب و اوراق عمل و خرائط مفاهيم\فقه\بور بوينت فقه سادس ابتدائي ف2 كتاب الطالب\بور بوينت فقه سادس ف2 كتاب نشاط\2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1" y="980728"/>
            <a:ext cx="7776864" cy="4326830"/>
          </a:xfrm>
          <a:prstGeom prst="rect">
            <a:avLst/>
          </a:prstGeom>
          <a:noFill/>
          <a:extLst>
            <a:ext uri="{909E8E84-426E-40DD-AFC4-6F175D3DCCD1}">
              <a14:hiddenFill xmlns:a14="http://schemas.microsoft.com/office/drawing/2010/main">
                <a:solidFill>
                  <a:srgbClr val="FFFFFF"/>
                </a:solidFill>
              </a14:hiddenFill>
            </a:ext>
          </a:extLst>
        </p:spPr>
      </p:pic>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extLst>
      <p:ext uri="{BB962C8B-B14F-4D97-AF65-F5344CB8AC3E}">
        <p14:creationId xmlns:p14="http://schemas.microsoft.com/office/powerpoint/2010/main" val="32292689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357158" y="803017"/>
            <a:ext cx="8358246" cy="2554545"/>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ar-EG" sz="4000" b="1" dirty="0" smtClean="0"/>
              <a:t>عن أبي هريرة رضي الله عنه أن رسول الله صلى الله عليه وسلم قال : ( </a:t>
            </a:r>
            <a:r>
              <a:rPr lang="ar-EG" sz="4000" b="1" dirty="0" err="1" smtClean="0"/>
              <a:t>فوالذي</a:t>
            </a:r>
            <a:r>
              <a:rPr lang="ar-EG" sz="4000" b="1" dirty="0" smtClean="0"/>
              <a:t> نفسي بيده لا يؤمن أحدكم حتى أكون أحب إليه من والده وولده والناس أجمعين )</a:t>
            </a:r>
            <a:endParaRPr lang="en-US" sz="4000" dirty="0"/>
          </a:p>
        </p:txBody>
      </p:sp>
      <p:sp>
        <p:nvSpPr>
          <p:cNvPr id="4" name="موجة 3"/>
          <p:cNvSpPr/>
          <p:nvPr/>
        </p:nvSpPr>
        <p:spPr>
          <a:xfrm>
            <a:off x="1285852" y="3861048"/>
            <a:ext cx="6500858" cy="2357454"/>
          </a:xfrm>
          <a:prstGeom prst="wave">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4400" b="1" dirty="0" smtClean="0">
                <a:solidFill>
                  <a:srgbClr val="FFFF00"/>
                </a:solidFill>
              </a:rPr>
              <a:t>بالتعاون مع زملائك اقترح عنوانا للدرس واكتبه في أعلى الصفحة .</a:t>
            </a:r>
          </a:p>
        </p:txBody>
      </p:sp>
      <p:sp>
        <p:nvSpPr>
          <p:cNvPr id="5" name="مستطيل 4"/>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80">
                                          <p:stCondLst>
                                            <p:cond delay="0"/>
                                          </p:stCondLst>
                                        </p:cTn>
                                        <p:tgtEl>
                                          <p:spTgt spid="4"/>
                                        </p:tgtEl>
                                      </p:cBhvr>
                                    </p:animEffect>
                                    <p:anim calcmode="lin" valueType="num">
                                      <p:cBhvr>
                                        <p:cTn id="1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9" dur="26">
                                          <p:stCondLst>
                                            <p:cond delay="650"/>
                                          </p:stCondLst>
                                        </p:cTn>
                                        <p:tgtEl>
                                          <p:spTgt spid="4"/>
                                        </p:tgtEl>
                                      </p:cBhvr>
                                      <p:to x="100000" y="60000"/>
                                    </p:animScale>
                                    <p:animScale>
                                      <p:cBhvr>
                                        <p:cTn id="20" dur="166" decel="50000">
                                          <p:stCondLst>
                                            <p:cond delay="676"/>
                                          </p:stCondLst>
                                        </p:cTn>
                                        <p:tgtEl>
                                          <p:spTgt spid="4"/>
                                        </p:tgtEl>
                                      </p:cBhvr>
                                      <p:to x="100000" y="100000"/>
                                    </p:animScale>
                                    <p:animScale>
                                      <p:cBhvr>
                                        <p:cTn id="21" dur="26">
                                          <p:stCondLst>
                                            <p:cond delay="1312"/>
                                          </p:stCondLst>
                                        </p:cTn>
                                        <p:tgtEl>
                                          <p:spTgt spid="4"/>
                                        </p:tgtEl>
                                      </p:cBhvr>
                                      <p:to x="100000" y="80000"/>
                                    </p:animScale>
                                    <p:animScale>
                                      <p:cBhvr>
                                        <p:cTn id="22" dur="166" decel="50000">
                                          <p:stCondLst>
                                            <p:cond delay="1338"/>
                                          </p:stCondLst>
                                        </p:cTn>
                                        <p:tgtEl>
                                          <p:spTgt spid="4"/>
                                        </p:tgtEl>
                                      </p:cBhvr>
                                      <p:to x="100000" y="100000"/>
                                    </p:animScale>
                                    <p:animScale>
                                      <p:cBhvr>
                                        <p:cTn id="23" dur="26">
                                          <p:stCondLst>
                                            <p:cond delay="1642"/>
                                          </p:stCondLst>
                                        </p:cTn>
                                        <p:tgtEl>
                                          <p:spTgt spid="4"/>
                                        </p:tgtEl>
                                      </p:cBhvr>
                                      <p:to x="100000" y="90000"/>
                                    </p:animScale>
                                    <p:animScale>
                                      <p:cBhvr>
                                        <p:cTn id="24" dur="166" decel="50000">
                                          <p:stCondLst>
                                            <p:cond delay="1668"/>
                                          </p:stCondLst>
                                        </p:cTn>
                                        <p:tgtEl>
                                          <p:spTgt spid="4"/>
                                        </p:tgtEl>
                                      </p:cBhvr>
                                      <p:to x="100000" y="100000"/>
                                    </p:animScale>
                                    <p:animScale>
                                      <p:cBhvr>
                                        <p:cTn id="25" dur="26">
                                          <p:stCondLst>
                                            <p:cond delay="1808"/>
                                          </p:stCondLst>
                                        </p:cTn>
                                        <p:tgtEl>
                                          <p:spTgt spid="4"/>
                                        </p:tgtEl>
                                      </p:cBhvr>
                                      <p:to x="100000" y="95000"/>
                                    </p:animScale>
                                    <p:animScale>
                                      <p:cBhvr>
                                        <p:cTn id="26"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srcRect/>
          <a:stretch>
            <a:fillRect/>
          </a:stretch>
        </p:blipFill>
        <p:spPr bwMode="auto">
          <a:xfrm>
            <a:off x="285720" y="1928802"/>
            <a:ext cx="8143900" cy="19812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ipe(down)">
                                      <p:cBhvr>
                                        <p:cTn id="7" dur="580">
                                          <p:stCondLst>
                                            <p:cond delay="0"/>
                                          </p:stCondLst>
                                        </p:cTn>
                                        <p:tgtEl>
                                          <p:spTgt spid="3074"/>
                                        </p:tgtEl>
                                      </p:cBhvr>
                                    </p:animEffect>
                                    <p:anim calcmode="lin" valueType="num">
                                      <p:cBhvr>
                                        <p:cTn id="8" dur="1822" tmFilter="0,0; 0.14,0.36; 0.43,0.73; 0.71,0.91; 1.0,1.0">
                                          <p:stCondLst>
                                            <p:cond delay="0"/>
                                          </p:stCondLst>
                                        </p:cTn>
                                        <p:tgtEl>
                                          <p:spTgt spid="307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07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07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07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074"/>
                                        </p:tgtEl>
                                        <p:attrNameLst>
                                          <p:attrName>ppt_y</p:attrName>
                                        </p:attrNameLst>
                                      </p:cBhvr>
                                      <p:tavLst>
                                        <p:tav tm="0" fmla="#ppt_y-sin(pi*$)/81">
                                          <p:val>
                                            <p:fltVal val="0"/>
                                          </p:val>
                                        </p:tav>
                                        <p:tav tm="100000">
                                          <p:val>
                                            <p:fltVal val="1"/>
                                          </p:val>
                                        </p:tav>
                                      </p:tavLst>
                                    </p:anim>
                                    <p:animScale>
                                      <p:cBhvr>
                                        <p:cTn id="13" dur="26">
                                          <p:stCondLst>
                                            <p:cond delay="650"/>
                                          </p:stCondLst>
                                        </p:cTn>
                                        <p:tgtEl>
                                          <p:spTgt spid="3074"/>
                                        </p:tgtEl>
                                      </p:cBhvr>
                                      <p:to x="100000" y="60000"/>
                                    </p:animScale>
                                    <p:animScale>
                                      <p:cBhvr>
                                        <p:cTn id="14" dur="166" decel="50000">
                                          <p:stCondLst>
                                            <p:cond delay="676"/>
                                          </p:stCondLst>
                                        </p:cTn>
                                        <p:tgtEl>
                                          <p:spTgt spid="3074"/>
                                        </p:tgtEl>
                                      </p:cBhvr>
                                      <p:to x="100000" y="100000"/>
                                    </p:animScale>
                                    <p:animScale>
                                      <p:cBhvr>
                                        <p:cTn id="15" dur="26">
                                          <p:stCondLst>
                                            <p:cond delay="1312"/>
                                          </p:stCondLst>
                                        </p:cTn>
                                        <p:tgtEl>
                                          <p:spTgt spid="3074"/>
                                        </p:tgtEl>
                                      </p:cBhvr>
                                      <p:to x="100000" y="80000"/>
                                    </p:animScale>
                                    <p:animScale>
                                      <p:cBhvr>
                                        <p:cTn id="16" dur="166" decel="50000">
                                          <p:stCondLst>
                                            <p:cond delay="1338"/>
                                          </p:stCondLst>
                                        </p:cTn>
                                        <p:tgtEl>
                                          <p:spTgt spid="3074"/>
                                        </p:tgtEl>
                                      </p:cBhvr>
                                      <p:to x="100000" y="100000"/>
                                    </p:animScale>
                                    <p:animScale>
                                      <p:cBhvr>
                                        <p:cTn id="17" dur="26">
                                          <p:stCondLst>
                                            <p:cond delay="1642"/>
                                          </p:stCondLst>
                                        </p:cTn>
                                        <p:tgtEl>
                                          <p:spTgt spid="3074"/>
                                        </p:tgtEl>
                                      </p:cBhvr>
                                      <p:to x="100000" y="90000"/>
                                    </p:animScale>
                                    <p:animScale>
                                      <p:cBhvr>
                                        <p:cTn id="18" dur="166" decel="50000">
                                          <p:stCondLst>
                                            <p:cond delay="1668"/>
                                          </p:stCondLst>
                                        </p:cTn>
                                        <p:tgtEl>
                                          <p:spTgt spid="3074"/>
                                        </p:tgtEl>
                                      </p:cBhvr>
                                      <p:to x="100000" y="100000"/>
                                    </p:animScale>
                                    <p:animScale>
                                      <p:cBhvr>
                                        <p:cTn id="19" dur="26">
                                          <p:stCondLst>
                                            <p:cond delay="1808"/>
                                          </p:stCondLst>
                                        </p:cTn>
                                        <p:tgtEl>
                                          <p:spTgt spid="3074"/>
                                        </p:tgtEl>
                                      </p:cBhvr>
                                      <p:to x="100000" y="95000"/>
                                    </p:animScale>
                                    <p:animScale>
                                      <p:cBhvr>
                                        <p:cTn id="20" dur="166" decel="50000">
                                          <p:stCondLst>
                                            <p:cond delay="1834"/>
                                          </p:stCondLst>
                                        </p:cTn>
                                        <p:tgtEl>
                                          <p:spTgt spid="307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5429256" y="571480"/>
            <a:ext cx="3643338" cy="769441"/>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ar-SA" sz="4400" b="1" dirty="0" smtClean="0">
                <a:solidFill>
                  <a:srgbClr val="FFFF00"/>
                </a:solidFill>
              </a:rPr>
              <a:t>والذي نفسي بيده :</a:t>
            </a:r>
            <a:endParaRPr lang="ar-SA" sz="4400" b="1" dirty="0">
              <a:solidFill>
                <a:srgbClr val="FFFF00"/>
              </a:solidFill>
            </a:endParaRPr>
          </a:p>
        </p:txBody>
      </p:sp>
      <p:sp>
        <p:nvSpPr>
          <p:cNvPr id="3" name="مستطيل 2"/>
          <p:cNvSpPr/>
          <p:nvPr/>
        </p:nvSpPr>
        <p:spPr>
          <a:xfrm>
            <a:off x="6793294" y="4312515"/>
            <a:ext cx="2064988" cy="830997"/>
          </a:xfrm>
          <a:prstGeom prst="rect">
            <a:avLst/>
          </a:prstGeom>
        </p:spPr>
        <p:style>
          <a:lnRef idx="0">
            <a:schemeClr val="accent5"/>
          </a:lnRef>
          <a:fillRef idx="3">
            <a:schemeClr val="accent5"/>
          </a:fillRef>
          <a:effectRef idx="3">
            <a:schemeClr val="accent5"/>
          </a:effectRef>
          <a:fontRef idx="minor">
            <a:schemeClr val="lt1"/>
          </a:fontRef>
        </p:style>
        <p:txBody>
          <a:bodyPr wrap="none">
            <a:spAutoFit/>
          </a:bodyPr>
          <a:lstStyle/>
          <a:p>
            <a:r>
              <a:rPr lang="ar-SA" sz="4800" b="1" dirty="0" smtClean="0">
                <a:solidFill>
                  <a:srgbClr val="FFFF00"/>
                </a:solidFill>
              </a:rPr>
              <a:t>لا يؤمن :</a:t>
            </a:r>
          </a:p>
        </p:txBody>
      </p:sp>
      <p:sp>
        <p:nvSpPr>
          <p:cNvPr id="5" name="مستطيل 4"/>
          <p:cNvSpPr/>
          <p:nvPr/>
        </p:nvSpPr>
        <p:spPr>
          <a:xfrm>
            <a:off x="1571604" y="1500174"/>
            <a:ext cx="6715172" cy="1323439"/>
          </a:xfrm>
          <a:prstGeom prst="rect">
            <a:avLst/>
          </a:prstGeom>
        </p:spPr>
        <p:style>
          <a:lnRef idx="3">
            <a:schemeClr val="lt1"/>
          </a:lnRef>
          <a:fillRef idx="1">
            <a:schemeClr val="accent4"/>
          </a:fillRef>
          <a:effectRef idx="1">
            <a:schemeClr val="accent4"/>
          </a:effectRef>
          <a:fontRef idx="minor">
            <a:schemeClr val="lt1"/>
          </a:fontRef>
        </p:style>
        <p:txBody>
          <a:bodyPr wrap="square">
            <a:spAutoFit/>
          </a:bodyPr>
          <a:lstStyle/>
          <a:p>
            <a:r>
              <a:rPr lang="ar-SA" sz="4000" b="1" dirty="0" smtClean="0"/>
              <a:t>أي والله ، فالله هو الذي بيده الأنفس إن شاء توفاها وإن شاء أحياها</a:t>
            </a:r>
            <a:endParaRPr lang="en-US" sz="4000" b="1" dirty="0"/>
          </a:p>
        </p:txBody>
      </p:sp>
      <p:sp>
        <p:nvSpPr>
          <p:cNvPr id="6" name="مستطيل 5"/>
          <p:cNvSpPr/>
          <p:nvPr/>
        </p:nvSpPr>
        <p:spPr>
          <a:xfrm>
            <a:off x="357158" y="3704586"/>
            <a:ext cx="6000792" cy="1938992"/>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gn="ctr"/>
            <a:r>
              <a:rPr lang="ar-SA" sz="4000" b="1" dirty="0" smtClean="0">
                <a:solidFill>
                  <a:schemeClr val="tx1"/>
                </a:solidFill>
              </a:rPr>
              <a:t>لا يكمل إيمانه لأن محبة النبي صلى الله عليه وسلم فوق محبة الوالد والولد من كمال الإيمان الواجب</a:t>
            </a:r>
            <a:endParaRPr lang="en-US" sz="4000" b="1" dirty="0">
              <a:solidFill>
                <a:schemeClr val="tx1"/>
              </a:solidFill>
            </a:endParaRPr>
          </a:p>
        </p:txBody>
      </p:sp>
      <p:sp>
        <p:nvSpPr>
          <p:cNvPr id="7" name="مستطيل 6"/>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ox(in)">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ox(in)">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5273916" y="240549"/>
            <a:ext cx="2286202" cy="830997"/>
          </a:xfrm>
          <a:prstGeom prst="rect">
            <a:avLst/>
          </a:prstGeom>
        </p:spPr>
        <p:style>
          <a:lnRef idx="0">
            <a:schemeClr val="accent5"/>
          </a:lnRef>
          <a:fillRef idx="3">
            <a:schemeClr val="accent5"/>
          </a:fillRef>
          <a:effectRef idx="3">
            <a:schemeClr val="accent5"/>
          </a:effectRef>
          <a:fontRef idx="minor">
            <a:schemeClr val="lt1"/>
          </a:fontRef>
        </p:style>
        <p:txBody>
          <a:bodyPr wrap="none">
            <a:spAutoFit/>
          </a:bodyPr>
          <a:lstStyle/>
          <a:p>
            <a:r>
              <a:rPr lang="ar-SA" sz="4800" b="1" dirty="0" smtClean="0">
                <a:solidFill>
                  <a:srgbClr val="FFFF00"/>
                </a:solidFill>
              </a:rPr>
              <a:t>أحب إليه :</a:t>
            </a:r>
            <a:endParaRPr lang="ar-SA" sz="4800" dirty="0">
              <a:solidFill>
                <a:srgbClr val="FFFF00"/>
              </a:solidFill>
            </a:endParaRPr>
          </a:p>
        </p:txBody>
      </p:sp>
      <p:sp>
        <p:nvSpPr>
          <p:cNvPr id="6" name="مستطيل 5"/>
          <p:cNvSpPr/>
          <p:nvPr/>
        </p:nvSpPr>
        <p:spPr>
          <a:xfrm>
            <a:off x="428596" y="1319743"/>
            <a:ext cx="8358246" cy="1323439"/>
          </a:xfrm>
          <a:prstGeom prst="rect">
            <a:avLst/>
          </a:prstGeom>
        </p:spPr>
        <p:style>
          <a:lnRef idx="3">
            <a:schemeClr val="lt1"/>
          </a:lnRef>
          <a:fillRef idx="1">
            <a:schemeClr val="accent4"/>
          </a:fillRef>
          <a:effectRef idx="1">
            <a:schemeClr val="accent4"/>
          </a:effectRef>
          <a:fontRef idx="minor">
            <a:schemeClr val="lt1"/>
          </a:fontRef>
        </p:style>
        <p:txBody>
          <a:bodyPr wrap="square">
            <a:spAutoFit/>
          </a:bodyPr>
          <a:lstStyle/>
          <a:p>
            <a:r>
              <a:rPr lang="ar-SA" sz="4000" b="1" dirty="0" smtClean="0"/>
              <a:t>أي لا بد من تقديم محبة النبي صلى الله عليه وسلم على الوالدين والأولاد والناس أجمعين</a:t>
            </a:r>
            <a:endParaRPr lang="en-US" sz="4000" b="1" dirty="0">
              <a:solidFill>
                <a:srgbClr val="FFFF00"/>
              </a:solidFill>
            </a:endParaRPr>
          </a:p>
        </p:txBody>
      </p:sp>
      <p:sp>
        <p:nvSpPr>
          <p:cNvPr id="7" name="مستطيل 6"/>
          <p:cNvSpPr/>
          <p:nvPr/>
        </p:nvSpPr>
        <p:spPr>
          <a:xfrm>
            <a:off x="3526502" y="3357562"/>
            <a:ext cx="3592650" cy="830997"/>
          </a:xfrm>
          <a:prstGeom prst="rect">
            <a:avLst/>
          </a:prstGeom>
        </p:spPr>
        <p:style>
          <a:lnRef idx="0">
            <a:schemeClr val="accent5"/>
          </a:lnRef>
          <a:fillRef idx="3">
            <a:schemeClr val="accent5"/>
          </a:fillRef>
          <a:effectRef idx="3">
            <a:schemeClr val="accent5"/>
          </a:effectRef>
          <a:fontRef idx="minor">
            <a:schemeClr val="lt1"/>
          </a:fontRef>
        </p:style>
        <p:txBody>
          <a:bodyPr wrap="none">
            <a:spAutoFit/>
          </a:bodyPr>
          <a:lstStyle/>
          <a:p>
            <a:r>
              <a:rPr lang="ar-SA" sz="4800" b="1" dirty="0" smtClean="0">
                <a:solidFill>
                  <a:srgbClr val="FFFF00"/>
                </a:solidFill>
              </a:rPr>
              <a:t>من والده وولده :</a:t>
            </a:r>
            <a:endParaRPr lang="ar-SA" sz="4800" dirty="0">
              <a:solidFill>
                <a:srgbClr val="FFFF00"/>
              </a:solidFill>
            </a:endParaRPr>
          </a:p>
        </p:txBody>
      </p:sp>
      <p:sp>
        <p:nvSpPr>
          <p:cNvPr id="9" name="مستطيل 8"/>
          <p:cNvSpPr/>
          <p:nvPr/>
        </p:nvSpPr>
        <p:spPr>
          <a:xfrm>
            <a:off x="571472" y="4357694"/>
            <a:ext cx="7976085" cy="2123658"/>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gn="ctr"/>
            <a:r>
              <a:rPr lang="ar-SA" sz="4400" b="1" dirty="0" smtClean="0">
                <a:solidFill>
                  <a:schemeClr val="tx1"/>
                </a:solidFill>
              </a:rPr>
              <a:t>قدم الوالدين إجلالا لهما ولأن كل أحد له والدان وذكر الوالد والولد لأنهما أعز على المرء من غيرهما</a:t>
            </a:r>
            <a:endParaRPr lang="en-US" sz="4400" b="1" dirty="0">
              <a:solidFill>
                <a:schemeClr val="tx1"/>
              </a:solidFill>
            </a:endParaRPr>
          </a:p>
        </p:txBody>
      </p:sp>
      <p:sp>
        <p:nvSpPr>
          <p:cNvPr id="8" name="مستطيل 7"/>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ox(in)">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descr="dohaup_1695958688.jpg"/>
          <p:cNvPicPr>
            <a:picLocks noChangeAspect="1"/>
          </p:cNvPicPr>
          <p:nvPr/>
        </p:nvPicPr>
        <p:blipFill>
          <a:blip r:embed="rId3" cstate="print"/>
          <a:stretch>
            <a:fillRect/>
          </a:stretch>
        </p:blipFill>
        <p:spPr>
          <a:xfrm>
            <a:off x="2071670" y="1428736"/>
            <a:ext cx="5072098" cy="314327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5" name="مربع نص 4"/>
          <p:cNvSpPr txBox="1"/>
          <p:nvPr/>
        </p:nvSpPr>
        <p:spPr>
          <a:xfrm>
            <a:off x="2571736" y="2143116"/>
            <a:ext cx="4429156" cy="1938992"/>
          </a:xfrm>
          <a:prstGeom prst="rect">
            <a:avLst/>
          </a:prstGeom>
          <a:noFill/>
        </p:spPr>
        <p:txBody>
          <a:bodyPr wrap="square" rtlCol="1">
            <a:spAutoFit/>
          </a:bodyPr>
          <a:lstStyle/>
          <a:p>
            <a:pPr algn="ctr"/>
            <a:r>
              <a:rPr lang="ar-EG" sz="6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مما يستفاد من الحديث</a:t>
            </a:r>
            <a:endParaRPr lang="ar-EG" sz="6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357158" y="439895"/>
            <a:ext cx="8358246" cy="5509200"/>
          </a:xfrm>
          <a:prstGeom prst="rect">
            <a:avLst/>
          </a:prstGeom>
        </p:spPr>
        <p:style>
          <a:lnRef idx="3">
            <a:schemeClr val="lt1"/>
          </a:lnRef>
          <a:fillRef idx="1">
            <a:schemeClr val="accent5"/>
          </a:fillRef>
          <a:effectRef idx="1">
            <a:schemeClr val="accent5"/>
          </a:effectRef>
          <a:fontRef idx="minor">
            <a:schemeClr val="lt1"/>
          </a:fontRef>
        </p:style>
        <p:txBody>
          <a:bodyPr wrap="square">
            <a:spAutoFit/>
          </a:bodyPr>
          <a:lstStyle/>
          <a:p>
            <a:r>
              <a:rPr lang="ar-EG" sz="3200" b="1" dirty="0" smtClean="0"/>
              <a:t>- عظم منزلة محبة الرسول صلى الله عليه وسلم</a:t>
            </a:r>
            <a:endParaRPr lang="en-US" sz="3200" dirty="0" smtClean="0"/>
          </a:p>
          <a:p>
            <a:r>
              <a:rPr lang="ar-EG" sz="3200" b="1" dirty="0" smtClean="0"/>
              <a:t>- محبة الرسول صلى الله عليه وسلم من واجبات الإيمان</a:t>
            </a:r>
            <a:endParaRPr lang="en-US" sz="3200" dirty="0" smtClean="0"/>
          </a:p>
          <a:p>
            <a:r>
              <a:rPr lang="ar-EG" sz="3200" b="1" dirty="0" smtClean="0"/>
              <a:t>- يجب تقديم محبة الرسول صلى الله عليه وسلم على النفس والولد وغير ذلك مما يحبه الناس غاية المحبة</a:t>
            </a:r>
            <a:endParaRPr lang="en-US" sz="3200" dirty="0" smtClean="0"/>
          </a:p>
          <a:p>
            <a:r>
              <a:rPr lang="ar-EG" sz="3200" b="1" dirty="0" smtClean="0"/>
              <a:t>- فضل الرسول صلى الله عليه وسلم وأثره أعظم من فضل الوالدين وأثرهما </a:t>
            </a:r>
            <a:endParaRPr lang="en-US" sz="3200" dirty="0" smtClean="0"/>
          </a:p>
          <a:p>
            <a:r>
              <a:rPr lang="ar-EG" sz="3200" b="1" dirty="0" smtClean="0"/>
              <a:t>- جواز الحلف على الأمر المهم توكيدا له وإن لم يكن هناك مستحلف</a:t>
            </a:r>
            <a:endParaRPr lang="en-US" sz="3200" dirty="0" smtClean="0"/>
          </a:p>
          <a:p>
            <a:pPr>
              <a:buFontTx/>
              <a:buChar char="-"/>
            </a:pPr>
            <a:r>
              <a:rPr lang="ar-EG" sz="3200" b="1" dirty="0" smtClean="0"/>
              <a:t>محبته صلى الله عليه وسلم تكون ضمن المشروع فلا يجوز الغلو فيه بإنزاله فوق منزلته أو التوسل ودعائه </a:t>
            </a:r>
          </a:p>
          <a:p>
            <a:r>
              <a:rPr lang="ar-EG" sz="3200" b="1" dirty="0" smtClean="0"/>
              <a:t>- ......................................................</a:t>
            </a:r>
            <a:endParaRPr lang="en-US" sz="3200" dirty="0" smtClean="0"/>
          </a:p>
        </p:txBody>
      </p:sp>
      <p:sp>
        <p:nvSpPr>
          <p:cNvPr id="4" name="مربع نص 3"/>
          <p:cNvSpPr txBox="1">
            <a:spLocks noChangeArrowheads="1"/>
          </p:cNvSpPr>
          <p:nvPr/>
        </p:nvSpPr>
        <p:spPr bwMode="auto">
          <a:xfrm>
            <a:off x="571472" y="5357826"/>
            <a:ext cx="7858167" cy="646331"/>
          </a:xfrm>
          <a:prstGeom prst="rect">
            <a:avLst/>
          </a:prstGeom>
          <a:noFill/>
          <a:ln w="9525">
            <a:noFill/>
            <a:miter lim="800000"/>
            <a:headEnd/>
            <a:tailEnd/>
          </a:ln>
        </p:spPr>
        <p:txBody>
          <a:bodyPr wrap="square">
            <a:spAutoFit/>
          </a:bodyPr>
          <a:lstStyle/>
          <a:p>
            <a:pPr algn="r"/>
            <a:r>
              <a:rPr lang="ar-SA" sz="3600" b="1" dirty="0" smtClean="0">
                <a:solidFill>
                  <a:srgbClr val="FF0000"/>
                </a:solidFill>
              </a:rPr>
              <a:t>من محبة الله تقديم طاعته  فيما أمر على طاعة غيره </a:t>
            </a:r>
            <a:endParaRPr lang="ar-SA" sz="3600" b="1" dirty="0">
              <a:solidFill>
                <a:srgbClr val="FF0000"/>
              </a:solidFill>
            </a:endParaRPr>
          </a:p>
        </p:txBody>
      </p:sp>
      <p:sp>
        <p:nvSpPr>
          <p:cNvPr id="5" name="مستطيل 4"/>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8" presetClass="entr" presetSubtype="0" accel="5000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4"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fade">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43042" y="1714488"/>
            <a:ext cx="6429420" cy="3394531"/>
          </a:xfrm>
          <a:prstGeom prst="doubleWave">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ar-SA" sz="8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أتعرف على أبي هريرة  </a:t>
            </a:r>
            <a:r>
              <a:rPr lang="ar-SA" sz="8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sym typeface="AGA Arabesque"/>
              </a:rPr>
              <a:t></a:t>
            </a:r>
            <a:endParaRPr lang="en-US" sz="8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144</TotalTime>
  <Words>1167</Words>
  <Application>Microsoft Office PowerPoint</Application>
  <PresentationFormat>عرض على الشاشة (3:4)‏</PresentationFormat>
  <Paragraphs>124</Paragraphs>
  <Slides>27</Slides>
  <Notes>27</Notes>
  <HiddenSlides>0</HiddenSlides>
  <MMClips>0</MMClips>
  <ScaleCrop>false</ScaleCrop>
  <HeadingPairs>
    <vt:vector size="4" baseType="variant">
      <vt:variant>
        <vt:lpstr>نسق</vt:lpstr>
      </vt:variant>
      <vt:variant>
        <vt:i4>1</vt:i4>
      </vt:variant>
      <vt:variant>
        <vt:lpstr>عناوين الشرائح</vt:lpstr>
      </vt:variant>
      <vt:variant>
        <vt:i4>27</vt:i4>
      </vt:variant>
    </vt:vector>
  </HeadingPairs>
  <TitlesOfParts>
    <vt:vector size="28" baseType="lpstr">
      <vt:lpstr>سمة Office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cp:lastModifiedBy>الأستاذ أبو يوسف منتدى التربية والتعليم بالمدينة </cp:lastModifiedBy>
  <cp:revision>49</cp:revision>
  <dcterms:modified xsi:type="dcterms:W3CDTF">2013-02-28T09:37:56Z</dcterms:modified>
</cp:coreProperties>
</file>