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6"/>
  </p:notesMasterIdLst>
  <p:sldIdLst>
    <p:sldId id="276" r:id="rId2"/>
    <p:sldId id="257" r:id="rId3"/>
    <p:sldId id="277" r:id="rId4"/>
    <p:sldId id="259" r:id="rId5"/>
    <p:sldId id="271" r:id="rId6"/>
    <p:sldId id="278" r:id="rId7"/>
    <p:sldId id="272" r:id="rId8"/>
    <p:sldId id="279" r:id="rId9"/>
    <p:sldId id="261" r:id="rId10"/>
    <p:sldId id="280" r:id="rId11"/>
    <p:sldId id="281" r:id="rId12"/>
    <p:sldId id="282" r:id="rId13"/>
    <p:sldId id="283" r:id="rId14"/>
    <p:sldId id="273" r:id="rId15"/>
    <p:sldId id="274" r:id="rId16"/>
    <p:sldId id="264" r:id="rId17"/>
    <p:sldId id="265" r:id="rId18"/>
    <p:sldId id="284" r:id="rId19"/>
    <p:sldId id="285" r:id="rId20"/>
    <p:sldId id="266" r:id="rId21"/>
    <p:sldId id="267" r:id="rId22"/>
    <p:sldId id="268" r:id="rId23"/>
    <p:sldId id="275" r:id="rId24"/>
    <p:sldId id="286" r:id="rId2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92731" autoAdjust="0"/>
    <p:restoredTop sz="89165" autoAdjust="0"/>
  </p:normalViewPr>
  <p:slideViewPr>
    <p:cSldViewPr>
      <p:cViewPr>
        <p:scale>
          <a:sx n="50" d="100"/>
          <a:sy n="50" d="100"/>
        </p:scale>
        <p:origin x="-2310" y="-3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D742E51-D610-40B7-BD65-45F4DF77BCF5}" type="datetimeFigureOut">
              <a:rPr lang="ar-SA" smtClean="0"/>
              <a:t>18/04/34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97EC683-040F-465C-AEE9-290FFCF2618E}" type="slidenum">
              <a:rPr lang="ar-SA" smtClean="0"/>
              <a:t>‹#›</a:t>
            </a:fld>
            <a:endParaRPr lang="ar-SA"/>
          </a:p>
        </p:txBody>
      </p:sp>
    </p:spTree>
    <p:extLst>
      <p:ext uri="{BB962C8B-B14F-4D97-AF65-F5344CB8AC3E}">
        <p14:creationId xmlns:p14="http://schemas.microsoft.com/office/powerpoint/2010/main" val="268047012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a:t>
            </a:fld>
            <a:endParaRPr lang="ar-SA"/>
          </a:p>
        </p:txBody>
      </p:sp>
    </p:spTree>
    <p:extLst>
      <p:ext uri="{BB962C8B-B14F-4D97-AF65-F5344CB8AC3E}">
        <p14:creationId xmlns:p14="http://schemas.microsoft.com/office/powerpoint/2010/main" val="2936163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10</a:t>
            </a:fld>
            <a:endParaRPr lang="ar-SA"/>
          </a:p>
        </p:txBody>
      </p:sp>
    </p:spTree>
    <p:extLst>
      <p:ext uri="{BB962C8B-B14F-4D97-AF65-F5344CB8AC3E}">
        <p14:creationId xmlns:p14="http://schemas.microsoft.com/office/powerpoint/2010/main" val="4140228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11</a:t>
            </a:fld>
            <a:endParaRPr lang="ar-SA"/>
          </a:p>
        </p:txBody>
      </p:sp>
    </p:spTree>
    <p:extLst>
      <p:ext uri="{BB962C8B-B14F-4D97-AF65-F5344CB8AC3E}">
        <p14:creationId xmlns:p14="http://schemas.microsoft.com/office/powerpoint/2010/main" val="3266034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12</a:t>
            </a:fld>
            <a:endParaRPr lang="ar-SA"/>
          </a:p>
        </p:txBody>
      </p:sp>
    </p:spTree>
    <p:extLst>
      <p:ext uri="{BB962C8B-B14F-4D97-AF65-F5344CB8AC3E}">
        <p14:creationId xmlns:p14="http://schemas.microsoft.com/office/powerpoint/2010/main" val="2538988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13</a:t>
            </a:fld>
            <a:endParaRPr lang="ar-SA"/>
          </a:p>
        </p:txBody>
      </p:sp>
    </p:spTree>
    <p:extLst>
      <p:ext uri="{BB962C8B-B14F-4D97-AF65-F5344CB8AC3E}">
        <p14:creationId xmlns:p14="http://schemas.microsoft.com/office/powerpoint/2010/main" val="2373488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14</a:t>
            </a:fld>
            <a:endParaRPr lang="ar-SA"/>
          </a:p>
        </p:txBody>
      </p:sp>
    </p:spTree>
    <p:extLst>
      <p:ext uri="{BB962C8B-B14F-4D97-AF65-F5344CB8AC3E}">
        <p14:creationId xmlns:p14="http://schemas.microsoft.com/office/powerpoint/2010/main" val="10282215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15</a:t>
            </a:fld>
            <a:endParaRPr lang="ar-SA"/>
          </a:p>
        </p:txBody>
      </p:sp>
    </p:spTree>
    <p:extLst>
      <p:ext uri="{BB962C8B-B14F-4D97-AF65-F5344CB8AC3E}">
        <p14:creationId xmlns:p14="http://schemas.microsoft.com/office/powerpoint/2010/main" val="2771845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16</a:t>
            </a:fld>
            <a:endParaRPr lang="ar-SA"/>
          </a:p>
        </p:txBody>
      </p:sp>
    </p:spTree>
    <p:extLst>
      <p:ext uri="{BB962C8B-B14F-4D97-AF65-F5344CB8AC3E}">
        <p14:creationId xmlns:p14="http://schemas.microsoft.com/office/powerpoint/2010/main" val="5520194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17</a:t>
            </a:fld>
            <a:endParaRPr lang="ar-SA"/>
          </a:p>
        </p:txBody>
      </p:sp>
    </p:spTree>
    <p:extLst>
      <p:ext uri="{BB962C8B-B14F-4D97-AF65-F5344CB8AC3E}">
        <p14:creationId xmlns:p14="http://schemas.microsoft.com/office/powerpoint/2010/main" val="1223532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18</a:t>
            </a:fld>
            <a:endParaRPr lang="ar-SA"/>
          </a:p>
        </p:txBody>
      </p:sp>
    </p:spTree>
    <p:extLst>
      <p:ext uri="{BB962C8B-B14F-4D97-AF65-F5344CB8AC3E}">
        <p14:creationId xmlns:p14="http://schemas.microsoft.com/office/powerpoint/2010/main" val="3151753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19</a:t>
            </a:fld>
            <a:endParaRPr lang="ar-SA"/>
          </a:p>
        </p:txBody>
      </p:sp>
    </p:spTree>
    <p:extLst>
      <p:ext uri="{BB962C8B-B14F-4D97-AF65-F5344CB8AC3E}">
        <p14:creationId xmlns:p14="http://schemas.microsoft.com/office/powerpoint/2010/main" val="1997968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2</a:t>
            </a:fld>
            <a:endParaRPr lang="ar-SA"/>
          </a:p>
        </p:txBody>
      </p:sp>
    </p:spTree>
    <p:extLst>
      <p:ext uri="{BB962C8B-B14F-4D97-AF65-F5344CB8AC3E}">
        <p14:creationId xmlns:p14="http://schemas.microsoft.com/office/powerpoint/2010/main" val="4206837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20</a:t>
            </a:fld>
            <a:endParaRPr lang="ar-SA"/>
          </a:p>
        </p:txBody>
      </p:sp>
    </p:spTree>
    <p:extLst>
      <p:ext uri="{BB962C8B-B14F-4D97-AF65-F5344CB8AC3E}">
        <p14:creationId xmlns:p14="http://schemas.microsoft.com/office/powerpoint/2010/main" val="3594836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21</a:t>
            </a:fld>
            <a:endParaRPr lang="ar-SA"/>
          </a:p>
        </p:txBody>
      </p:sp>
    </p:spTree>
    <p:extLst>
      <p:ext uri="{BB962C8B-B14F-4D97-AF65-F5344CB8AC3E}">
        <p14:creationId xmlns:p14="http://schemas.microsoft.com/office/powerpoint/2010/main" val="1972186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22</a:t>
            </a:fld>
            <a:endParaRPr lang="ar-SA"/>
          </a:p>
        </p:txBody>
      </p:sp>
    </p:spTree>
    <p:extLst>
      <p:ext uri="{BB962C8B-B14F-4D97-AF65-F5344CB8AC3E}">
        <p14:creationId xmlns:p14="http://schemas.microsoft.com/office/powerpoint/2010/main" val="4134481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23</a:t>
            </a:fld>
            <a:endParaRPr lang="ar-SA"/>
          </a:p>
        </p:txBody>
      </p:sp>
    </p:spTree>
    <p:extLst>
      <p:ext uri="{BB962C8B-B14F-4D97-AF65-F5344CB8AC3E}">
        <p14:creationId xmlns:p14="http://schemas.microsoft.com/office/powerpoint/2010/main" val="40032047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24</a:t>
            </a:fld>
            <a:endParaRPr lang="ar-SA"/>
          </a:p>
        </p:txBody>
      </p:sp>
    </p:spTree>
    <p:extLst>
      <p:ext uri="{BB962C8B-B14F-4D97-AF65-F5344CB8AC3E}">
        <p14:creationId xmlns:p14="http://schemas.microsoft.com/office/powerpoint/2010/main" val="1963773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3</a:t>
            </a:fld>
            <a:endParaRPr lang="ar-SA"/>
          </a:p>
        </p:txBody>
      </p:sp>
    </p:spTree>
    <p:extLst>
      <p:ext uri="{BB962C8B-B14F-4D97-AF65-F5344CB8AC3E}">
        <p14:creationId xmlns:p14="http://schemas.microsoft.com/office/powerpoint/2010/main" val="1756696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4</a:t>
            </a:fld>
            <a:endParaRPr lang="ar-SA"/>
          </a:p>
        </p:txBody>
      </p:sp>
    </p:spTree>
    <p:extLst>
      <p:ext uri="{BB962C8B-B14F-4D97-AF65-F5344CB8AC3E}">
        <p14:creationId xmlns:p14="http://schemas.microsoft.com/office/powerpoint/2010/main" val="1840995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endParaRPr lang="ar-SA" dirty="0" smtClean="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5</a:t>
            </a:fld>
            <a:endParaRPr lang="ar-SA"/>
          </a:p>
        </p:txBody>
      </p:sp>
    </p:spTree>
    <p:extLst>
      <p:ext uri="{BB962C8B-B14F-4D97-AF65-F5344CB8AC3E}">
        <p14:creationId xmlns:p14="http://schemas.microsoft.com/office/powerpoint/2010/main" val="2530112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6</a:t>
            </a:fld>
            <a:endParaRPr lang="ar-SA"/>
          </a:p>
        </p:txBody>
      </p:sp>
    </p:spTree>
    <p:extLst>
      <p:ext uri="{BB962C8B-B14F-4D97-AF65-F5344CB8AC3E}">
        <p14:creationId xmlns:p14="http://schemas.microsoft.com/office/powerpoint/2010/main" val="4146428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7</a:t>
            </a:fld>
            <a:endParaRPr lang="ar-SA"/>
          </a:p>
        </p:txBody>
      </p:sp>
    </p:spTree>
    <p:extLst>
      <p:ext uri="{BB962C8B-B14F-4D97-AF65-F5344CB8AC3E}">
        <p14:creationId xmlns:p14="http://schemas.microsoft.com/office/powerpoint/2010/main" val="816672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8</a:t>
            </a:fld>
            <a:endParaRPr lang="ar-SA"/>
          </a:p>
        </p:txBody>
      </p:sp>
    </p:spTree>
    <p:extLst>
      <p:ext uri="{BB962C8B-B14F-4D97-AF65-F5344CB8AC3E}">
        <p14:creationId xmlns:p14="http://schemas.microsoft.com/office/powerpoint/2010/main" val="629390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C97EC683-040F-465C-AEE9-290FFCF2618E}" type="slidenum">
              <a:rPr lang="ar-SA" smtClean="0"/>
              <a:t>9</a:t>
            </a:fld>
            <a:endParaRPr lang="ar-SA"/>
          </a:p>
        </p:txBody>
      </p:sp>
    </p:spTree>
    <p:extLst>
      <p:ext uri="{BB962C8B-B14F-4D97-AF65-F5344CB8AC3E}">
        <p14:creationId xmlns:p14="http://schemas.microsoft.com/office/powerpoint/2010/main" val="1036011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18/04/34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18/04/34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18/04/34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hmed.ABU-CC02553BBB1\Desktop\My Pictures\1191_2_1158145471.jpg"/>
          <p:cNvPicPr>
            <a:picLocks noChangeAspect="1" noChangeArrowheads="1"/>
          </p:cNvPicPr>
          <p:nvPr/>
        </p:nvPicPr>
        <p:blipFill>
          <a:blip r:embed="rId3" cstate="print"/>
          <a:srcRect/>
          <a:stretch>
            <a:fillRect/>
          </a:stretch>
        </p:blipFill>
        <p:spPr bwMode="auto">
          <a:xfrm>
            <a:off x="1691680" y="2143116"/>
            <a:ext cx="5760640" cy="31908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p:cNvSpPr/>
          <p:nvPr/>
        </p:nvSpPr>
        <p:spPr>
          <a:xfrm>
            <a:off x="8001000" y="2967335"/>
            <a:ext cx="66239828" cy="13280559"/>
          </a:xfrm>
          <a:prstGeom prst="rect">
            <a:avLst/>
          </a:prstGeom>
          <a:noFill/>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ar-EG" sz="85700" b="1" dirty="0" smtClean="0">
                <a:ln/>
                <a:solidFill>
                  <a:schemeClr val="accent5">
                    <a:tint val="50000"/>
                    <a:satMod val="180000"/>
                  </a:schemeClr>
                </a:solidFill>
                <a:effectLst>
                  <a:glow rad="228600">
                    <a:schemeClr val="accent6">
                      <a:satMod val="175000"/>
                      <a:alpha val="40000"/>
                    </a:schemeClr>
                  </a:glow>
                </a:effectLst>
              </a:rPr>
              <a:t> </a:t>
            </a:r>
            <a:endParaRPr lang="en-US" sz="85700" b="1" dirty="0">
              <a:ln/>
              <a:solidFill>
                <a:schemeClr val="accent5">
                  <a:tint val="50000"/>
                  <a:satMod val="180000"/>
                </a:schemeClr>
              </a:solidFill>
              <a:effectLst>
                <a:glow rad="228600">
                  <a:schemeClr val="accent6">
                    <a:satMod val="175000"/>
                    <a:alpha val="40000"/>
                  </a:schemeClr>
                </a:glow>
              </a:effectLst>
            </a:endParaRPr>
          </a:p>
        </p:txBody>
      </p:sp>
      <p:sp>
        <p:nvSpPr>
          <p:cNvPr id="4" name="Rectangle 3"/>
          <p:cNvSpPr/>
          <p:nvPr/>
        </p:nvSpPr>
        <p:spPr>
          <a:xfrm>
            <a:off x="2267744" y="3246075"/>
            <a:ext cx="4009852" cy="830997"/>
          </a:xfrm>
          <a:prstGeom prst="rect">
            <a:avLst/>
          </a:prstGeom>
          <a:noFill/>
        </p:spPr>
        <p:txBody>
          <a:bodyPr wrap="square" lIns="91440" tIns="45720" rIns="91440" bIns="45720">
            <a:spAutoFit/>
          </a:bodyPr>
          <a:lstStyle/>
          <a:p>
            <a:pPr algn="ctr"/>
            <a:r>
              <a:rPr lang="ar-EG"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reflection blurRad="6350" stA="55000" endA="50" endPos="85000" dist="60007" dir="5400000" sy="-100000" algn="bl" rotWithShape="0"/>
                </a:effectLst>
              </a:rPr>
              <a:t>محبة النبي </a:t>
            </a:r>
            <a:r>
              <a:rPr lang="ar-EG"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reflection blurRad="6350" stA="55000" endA="50" endPos="85000" dist="60007" dir="5400000" sy="-100000" algn="bl" rotWithShape="0"/>
                </a:effectLst>
                <a:sym typeface="AGA Arabesque"/>
              </a:rPr>
              <a:t></a:t>
            </a:r>
            <a:endParaRPr lang="ar-EG"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reflection blurRad="6350" stA="55000" endA="50" endPos="85000" dist="60007" dir="5400000" sy="-100000" algn="bl" rotWithShape="0"/>
              </a:effectLst>
            </a:endParaRPr>
          </a:p>
        </p:txBody>
      </p:sp>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pic>
        <p:nvPicPr>
          <p:cNvPr id="7"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80" y="0"/>
            <a:ext cx="5760640" cy="25649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par>
                                <p:cTn id="8" presetID="4" presetClass="entr" presetSubtype="16"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box(in)">
                                      <p:cBhvr>
                                        <p:cTn id="1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85852" y="142852"/>
            <a:ext cx="7047355" cy="76944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EG" sz="4400" b="1" dirty="0" smtClean="0"/>
              <a:t>صور محبة أصحاب النبي </a:t>
            </a:r>
            <a:r>
              <a:rPr lang="ar-EG" sz="4400" b="1" dirty="0" smtClean="0">
                <a:sym typeface="AGA Arabesque"/>
              </a:rPr>
              <a:t> </a:t>
            </a:r>
            <a:r>
              <a:rPr lang="ar-EG" sz="4400" b="1" dirty="0" smtClean="0"/>
              <a:t>له </a:t>
            </a:r>
            <a:endParaRPr lang="ar-SA" sz="4400" b="1" dirty="0"/>
          </a:p>
        </p:txBody>
      </p:sp>
      <p:sp>
        <p:nvSpPr>
          <p:cNvPr id="5" name="مستطيل 4"/>
          <p:cNvSpPr/>
          <p:nvPr/>
        </p:nvSpPr>
        <p:spPr>
          <a:xfrm>
            <a:off x="500034" y="1702908"/>
            <a:ext cx="8208912" cy="415498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4400" b="1" dirty="0" smtClean="0">
                <a:solidFill>
                  <a:srgbClr val="FFFF00"/>
                </a:solidFill>
              </a:rPr>
              <a:t>- عن عمرو بن العاص رضي الله عنهما قال : ( وما كان أحد أحب إلي من رسول الله صلى الله عليه وسلم ولا أجل عيني منه وما كنت أطيق أن أملأ عيني منه إجلالا له ولو سئلت أن أصفه ما أطلقت لأني لم أكن أملأ عيني منه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85852" y="142852"/>
            <a:ext cx="7047355" cy="76944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EG" sz="4400" b="1" dirty="0" smtClean="0"/>
              <a:t>صور محبة أصحاب النبي </a:t>
            </a:r>
            <a:r>
              <a:rPr lang="ar-EG" sz="4400" b="1" dirty="0" smtClean="0">
                <a:sym typeface="AGA Arabesque"/>
              </a:rPr>
              <a:t> </a:t>
            </a:r>
            <a:r>
              <a:rPr lang="ar-EG" sz="4400" b="1" dirty="0" smtClean="0"/>
              <a:t>له </a:t>
            </a:r>
            <a:endParaRPr lang="ar-SA" sz="4400" b="1" dirty="0"/>
          </a:p>
        </p:txBody>
      </p:sp>
      <p:sp>
        <p:nvSpPr>
          <p:cNvPr id="5" name="مستطيل 4"/>
          <p:cNvSpPr/>
          <p:nvPr/>
        </p:nvSpPr>
        <p:spPr>
          <a:xfrm>
            <a:off x="500034" y="1702908"/>
            <a:ext cx="8208912" cy="280076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4400" b="1" dirty="0" smtClean="0">
                <a:solidFill>
                  <a:srgbClr val="FFFF00"/>
                </a:solidFill>
              </a:rPr>
              <a:t>- عن عائشة رضي الله عنها قال : قال أبو بكر رضي الله عنه : ( والذي نفسي بيده لقرابة رسول الله صلى الله عليه وسلم أحب إلي أن أصل من قرابتي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85852" y="142852"/>
            <a:ext cx="7047355" cy="76944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EG" sz="4400" b="1" dirty="0" smtClean="0"/>
              <a:t>صور محبة أصحاب النبي </a:t>
            </a:r>
            <a:r>
              <a:rPr lang="ar-EG" sz="4400" b="1" dirty="0" smtClean="0">
                <a:sym typeface="AGA Arabesque"/>
              </a:rPr>
              <a:t> </a:t>
            </a:r>
            <a:r>
              <a:rPr lang="ar-EG" sz="4400" b="1" dirty="0" smtClean="0"/>
              <a:t>له </a:t>
            </a:r>
            <a:endParaRPr lang="ar-SA" sz="4400" b="1" dirty="0"/>
          </a:p>
        </p:txBody>
      </p:sp>
      <p:sp>
        <p:nvSpPr>
          <p:cNvPr id="5" name="مستطيل 4"/>
          <p:cNvSpPr/>
          <p:nvPr/>
        </p:nvSpPr>
        <p:spPr>
          <a:xfrm>
            <a:off x="500034" y="1857926"/>
            <a:ext cx="8208912" cy="3785652"/>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4000" b="1" dirty="0" smtClean="0">
                <a:solidFill>
                  <a:srgbClr val="FFFF00"/>
                </a:solidFill>
              </a:rPr>
              <a:t>- عن عبد الرحمن بن عوف رضي الله عنه قال : ( بينما أنا واقف في الصف يوم بدرت فنظرت عن يميني وعن شمالي فإذا أنا بغلامين من الأنصار حديثة أسنانهما تمنيت أن أكون بين أضلع منهما </a:t>
            </a:r>
            <a:r>
              <a:rPr lang="ar-SA" sz="4000" b="1" dirty="0" err="1" smtClean="0">
                <a:solidFill>
                  <a:srgbClr val="FFFF00"/>
                </a:solidFill>
              </a:rPr>
              <a:t>فغمزني</a:t>
            </a:r>
            <a:r>
              <a:rPr lang="ar-SA" sz="4000" b="1" dirty="0" smtClean="0">
                <a:solidFill>
                  <a:srgbClr val="FFFF00"/>
                </a:solidFill>
              </a:rPr>
              <a:t> أحدهما فقال : يا عم هل تعرف أبا جهل ؟ قلت : نعم ، ما حاجتك إليه يا ابن أخي</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85852" y="142852"/>
            <a:ext cx="7047355" cy="76944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EG" sz="4400" b="1" dirty="0" smtClean="0"/>
              <a:t>صور محبة أصحاب النبي </a:t>
            </a:r>
            <a:r>
              <a:rPr lang="ar-EG" sz="4400" b="1" dirty="0" smtClean="0">
                <a:sym typeface="AGA Arabesque"/>
              </a:rPr>
              <a:t> </a:t>
            </a:r>
            <a:r>
              <a:rPr lang="ar-EG" sz="4400" b="1" dirty="0" smtClean="0"/>
              <a:t>له </a:t>
            </a:r>
            <a:endParaRPr lang="ar-SA" sz="4400" b="1" dirty="0"/>
          </a:p>
        </p:txBody>
      </p:sp>
      <p:sp>
        <p:nvSpPr>
          <p:cNvPr id="5" name="مستطيل 4"/>
          <p:cNvSpPr/>
          <p:nvPr/>
        </p:nvSpPr>
        <p:spPr>
          <a:xfrm>
            <a:off x="500034" y="1643050"/>
            <a:ext cx="8208912" cy="440120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4000" b="1" dirty="0" smtClean="0">
                <a:solidFill>
                  <a:srgbClr val="FFFF00"/>
                </a:solidFill>
              </a:rPr>
              <a:t>قال : أخبرت أن يسب رسول الله صلى الله عليه وسلم والذي نفسي بيده لئن رأيته لا يفارق سوادي سواده حتى يمت </a:t>
            </a:r>
            <a:r>
              <a:rPr lang="ar-SA" sz="4000" b="1" dirty="0" err="1" smtClean="0">
                <a:solidFill>
                  <a:srgbClr val="FFFF00"/>
                </a:solidFill>
              </a:rPr>
              <a:t>الأعجل</a:t>
            </a:r>
            <a:r>
              <a:rPr lang="ar-SA" sz="4000" b="1" dirty="0" smtClean="0">
                <a:solidFill>
                  <a:srgbClr val="FFFF00"/>
                </a:solidFill>
              </a:rPr>
              <a:t> منا فتعجب لذلك </a:t>
            </a:r>
            <a:r>
              <a:rPr lang="ar-SA" sz="4000" b="1" dirty="0" err="1" smtClean="0">
                <a:solidFill>
                  <a:srgbClr val="FFFF00"/>
                </a:solidFill>
              </a:rPr>
              <a:t>فغمزني</a:t>
            </a:r>
            <a:r>
              <a:rPr lang="ar-SA" sz="4000" b="1" dirty="0" smtClean="0">
                <a:solidFill>
                  <a:srgbClr val="FFFF00"/>
                </a:solidFill>
              </a:rPr>
              <a:t> الآخر فقال لي مثلها فلم أنشب أن نظرت إلى أبي جهل يجول في الناس قلت : ألا إن هذا صاحبكما الذي سألتماني فابتدراه بسيفيهما فضرباه حتى قتلاه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714348" y="1842679"/>
            <a:ext cx="7929618" cy="4154984"/>
          </a:xfrm>
          <a:prstGeom prst="rect">
            <a:avLst/>
          </a:prstGeom>
        </p:spPr>
        <p:style>
          <a:lnRef idx="0">
            <a:schemeClr val="accent2"/>
          </a:lnRef>
          <a:fillRef idx="3">
            <a:schemeClr val="accent2"/>
          </a:fillRef>
          <a:effectRef idx="3">
            <a:schemeClr val="accent2"/>
          </a:effectRef>
          <a:fontRef idx="minor">
            <a:schemeClr val="lt1"/>
          </a:fontRef>
        </p:style>
        <p:txBody>
          <a:bodyPr wrap="square" lIns="91440" tIns="45720" rIns="91440" bIns="45720">
            <a:spAutoFit/>
          </a:bodyPr>
          <a:lstStyle/>
          <a:p>
            <a:r>
              <a:rPr lang="ar-EG" sz="4400" b="1" dirty="0" smtClean="0"/>
              <a:t>كيف تحقق محبة الرسول صلى الله عليه وسلم وتقدم محبته على الآخرين ؟</a:t>
            </a:r>
            <a:endParaRPr lang="en-US" sz="4400" dirty="0" smtClean="0"/>
          </a:p>
          <a:p>
            <a:r>
              <a:rPr lang="ar-SA" sz="4400" b="1" dirty="0" smtClean="0"/>
              <a:t>...........................................................</a:t>
            </a:r>
            <a:r>
              <a:rPr lang="ar-EG" sz="4400" b="1" dirty="0" smtClean="0"/>
              <a:t>.............................</a:t>
            </a:r>
            <a:r>
              <a:rPr lang="ar-SA" sz="4400" b="1" dirty="0" smtClean="0"/>
              <a:t>..........</a:t>
            </a:r>
          </a:p>
          <a:p>
            <a:endParaRPr lang="ar-SA" sz="4400" b="1" dirty="0" smtClean="0"/>
          </a:p>
          <a:p>
            <a:endParaRPr lang="ar-SA" sz="4400" b="1" dirty="0" smtClean="0"/>
          </a:p>
        </p:txBody>
      </p:sp>
      <p:sp>
        <p:nvSpPr>
          <p:cNvPr id="3" name="مربع نص 2"/>
          <p:cNvSpPr txBox="1">
            <a:spLocks noChangeArrowheads="1"/>
          </p:cNvSpPr>
          <p:nvPr/>
        </p:nvSpPr>
        <p:spPr bwMode="auto">
          <a:xfrm>
            <a:off x="928662" y="3357562"/>
            <a:ext cx="7500977" cy="2308324"/>
          </a:xfrm>
          <a:prstGeom prst="rect">
            <a:avLst/>
          </a:prstGeom>
          <a:noFill/>
          <a:ln w="9525">
            <a:noFill/>
            <a:miter lim="800000"/>
            <a:headEnd/>
            <a:tailEnd/>
          </a:ln>
        </p:spPr>
        <p:txBody>
          <a:bodyPr wrap="square">
            <a:spAutoFit/>
          </a:bodyPr>
          <a:lstStyle/>
          <a:p>
            <a:pPr algn="r"/>
            <a:r>
              <a:rPr lang="ar-SA" sz="4800" b="1" dirty="0" smtClean="0"/>
              <a:t>تتحقق محبته صلى الله عليه وسلم بطاعته فيما أمر واجتناب ما نهى عنه وزجر </a:t>
            </a:r>
            <a:endParaRPr lang="ar-SA" sz="4800" b="1"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3"/>
                                        </p:tgtEl>
                                        <p:attrNameLst>
                                          <p:attrName>ppt_y</p:attrName>
                                        </p:attrNameLst>
                                      </p:cBhvr>
                                      <p:tavLst>
                                        <p:tav tm="0">
                                          <p:val>
                                            <p:strVal val="#ppt_y"/>
                                          </p:val>
                                        </p:tav>
                                        <p:tav tm="100000">
                                          <p:val>
                                            <p:strVal val="#ppt_y"/>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cstate="print"/>
          <a:srcRect/>
          <a:stretch>
            <a:fillRect/>
          </a:stretch>
        </p:blipFill>
        <p:spPr bwMode="auto">
          <a:xfrm>
            <a:off x="2051720" y="1196752"/>
            <a:ext cx="5184576" cy="406665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500" fill="hold"/>
                                        <p:tgtEl>
                                          <p:spTgt spid="17409"/>
                                        </p:tgtEl>
                                        <p:attrNameLst>
                                          <p:attrName>ppt_w</p:attrName>
                                        </p:attrNameLst>
                                      </p:cBhvr>
                                      <p:tavLst>
                                        <p:tav tm="0">
                                          <p:val>
                                            <p:fltVal val="0"/>
                                          </p:val>
                                        </p:tav>
                                        <p:tav tm="100000">
                                          <p:val>
                                            <p:strVal val="#ppt_w"/>
                                          </p:val>
                                        </p:tav>
                                      </p:tavLst>
                                    </p:anim>
                                    <p:anim calcmode="lin" valueType="num">
                                      <p:cBhvr>
                                        <p:cTn id="8" dur="500" fill="hold"/>
                                        <p:tgtEl>
                                          <p:spTgt spid="17409"/>
                                        </p:tgtEl>
                                        <p:attrNameLst>
                                          <p:attrName>ppt_h</p:attrName>
                                        </p:attrNameLst>
                                      </p:cBhvr>
                                      <p:tavLst>
                                        <p:tav tm="0">
                                          <p:val>
                                            <p:fltVal val="0"/>
                                          </p:val>
                                        </p:tav>
                                        <p:tav tm="100000">
                                          <p:val>
                                            <p:strVal val="#ppt_h"/>
                                          </p:val>
                                        </p:tav>
                                      </p:tavLst>
                                    </p:anim>
                                    <p:animEffect transition="in" filter="fade">
                                      <p:cBhvr>
                                        <p:cTn id="9"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وسيلة شرح على شكل سحابة 6"/>
          <p:cNvSpPr/>
          <p:nvPr/>
        </p:nvSpPr>
        <p:spPr>
          <a:xfrm>
            <a:off x="1071538" y="1000108"/>
            <a:ext cx="6858048" cy="4857784"/>
          </a:xfrm>
          <a:prstGeom prst="cloudCallout">
            <a:avLst/>
          </a:prstGeom>
        </p:spPr>
        <p:style>
          <a:lnRef idx="0">
            <a:schemeClr val="accent4"/>
          </a:lnRef>
          <a:fillRef idx="3">
            <a:schemeClr val="accent4"/>
          </a:fillRef>
          <a:effectRef idx="3">
            <a:schemeClr val="accent4"/>
          </a:effectRef>
          <a:fontRef idx="minor">
            <a:schemeClr val="lt1"/>
          </a:fontRef>
        </p:style>
        <p:txBody>
          <a:bodyPr rtlCol="1" anchor="ctr"/>
          <a:lstStyle/>
          <a:p>
            <a:pPr algn="ctr"/>
            <a:r>
              <a:rPr lang="ar-SA" sz="5400" b="1" dirty="0" smtClean="0">
                <a:solidFill>
                  <a:srgbClr val="FFFF00"/>
                </a:solidFill>
              </a:rPr>
              <a:t>محبة الرسول صلى الله عليه وسلم واجبة على كل مسلم</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وسيلة شرح على شكل سحابة 6"/>
          <p:cNvSpPr/>
          <p:nvPr/>
        </p:nvSpPr>
        <p:spPr>
          <a:xfrm>
            <a:off x="1071538" y="1000108"/>
            <a:ext cx="6858048" cy="4857784"/>
          </a:xfrm>
          <a:prstGeom prst="cloudCallou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ar-SA" sz="5400" b="1" dirty="0" smtClean="0">
                <a:solidFill>
                  <a:srgbClr val="FFFF00"/>
                </a:solidFill>
              </a:rPr>
              <a:t>من علامات محبة النبي صلى الله عليه وسلم طاعته </a:t>
            </a:r>
            <a:r>
              <a:rPr lang="ar-SA" sz="5400" b="1" dirty="0" err="1" smtClean="0">
                <a:solidFill>
                  <a:srgbClr val="FFFF00"/>
                </a:solidFill>
              </a:rPr>
              <a:t>واتباع</a:t>
            </a:r>
            <a:r>
              <a:rPr lang="ar-SA" sz="5400" b="1" dirty="0" smtClean="0">
                <a:solidFill>
                  <a:srgbClr val="FFFF00"/>
                </a:solidFill>
              </a:rPr>
              <a:t> سنته</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وسيلة شرح على شكل سحابة 6"/>
          <p:cNvSpPr/>
          <p:nvPr/>
        </p:nvSpPr>
        <p:spPr>
          <a:xfrm>
            <a:off x="1071538" y="1000108"/>
            <a:ext cx="6858048" cy="4857784"/>
          </a:xfrm>
          <a:prstGeom prst="cloudCallout">
            <a:avLst/>
          </a:prstGeom>
        </p:spPr>
        <p:style>
          <a:lnRef idx="0">
            <a:schemeClr val="accent5"/>
          </a:lnRef>
          <a:fillRef idx="3">
            <a:schemeClr val="accent5"/>
          </a:fillRef>
          <a:effectRef idx="3">
            <a:schemeClr val="accent5"/>
          </a:effectRef>
          <a:fontRef idx="minor">
            <a:schemeClr val="lt1"/>
          </a:fontRef>
        </p:style>
        <p:txBody>
          <a:bodyPr rtlCol="1" anchor="ctr"/>
          <a:lstStyle/>
          <a:p>
            <a:pPr algn="ctr"/>
            <a:r>
              <a:rPr lang="ar-SA" sz="5400" b="1" dirty="0" smtClean="0">
                <a:solidFill>
                  <a:srgbClr val="FFFF00"/>
                </a:solidFill>
              </a:rPr>
              <a:t>الصحابة من أشد الناس حبا لرسول الله صلى الله عليه وسلم</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714348" y="1316070"/>
            <a:ext cx="7929618" cy="3970318"/>
          </a:xfrm>
          <a:prstGeom prst="rect">
            <a:avLst/>
          </a:prstGeom>
        </p:spPr>
        <p:style>
          <a:lnRef idx="0">
            <a:schemeClr val="accent2"/>
          </a:lnRef>
          <a:fillRef idx="3">
            <a:schemeClr val="accent2"/>
          </a:fillRef>
          <a:effectRef idx="3">
            <a:schemeClr val="accent2"/>
          </a:effectRef>
          <a:fontRef idx="minor">
            <a:schemeClr val="lt1"/>
          </a:fontRef>
        </p:style>
        <p:txBody>
          <a:bodyPr wrap="square" lIns="91440" tIns="45720" rIns="91440" bIns="45720">
            <a:spAutoFit/>
          </a:bodyPr>
          <a:lstStyle/>
          <a:p>
            <a:r>
              <a:rPr lang="ar-SA" sz="3600" b="1" dirty="0" smtClean="0"/>
              <a:t>قال تعالى : (قُلْ إِن كُنتُمْ تُحِبُّونَ اللّهَ فَاتَّبِعُونِي يُحْبِبْكُمُ اللّهُ وَيَغْفِرْ لَكُمْ ذُنُوبَكُمْ وَاللّهُ غَفُورٌ رَّحِيمٌ ) </a:t>
            </a:r>
          </a:p>
          <a:p>
            <a:r>
              <a:rPr lang="ar-SA" sz="3600" b="1" dirty="0" smtClean="0"/>
              <a:t>- كيف وصل الإسلام إلينا ؟</a:t>
            </a:r>
          </a:p>
          <a:p>
            <a:r>
              <a:rPr lang="ar-SA" sz="3600" b="1" dirty="0" smtClean="0"/>
              <a:t>- من الذي نزل عليه الوحي وقام بمهمة تبليغ دين الله ؟</a:t>
            </a:r>
          </a:p>
          <a:p>
            <a:r>
              <a:rPr lang="ar-SA" sz="3600" b="1" dirty="0" smtClean="0"/>
              <a:t>- كيف بلغ النبي صلى الله عليه وسلم هذا الدين ؟</a:t>
            </a:r>
          </a:p>
          <a:p>
            <a:r>
              <a:rPr lang="ar-SA" sz="3600" b="1" dirty="0" smtClean="0"/>
              <a:t>- ما واجبنا تجاه رسول الله صلى الله عليه وسلم ؟</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cstate="print"/>
          <a:srcRect/>
          <a:stretch>
            <a:fillRect/>
          </a:stretch>
        </p:blipFill>
        <p:spPr bwMode="auto">
          <a:xfrm>
            <a:off x="2195736" y="1412776"/>
            <a:ext cx="5306558" cy="36004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500" fill="hold"/>
                                        <p:tgtEl>
                                          <p:spTgt spid="15361"/>
                                        </p:tgtEl>
                                        <p:attrNameLst>
                                          <p:attrName>ppt_w</p:attrName>
                                        </p:attrNameLst>
                                      </p:cBhvr>
                                      <p:tavLst>
                                        <p:tav tm="0">
                                          <p:val>
                                            <p:fltVal val="0"/>
                                          </p:val>
                                        </p:tav>
                                        <p:tav tm="100000">
                                          <p:val>
                                            <p:strVal val="#ppt_w"/>
                                          </p:val>
                                        </p:tav>
                                      </p:tavLst>
                                    </p:anim>
                                    <p:anim calcmode="lin" valueType="num">
                                      <p:cBhvr>
                                        <p:cTn id="8" dur="500" fill="hold"/>
                                        <p:tgtEl>
                                          <p:spTgt spid="15361"/>
                                        </p:tgtEl>
                                        <p:attrNameLst>
                                          <p:attrName>ppt_h</p:attrName>
                                        </p:attrNameLst>
                                      </p:cBhvr>
                                      <p:tavLst>
                                        <p:tav tm="0">
                                          <p:val>
                                            <p:fltVal val="0"/>
                                          </p:val>
                                        </p:tav>
                                        <p:tav tm="100000">
                                          <p:val>
                                            <p:strVal val="#ppt_h"/>
                                          </p:val>
                                        </p:tav>
                                      </p:tavLst>
                                    </p:anim>
                                    <p:animEffect transition="in" filter="fade">
                                      <p:cBhvr>
                                        <p:cTn id="9"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571472" y="928670"/>
            <a:ext cx="8172467" cy="421484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857224" y="2643182"/>
            <a:ext cx="7643853" cy="2308324"/>
          </a:xfrm>
          <a:prstGeom prst="rect">
            <a:avLst/>
          </a:prstGeom>
          <a:noFill/>
          <a:ln w="9525">
            <a:noFill/>
            <a:miter lim="800000"/>
            <a:headEnd/>
            <a:tailEnd/>
          </a:ln>
        </p:spPr>
        <p:txBody>
          <a:bodyPr wrap="square">
            <a:spAutoFit/>
          </a:bodyPr>
          <a:lstStyle/>
          <a:p>
            <a:r>
              <a:rPr lang="ar-SA" sz="4800" b="1" dirty="0" smtClean="0">
                <a:solidFill>
                  <a:srgbClr val="FF0000"/>
                </a:solidFill>
              </a:rPr>
              <a:t>فمحبة النبي صلى الله عليه وسلم واجبة على كل مسلم بل لا يصح الإيمان إلا </a:t>
            </a:r>
            <a:r>
              <a:rPr lang="ar-SA" sz="4800" b="1" dirty="0" err="1" smtClean="0">
                <a:solidFill>
                  <a:srgbClr val="FF0000"/>
                </a:solidFill>
              </a:rPr>
              <a:t>به</a:t>
            </a: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604851" y="428604"/>
            <a:ext cx="8039115" cy="6215106"/>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714348" y="2380017"/>
            <a:ext cx="7643853" cy="3477875"/>
          </a:xfrm>
          <a:prstGeom prst="rect">
            <a:avLst/>
          </a:prstGeom>
          <a:noFill/>
          <a:ln w="9525">
            <a:noFill/>
            <a:miter lim="800000"/>
            <a:headEnd/>
            <a:tailEnd/>
          </a:ln>
        </p:spPr>
        <p:txBody>
          <a:bodyPr wrap="square">
            <a:spAutoFit/>
          </a:bodyPr>
          <a:lstStyle/>
          <a:p>
            <a:r>
              <a:rPr lang="ar-SA" sz="4400" b="1" dirty="0" smtClean="0">
                <a:solidFill>
                  <a:srgbClr val="FF0000"/>
                </a:solidFill>
              </a:rPr>
              <a:t>- مطالعة سيرته صلى الله عليه وسلم</a:t>
            </a:r>
          </a:p>
          <a:p>
            <a:r>
              <a:rPr lang="ar-SA" sz="4400" b="1" dirty="0" smtClean="0">
                <a:solidFill>
                  <a:srgbClr val="FF0000"/>
                </a:solidFill>
              </a:rPr>
              <a:t>- تعظيمه وتوقيره صلى الله عليه وسلم</a:t>
            </a:r>
          </a:p>
          <a:p>
            <a:r>
              <a:rPr lang="ar-SA" sz="4400" b="1" dirty="0" smtClean="0">
                <a:solidFill>
                  <a:srgbClr val="FF0000"/>
                </a:solidFill>
              </a:rPr>
              <a:t>- الدفاع عن سنته صلى الله عليه وسلم</a:t>
            </a:r>
          </a:p>
          <a:p>
            <a:r>
              <a:rPr lang="ar-SA" sz="4400" b="1" dirty="0" smtClean="0">
                <a:solidFill>
                  <a:srgbClr val="FF0000"/>
                </a:solidFill>
              </a:rPr>
              <a:t>- الغضب إذا انتقص منه صلى الله عليه وسلم وبذل النفس فداء له</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785786" y="500042"/>
            <a:ext cx="7867664" cy="585791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857224" y="2571744"/>
            <a:ext cx="7500990" cy="3416320"/>
          </a:xfrm>
          <a:prstGeom prst="rect">
            <a:avLst/>
          </a:prstGeom>
        </p:spPr>
        <p:txBody>
          <a:bodyPr wrap="square">
            <a:spAutoFit/>
          </a:bodyPr>
          <a:lstStyle/>
          <a:p>
            <a:r>
              <a:rPr lang="ar-SA" sz="3600" b="1" dirty="0" smtClean="0"/>
              <a:t>- عن عبد الرحمن بن عوف رضي الله عنه قال : ( بينما أنا واقف في الصف يوم بدرت فنظرت عن يميني وعن شمالي فإذا أنا بغلامين من الأنصار حديثة أسنانهما تمنيت أن أكون بين أضلع منهما </a:t>
            </a:r>
            <a:r>
              <a:rPr lang="ar-SA" sz="3600" b="1" dirty="0" err="1" smtClean="0"/>
              <a:t>فغمزني</a:t>
            </a:r>
            <a:r>
              <a:rPr lang="ar-SA" sz="3600" b="1" dirty="0" smtClean="0"/>
              <a:t> أحدهما فقال : يا عم هل تعرف أبا جهل ؟ قلت : نعم ، ما حاجتك إليه يا ابن أخي</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1" y="902370"/>
            <a:ext cx="6408711" cy="4830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571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7swvneqofox8u4g08i84.jpg"/>
          <p:cNvPicPr>
            <a:picLocks noChangeAspect="1"/>
          </p:cNvPicPr>
          <p:nvPr/>
        </p:nvPicPr>
        <p:blipFill>
          <a:blip r:embed="rId3" cstate="print"/>
          <a:stretch>
            <a:fillRect/>
          </a:stretch>
        </p:blipFill>
        <p:spPr>
          <a:xfrm>
            <a:off x="1643042" y="1762113"/>
            <a:ext cx="5857916" cy="316708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ربع نص 3"/>
          <p:cNvSpPr txBox="1"/>
          <p:nvPr/>
        </p:nvSpPr>
        <p:spPr>
          <a:xfrm>
            <a:off x="2500298" y="2192246"/>
            <a:ext cx="4572032" cy="2308324"/>
          </a:xfrm>
          <a:prstGeom prst="rect">
            <a:avLst/>
          </a:prstGeom>
          <a:noFill/>
        </p:spPr>
        <p:txBody>
          <a:bodyPr wrap="square" rtlCol="1">
            <a:spAutoFit/>
          </a:bodyPr>
          <a:lstStyle/>
          <a:p>
            <a:pPr algn="ctr"/>
            <a:r>
              <a:rPr lang="ar-EG"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حكم محبة النبي </a:t>
            </a:r>
            <a:r>
              <a:rPr lang="ar-EG"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a:t>
            </a:r>
            <a:endParaRPr lang="ar-EG"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42910" y="1000108"/>
            <a:ext cx="8001056" cy="452431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EG" sz="3600" b="1" dirty="0" smtClean="0"/>
              <a:t>عن عبد الله بن هشام رضي الله عنه قال : كنا مع النبي صلى الله عليه وسلم وهو آخذ بيد عمر بن الخطاب رضي الله عنه فقال له عمر : يا رسول الله لأنت أحب إلي من كل شيء إلا نفسي فقال النبي صلى الله عليه وسلم : ( لا والذي نفسي بيده حتى أكون أحب إليك من نفسك ) فقال له عمر : فإنه الآن والله لأنت أحب إلي من نفسي فقال النبي صلى الله عليه وسلم : ( الآن يا عمر )</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500034" y="956621"/>
            <a:ext cx="8286808" cy="440120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000" b="1" dirty="0" smtClean="0"/>
              <a:t>فمحبة النبي صلى الله عليه وسلم واجبة على كل مسلم بل لا يصح الإيمان إلا </a:t>
            </a:r>
            <a:r>
              <a:rPr lang="ar-SA" sz="4000" b="1" dirty="0" err="1" smtClean="0"/>
              <a:t>بها</a:t>
            </a:r>
            <a:r>
              <a:rPr lang="ar-SA" sz="4000" b="1" dirty="0" smtClean="0"/>
              <a:t> فهو صلى الله عليه وسلم صاحب فضل على المؤمنين بل على الناس أجمعين فعنه أخذ الدين وعليه نزل الوحي وقد جاهد في الله حق جهاده ليبلغ دين الله وشرعه فهدى الله </a:t>
            </a:r>
            <a:r>
              <a:rPr lang="ar-SA" sz="4000" b="1" dirty="0" err="1" smtClean="0"/>
              <a:t>به</a:t>
            </a:r>
            <a:r>
              <a:rPr lang="ar-SA" sz="4000" b="1" dirty="0" smtClean="0"/>
              <a:t> من الضلال والشرك إلى نور </a:t>
            </a:r>
            <a:r>
              <a:rPr lang="ar-SA" sz="4000" b="1" dirty="0" err="1" smtClean="0"/>
              <a:t>الهداية</a:t>
            </a:r>
            <a:r>
              <a:rPr lang="ar-SA" sz="4000" b="1" dirty="0" smtClean="0"/>
              <a:t> والتوحيد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2946_imgcache.jpg"/>
          <p:cNvPicPr>
            <a:picLocks noChangeAspect="1"/>
          </p:cNvPicPr>
          <p:nvPr/>
        </p:nvPicPr>
        <p:blipFill>
          <a:blip r:embed="rId3" cstate="print"/>
          <a:stretch>
            <a:fillRect/>
          </a:stretch>
        </p:blipFill>
        <p:spPr>
          <a:xfrm>
            <a:off x="1397000" y="1976444"/>
            <a:ext cx="6350000" cy="316706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8433" name="Rectangle 1"/>
          <p:cNvSpPr>
            <a:spLocks noChangeArrowheads="1"/>
          </p:cNvSpPr>
          <p:nvPr/>
        </p:nvSpPr>
        <p:spPr bwMode="auto">
          <a:xfrm>
            <a:off x="4643438" y="2500306"/>
            <a:ext cx="2714644"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lang="ar-EG"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itchFamily="34" charset="0"/>
                <a:ea typeface="Calibri" pitchFamily="34" charset="0"/>
                <a:cs typeface="Arial" pitchFamily="34" charset="0"/>
              </a:rPr>
              <a:t>دلائل محبته </a:t>
            </a:r>
            <a:r>
              <a:rPr lang="ar-EG"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itchFamily="34" charset="0"/>
                <a:ea typeface="Calibri" pitchFamily="34" charset="0"/>
                <a:cs typeface="Arial" pitchFamily="34" charset="0"/>
                <a:sym typeface="AGA Arabesque"/>
              </a:rPr>
              <a:t></a:t>
            </a:r>
            <a:endParaRPr kumimoji="0" lang="ar-EG" sz="6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Arial" pitchFamily="34" charset="0"/>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ox(in)">
                                      <p:cBhvr>
                                        <p:cTn id="7" dur="500"/>
                                        <p:tgtEl>
                                          <p:spTgt spid="18433"/>
                                        </p:tgtEl>
                                      </p:cBhvr>
                                    </p:animEffect>
                                  </p:childTnLst>
                                </p:cTn>
                              </p:par>
                              <p:par>
                                <p:cTn id="8" presetID="4"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500034" y="1532644"/>
            <a:ext cx="8143932" cy="3539430"/>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3200" b="1" dirty="0" smtClean="0">
                <a:solidFill>
                  <a:schemeClr val="tx1"/>
                </a:solidFill>
              </a:rPr>
              <a:t>علامات محبة الرسول صلى الله عليه وسلم كثيرة منها :</a:t>
            </a:r>
            <a:endParaRPr lang="en-US" sz="3200" dirty="0" smtClean="0">
              <a:solidFill>
                <a:schemeClr val="tx1"/>
              </a:solidFill>
            </a:endParaRPr>
          </a:p>
          <a:p>
            <a:r>
              <a:rPr lang="ar-EG" sz="3200" b="1" dirty="0" smtClean="0"/>
              <a:t>- تقديم طاعته صلى الله عليه وسلم على طاعة غيره من المخلوقين</a:t>
            </a:r>
            <a:endParaRPr lang="en-US" sz="3200" dirty="0" smtClean="0"/>
          </a:p>
          <a:p>
            <a:r>
              <a:rPr lang="ar-EG" sz="3200" b="1" dirty="0" smtClean="0"/>
              <a:t>- تقديم  طاعته صلى الله عليه وسلم على هوى النفس وشهواتها</a:t>
            </a:r>
            <a:endParaRPr lang="en-US" sz="3200" dirty="0" smtClean="0"/>
          </a:p>
          <a:p>
            <a:r>
              <a:rPr lang="ar-EG" sz="3200" b="1" dirty="0" smtClean="0"/>
              <a:t>- </a:t>
            </a:r>
            <a:r>
              <a:rPr lang="ar-EG" sz="3200" b="1" dirty="0" err="1" smtClean="0"/>
              <a:t>اتباع</a:t>
            </a:r>
            <a:r>
              <a:rPr lang="ar-EG" sz="3200" b="1" dirty="0" smtClean="0"/>
              <a:t> سنته والاقتداء </a:t>
            </a:r>
            <a:r>
              <a:rPr lang="ar-EG" sz="3200" b="1" dirty="0" err="1" smtClean="0"/>
              <a:t>به</a:t>
            </a:r>
            <a:r>
              <a:rPr lang="ar-EG" sz="3200" b="1" dirty="0" smtClean="0"/>
              <a:t> في أقواله وأفعاله</a:t>
            </a:r>
            <a:br>
              <a:rPr lang="ar-EG" sz="3200" b="1" dirty="0" smtClean="0"/>
            </a:br>
            <a:r>
              <a:rPr lang="ar-EG" sz="3200" b="1" dirty="0" smtClean="0"/>
              <a:t>- كثرة ذكره صلى الله عليه وسلم والصلاة والسلام عليه</a:t>
            </a:r>
            <a:endParaRPr lang="en-US" sz="32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05"/>
                                        </p:tgtEl>
                                        <p:attrNameLst>
                                          <p:attrName>style.visibility</p:attrName>
                                        </p:attrNameLst>
                                      </p:cBhvr>
                                      <p:to>
                                        <p:strVal val="visible"/>
                                      </p:to>
                                    </p:set>
                                    <p:anim calcmode="discrete" valueType="clr">
                                      <p:cBhvr override="childStyle">
                                        <p:cTn id="7" dur="80"/>
                                        <p:tgtEl>
                                          <p:spTgt spid="2150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5"/>
                                        </p:tgtEl>
                                        <p:attrNameLst>
                                          <p:attrName>fillcolor</p:attrName>
                                        </p:attrNameLst>
                                      </p:cBhvr>
                                      <p:tavLst>
                                        <p:tav tm="0">
                                          <p:val>
                                            <p:clrVal>
                                              <a:schemeClr val="accent2"/>
                                            </p:clrVal>
                                          </p:val>
                                        </p:tav>
                                        <p:tav tm="50000">
                                          <p:val>
                                            <p:clrVal>
                                              <a:schemeClr val="hlink"/>
                                            </p:clrVal>
                                          </p:val>
                                        </p:tav>
                                      </p:tavLst>
                                    </p:anim>
                                    <p:set>
                                      <p:cBhvr>
                                        <p:cTn id="9" dur="80"/>
                                        <p:tgtEl>
                                          <p:spTgt spid="215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500034" y="1071546"/>
            <a:ext cx="8143932" cy="4524315"/>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3600" b="1" dirty="0" smtClean="0"/>
              <a:t>- مطالعة سيرته صلى الله عليه وسلم</a:t>
            </a:r>
            <a:endParaRPr lang="en-US" sz="3600" dirty="0" smtClean="0"/>
          </a:p>
          <a:p>
            <a:r>
              <a:rPr lang="ar-EG" sz="3600" b="1" dirty="0" smtClean="0"/>
              <a:t>- تعظيمه وتوقيره صلى الله عليه وسلم</a:t>
            </a:r>
            <a:endParaRPr lang="en-US" sz="3600" dirty="0" smtClean="0"/>
          </a:p>
          <a:p>
            <a:r>
              <a:rPr lang="ar-EG" sz="3600" b="1" dirty="0" smtClean="0"/>
              <a:t>- الدفاع عن سنته صلى الله عليه وسلم</a:t>
            </a:r>
            <a:endParaRPr lang="en-US" sz="3600" dirty="0" smtClean="0"/>
          </a:p>
          <a:p>
            <a:r>
              <a:rPr lang="ar-EG" sz="3600" b="1" dirty="0" smtClean="0"/>
              <a:t>- الغضب إذا انتقص منه صلى الله عليه وسلم وبذل النفس فداء له</a:t>
            </a:r>
            <a:endParaRPr lang="en-US" sz="3600" dirty="0" smtClean="0"/>
          </a:p>
          <a:p>
            <a:r>
              <a:rPr lang="ar-EG" sz="3600" b="1" dirty="0" smtClean="0"/>
              <a:t>- تمني رؤيته قال رسول الله صلى الله عليه وسلم :   ( من أشد أمتي لي حبا ناس يكونون بعدي يود أحدهم لو رآني بأهله وماله )</a:t>
            </a:r>
            <a:endParaRPr lang="en-US" sz="36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05"/>
                                        </p:tgtEl>
                                        <p:attrNameLst>
                                          <p:attrName>style.visibility</p:attrName>
                                        </p:attrNameLst>
                                      </p:cBhvr>
                                      <p:to>
                                        <p:strVal val="visible"/>
                                      </p:to>
                                    </p:set>
                                    <p:anim calcmode="discrete" valueType="clr">
                                      <p:cBhvr override="childStyle">
                                        <p:cTn id="7" dur="80"/>
                                        <p:tgtEl>
                                          <p:spTgt spid="2150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5"/>
                                        </p:tgtEl>
                                        <p:attrNameLst>
                                          <p:attrName>fillcolor</p:attrName>
                                        </p:attrNameLst>
                                      </p:cBhvr>
                                      <p:tavLst>
                                        <p:tav tm="0">
                                          <p:val>
                                            <p:clrVal>
                                              <a:schemeClr val="accent2"/>
                                            </p:clrVal>
                                          </p:val>
                                        </p:tav>
                                        <p:tav tm="50000">
                                          <p:val>
                                            <p:clrVal>
                                              <a:schemeClr val="hlink"/>
                                            </p:clrVal>
                                          </p:val>
                                        </p:tav>
                                      </p:tavLst>
                                    </p:anim>
                                    <p:set>
                                      <p:cBhvr>
                                        <p:cTn id="9" dur="80"/>
                                        <p:tgtEl>
                                          <p:spTgt spid="215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85852" y="142852"/>
            <a:ext cx="7047355" cy="76944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EG" sz="4400" b="1" dirty="0" smtClean="0"/>
              <a:t>صور محبة أصحاب النبي </a:t>
            </a:r>
            <a:r>
              <a:rPr lang="ar-EG" sz="4400" b="1" dirty="0" smtClean="0">
                <a:sym typeface="AGA Arabesque"/>
              </a:rPr>
              <a:t> </a:t>
            </a:r>
            <a:r>
              <a:rPr lang="ar-EG" sz="4400" b="1" dirty="0" smtClean="0"/>
              <a:t>له </a:t>
            </a:r>
            <a:endParaRPr lang="ar-SA" sz="4400" b="1" dirty="0"/>
          </a:p>
        </p:txBody>
      </p:sp>
      <p:sp>
        <p:nvSpPr>
          <p:cNvPr id="5" name="مستطيل 4"/>
          <p:cNvSpPr/>
          <p:nvPr/>
        </p:nvSpPr>
        <p:spPr>
          <a:xfrm>
            <a:off x="500034" y="1351083"/>
            <a:ext cx="8208912" cy="5078313"/>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3600" b="1" dirty="0" smtClean="0">
                <a:solidFill>
                  <a:srgbClr val="FFFF00"/>
                </a:solidFill>
              </a:rPr>
              <a:t>- في صلح الحديبية أرسلت قريش عروة بن مسعود الثقفي للمفاوضات فقال لقريش بعدما رجع من معسكر المسلمين : ( أي قوم والله لقد وفدت على الملوك ووفدت على قيصر وكسرى والنجاشي والله إذن رأيت ملكا قط </a:t>
            </a:r>
            <a:r>
              <a:rPr lang="ar-SA" sz="3600" b="1" dirty="0" err="1" smtClean="0">
                <a:solidFill>
                  <a:srgbClr val="FFFF00"/>
                </a:solidFill>
              </a:rPr>
              <a:t>يعزمه</a:t>
            </a:r>
            <a:r>
              <a:rPr lang="ar-SA" sz="3600" b="1" dirty="0" smtClean="0">
                <a:solidFill>
                  <a:srgbClr val="FFFF00"/>
                </a:solidFill>
              </a:rPr>
              <a:t> أصحابه ما يعظم أصحاب محمد محمدا والله إن </a:t>
            </a:r>
            <a:r>
              <a:rPr lang="ar-SA" sz="3600" b="1" dirty="0" err="1" smtClean="0">
                <a:solidFill>
                  <a:srgbClr val="FFFF00"/>
                </a:solidFill>
              </a:rPr>
              <a:t>تنخم</a:t>
            </a:r>
            <a:r>
              <a:rPr lang="ar-SA" sz="3600" b="1" dirty="0" smtClean="0">
                <a:solidFill>
                  <a:srgbClr val="FFFF00"/>
                </a:solidFill>
              </a:rPr>
              <a:t> </a:t>
            </a:r>
            <a:r>
              <a:rPr lang="ar-SA" sz="3600" b="1" dirty="0" err="1" smtClean="0">
                <a:solidFill>
                  <a:srgbClr val="FFFF00"/>
                </a:solidFill>
              </a:rPr>
              <a:t>نخامه</a:t>
            </a:r>
            <a:r>
              <a:rPr lang="ar-SA" sz="3600" b="1" dirty="0" smtClean="0">
                <a:solidFill>
                  <a:srgbClr val="FFFF00"/>
                </a:solidFill>
              </a:rPr>
              <a:t> إلا وقعت في كف رجل منهم فدلك </a:t>
            </a:r>
            <a:r>
              <a:rPr lang="ar-SA" sz="3600" b="1" dirty="0" err="1" smtClean="0">
                <a:solidFill>
                  <a:srgbClr val="FFFF00"/>
                </a:solidFill>
              </a:rPr>
              <a:t>بها</a:t>
            </a:r>
            <a:r>
              <a:rPr lang="ar-SA" sz="3600" b="1" dirty="0" smtClean="0">
                <a:solidFill>
                  <a:srgbClr val="FFFF00"/>
                </a:solidFill>
              </a:rPr>
              <a:t> وجهه وجلده وإذا أمرهم ابتدروا أمره وإذا توضأ كادوا يقتتلون على وضوئه وإذا تكلم خفضوا أصواتهم عنده وما يحدون إليه النظر تعظيما له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1310</Words>
  <Application>Microsoft Office PowerPoint</Application>
  <PresentationFormat>عرض على الشاشة (3:4)‏</PresentationFormat>
  <Paragraphs>114</Paragraphs>
  <Slides>24</Slides>
  <Notes>24</Notes>
  <HiddenSlides>0</HiddenSlides>
  <MMClips>0</MMClips>
  <ScaleCrop>false</ScaleCrop>
  <HeadingPairs>
    <vt:vector size="4" baseType="variant">
      <vt:variant>
        <vt:lpstr>نسق</vt:lpstr>
      </vt:variant>
      <vt:variant>
        <vt:i4>1</vt:i4>
      </vt:variant>
      <vt:variant>
        <vt:lpstr>عناوين الشرائح</vt:lpstr>
      </vt:variant>
      <vt:variant>
        <vt:i4>24</vt:i4>
      </vt:variant>
    </vt:vector>
  </HeadingPairs>
  <TitlesOfParts>
    <vt:vector size="25"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51</cp:revision>
  <dcterms:modified xsi:type="dcterms:W3CDTF">2013-02-28T09:13:34Z</dcterms:modified>
</cp:coreProperties>
</file>