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7"/>
  </p:notesMasterIdLst>
  <p:sldIdLst>
    <p:sldId id="300" r:id="rId2"/>
    <p:sldId id="290" r:id="rId3"/>
    <p:sldId id="278" r:id="rId4"/>
    <p:sldId id="292" r:id="rId5"/>
    <p:sldId id="258" r:id="rId6"/>
    <p:sldId id="293" r:id="rId7"/>
    <p:sldId id="259" r:id="rId8"/>
    <p:sldId id="283" r:id="rId9"/>
    <p:sldId id="284" r:id="rId10"/>
    <p:sldId id="263" r:id="rId11"/>
    <p:sldId id="294" r:id="rId12"/>
    <p:sldId id="295" r:id="rId13"/>
    <p:sldId id="296" r:id="rId14"/>
    <p:sldId id="297" r:id="rId15"/>
    <p:sldId id="298" r:id="rId16"/>
    <p:sldId id="285" r:id="rId17"/>
    <p:sldId id="280" r:id="rId18"/>
    <p:sldId id="262" r:id="rId19"/>
    <p:sldId id="266" r:id="rId20"/>
    <p:sldId id="299" r:id="rId21"/>
    <p:sldId id="286" r:id="rId22"/>
    <p:sldId id="287" r:id="rId23"/>
    <p:sldId id="288" r:id="rId24"/>
    <p:sldId id="289" r:id="rId25"/>
    <p:sldId id="301" r:id="rId2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84380"/>
    <p:restoredTop sz="88988" autoAdjust="0"/>
  </p:normalViewPr>
  <p:slideViewPr>
    <p:cSldViewPr>
      <p:cViewPr>
        <p:scale>
          <a:sx n="50" d="100"/>
          <a:sy n="50" d="100"/>
        </p:scale>
        <p:origin x="-2322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7D23FA1-08FB-4BEE-8748-0F5B2C0C205F}" type="datetimeFigureOut">
              <a:rPr lang="ar-SA" smtClean="0"/>
              <a:t>25/04/34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69CCA0B-12C3-4D0E-A8B5-D99ED72C234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13273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57695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10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663896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11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465501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12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693446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13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309882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14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347537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15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325582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16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878283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17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090519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18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012678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19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13649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649845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20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58174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21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761943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22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057780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23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500092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24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156428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25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13462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61613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128696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667668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73534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210790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388524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CCA0B-12C3-4D0E-A8B5-D99ED72C234E}" type="slidenum">
              <a:rPr lang="ar-SA" smtClean="0"/>
              <a:t>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34326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25/04/34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25/04/34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25/04/34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25/04/34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6\1\التربية الاسلامية الصف السادس ف2  توزيع و تحضير و عروض بوربوينت و كتاب و اوراق عمل و خرائط مفاهيم\فقه\بور بوينت فقه سادس ابتدائي ف2 كتاب الطالب\بور بوينت فقه سادس ف2 كتاب نشاط\2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524" y="332656"/>
            <a:ext cx="6975868" cy="583264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xtLst/>
        </p:spPr>
      </p:pic>
    </p:spTree>
    <p:extLst>
      <p:ext uri="{BB962C8B-B14F-4D97-AF65-F5344CB8AC3E}">
        <p14:creationId xmlns:p14="http://schemas.microsoft.com/office/powerpoint/2010/main" val="75706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14282" y="563771"/>
            <a:ext cx="8786874" cy="560153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ar-EG" sz="3600" b="1" dirty="0" smtClean="0"/>
              <a:t>جاء في صفة الصلاة على النبي </a:t>
            </a:r>
            <a:r>
              <a:rPr lang="ar-EG" sz="3600" b="1" dirty="0" smtClean="0">
                <a:sym typeface="AGA Arabesque"/>
              </a:rPr>
              <a:t></a:t>
            </a:r>
            <a:r>
              <a:rPr lang="ar-SA" sz="3600" b="1" dirty="0" smtClean="0">
                <a:sym typeface="AGA Arabesque"/>
              </a:rPr>
              <a:t> </a:t>
            </a:r>
            <a:r>
              <a:rPr lang="ar-EG" sz="3600" b="1" dirty="0" smtClean="0">
                <a:solidFill>
                  <a:srgbClr val="FF0000"/>
                </a:solidFill>
              </a:rPr>
              <a:t>عدة صيغ منها :</a:t>
            </a:r>
            <a:endParaRPr lang="en-US" sz="3600" dirty="0" smtClean="0">
              <a:solidFill>
                <a:srgbClr val="FF0000"/>
              </a:solidFill>
            </a:endParaRPr>
          </a:p>
          <a:p>
            <a:pPr marL="571500" indent="-571500">
              <a:spcBef>
                <a:spcPts val="1200"/>
              </a:spcBef>
              <a:buFontTx/>
              <a:buChar char="-"/>
            </a:pPr>
            <a:r>
              <a:rPr lang="ar-EG" sz="3600" b="1" dirty="0" smtClean="0"/>
              <a:t>عن عبد الرحمن بن أبي ليلى </a:t>
            </a:r>
            <a:r>
              <a:rPr lang="ar-SA" sz="3600" b="1" dirty="0" smtClean="0"/>
              <a:t> </a:t>
            </a:r>
            <a:r>
              <a:rPr lang="ar-EG" sz="3600" b="1" dirty="0" smtClean="0">
                <a:sym typeface="AGA Arabesque"/>
              </a:rPr>
              <a:t></a:t>
            </a:r>
            <a:r>
              <a:rPr lang="ar-SA" sz="3600" b="1" dirty="0" smtClean="0">
                <a:sym typeface="AGA Arabesque"/>
              </a:rPr>
              <a:t> </a:t>
            </a:r>
            <a:r>
              <a:rPr lang="ar-EG" sz="3600" b="1" dirty="0" smtClean="0"/>
              <a:t>قال : لقيني كعب بن </a:t>
            </a:r>
            <a:endParaRPr lang="ar-SA" sz="3600" b="1" dirty="0" smtClean="0"/>
          </a:p>
          <a:p>
            <a:pPr>
              <a:spcBef>
                <a:spcPts val="1200"/>
              </a:spcBef>
            </a:pPr>
            <a:r>
              <a:rPr lang="ar-EG" sz="3600" b="1" dirty="0" smtClean="0"/>
              <a:t>عجرة </a:t>
            </a:r>
            <a:r>
              <a:rPr lang="ar-EG" sz="3600" b="1" dirty="0" smtClean="0">
                <a:sym typeface="AGA Arabesque"/>
              </a:rPr>
              <a:t></a:t>
            </a:r>
            <a:r>
              <a:rPr lang="ar-SA" sz="3600" b="1" dirty="0" smtClean="0">
                <a:sym typeface="AGA Arabesque"/>
              </a:rPr>
              <a:t> </a:t>
            </a:r>
            <a:r>
              <a:rPr lang="ar-EG" sz="3600" b="1" dirty="0" smtClean="0"/>
              <a:t>فقال : ألا أهدي لك هدية ؟ إن النبي </a:t>
            </a:r>
            <a:r>
              <a:rPr lang="ar-EG" sz="3600" b="1" dirty="0" smtClean="0">
                <a:sym typeface="AGA Arabesque"/>
              </a:rPr>
              <a:t></a:t>
            </a:r>
            <a:r>
              <a:rPr lang="ar-EG" sz="3600" b="1" dirty="0" smtClean="0"/>
              <a:t> خرج </a:t>
            </a:r>
            <a:endParaRPr lang="ar-SA" sz="3600" b="1" dirty="0" smtClean="0"/>
          </a:p>
          <a:p>
            <a:pPr>
              <a:spcBef>
                <a:spcPts val="1200"/>
              </a:spcBef>
            </a:pPr>
            <a:r>
              <a:rPr lang="ar-EG" sz="3600" b="1" dirty="0" smtClean="0"/>
              <a:t>علينا فقلنا : يا رسول الله قد علمنا كيف نسلم عليك فكيف </a:t>
            </a:r>
            <a:endParaRPr lang="ar-SA" sz="3600" b="1" dirty="0" smtClean="0"/>
          </a:p>
          <a:p>
            <a:pPr>
              <a:spcBef>
                <a:spcPts val="1200"/>
              </a:spcBef>
            </a:pPr>
            <a:r>
              <a:rPr lang="ar-EG" sz="3600" b="1" dirty="0" smtClean="0"/>
              <a:t>نصلي عليك ؟ قال : ( فقولوا : اللهم صل على محمد وعلى </a:t>
            </a:r>
            <a:endParaRPr lang="ar-SA" sz="3600" b="1" dirty="0" smtClean="0"/>
          </a:p>
          <a:p>
            <a:pPr>
              <a:spcBef>
                <a:spcPts val="1200"/>
              </a:spcBef>
            </a:pPr>
            <a:r>
              <a:rPr lang="ar-EG" sz="3600" b="1" dirty="0" smtClean="0"/>
              <a:t>آل محمد كما صليت على آل إبراهيم إنك حميد مجيد ، اللهم </a:t>
            </a:r>
            <a:endParaRPr lang="ar-SA" sz="3600" b="1" dirty="0" smtClean="0"/>
          </a:p>
          <a:p>
            <a:pPr>
              <a:spcBef>
                <a:spcPts val="1200"/>
              </a:spcBef>
            </a:pPr>
            <a:r>
              <a:rPr lang="ar-EG" sz="3600" b="1" dirty="0" smtClean="0"/>
              <a:t>بارك على محمد وعلى آل محمد كما باركت على آل إبراهيم </a:t>
            </a:r>
            <a:endParaRPr lang="ar-SA" sz="3600" b="1" dirty="0" smtClean="0"/>
          </a:p>
          <a:p>
            <a:pPr>
              <a:spcBef>
                <a:spcPts val="1200"/>
              </a:spcBef>
            </a:pPr>
            <a:r>
              <a:rPr lang="ar-EG" sz="3600" b="1" dirty="0" smtClean="0"/>
              <a:t>إنك حميد مجيد)</a:t>
            </a:r>
            <a:endParaRPr lang="en-US" sz="3600" dirty="0"/>
          </a:p>
        </p:txBody>
      </p:sp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14282" y="1500736"/>
            <a:ext cx="8786874" cy="378565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4000" b="1" dirty="0" smtClean="0"/>
              <a:t>- عن أبي حميد الساعدي رضي الله عنه أنهم قالوا : يا رسول الله كيف نصلي عليك ؟ فقال رسول الله </a:t>
            </a:r>
            <a:r>
              <a:rPr lang="ar-EG" sz="4000" b="1" dirty="0" smtClean="0">
                <a:sym typeface="AGA Arabesque"/>
              </a:rPr>
              <a:t></a:t>
            </a:r>
            <a:r>
              <a:rPr lang="ar-EG" sz="4000" b="1" dirty="0" smtClean="0"/>
              <a:t>: ( قولوا : اللهم صل على محمد وأزواجه </a:t>
            </a:r>
            <a:r>
              <a:rPr lang="ar-EG" sz="4000" b="1" dirty="0" err="1" smtClean="0"/>
              <a:t>وزريته</a:t>
            </a:r>
            <a:r>
              <a:rPr lang="ar-EG" sz="4000" b="1" dirty="0" smtClean="0"/>
              <a:t> كما صليت على آل إبراهيم إنك حميد مجيد ، وبارك على محمد وأزواجه </a:t>
            </a:r>
            <a:r>
              <a:rPr lang="ar-EG" sz="4000" b="1" dirty="0" err="1" smtClean="0"/>
              <a:t>وزريته</a:t>
            </a:r>
            <a:r>
              <a:rPr lang="ar-EG" sz="4000" b="1" dirty="0" smtClean="0"/>
              <a:t> كما باركت على آل إبراهيم إنك حميد مجيد )</a:t>
            </a:r>
            <a:endParaRPr lang="en-US" sz="4000" dirty="0"/>
          </a:p>
        </p:txBody>
      </p:sp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85728"/>
            <a:ext cx="6086488" cy="11430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60" y="1844824"/>
            <a:ext cx="8458220" cy="450059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مستطيل 3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428868"/>
            <a:ext cx="7000890" cy="2143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357158" y="1000108"/>
            <a:ext cx="8429684" cy="428628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3600" b="1" dirty="0" smtClean="0">
                <a:solidFill>
                  <a:schemeClr val="tx1"/>
                </a:solidFill>
              </a:rPr>
              <a:t>- عن </a:t>
            </a:r>
            <a:r>
              <a:rPr lang="ar-SA" sz="3600" b="1" dirty="0" err="1" smtClean="0">
                <a:solidFill>
                  <a:schemeClr val="tx1"/>
                </a:solidFill>
              </a:rPr>
              <a:t>الطفيل</a:t>
            </a:r>
            <a:r>
              <a:rPr lang="ar-SA" sz="3600" b="1" dirty="0" smtClean="0">
                <a:solidFill>
                  <a:schemeClr val="tx1"/>
                </a:solidFill>
              </a:rPr>
              <a:t> بن أبي بن كعب عن أبيه رضي الله عنهما قال : كان رسول الله صلى الله عليه وسلم إذا ذهب ثلثا الليل قام فقال : ( يا أيها الناس اذكروا الله ، اذكروا الله ، جاءت الراجفة ، تتبعها الرادفة ، جاء الموت بما فيه ، جاء الموت بما فيه قال أبي : قلت يا رسول الله إني أكثر الصلاة عليك فكم أجعل </a:t>
            </a:r>
            <a:r>
              <a:rPr lang="ar-SA" sz="3600" b="1" dirty="0" err="1" smtClean="0">
                <a:solidFill>
                  <a:schemeClr val="tx1"/>
                </a:solidFill>
              </a:rPr>
              <a:t>لك</a:t>
            </a:r>
            <a:r>
              <a:rPr lang="ar-SA" sz="3600" b="1" dirty="0" smtClean="0">
                <a:solidFill>
                  <a:schemeClr val="tx1"/>
                </a:solidFill>
              </a:rPr>
              <a:t> من صلاتي ؟ فقال : ما شئت قال : قلت : الربع ، قال : ما شئت فإن زدت فهو خير </a:t>
            </a:r>
            <a:r>
              <a:rPr lang="ar-SA" sz="3600" b="1" dirty="0" err="1" smtClean="0">
                <a:solidFill>
                  <a:schemeClr val="tx1"/>
                </a:solidFill>
              </a:rPr>
              <a:t>لك</a:t>
            </a:r>
            <a:r>
              <a:rPr lang="ar-SA" sz="36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357158" y="1214422"/>
            <a:ext cx="8429684" cy="414340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4000" b="1" dirty="0" smtClean="0">
                <a:solidFill>
                  <a:schemeClr val="tx1"/>
                </a:solidFill>
              </a:rPr>
              <a:t>قلت : النصف ، قال : ما شئت فإن زدت فهو خير </a:t>
            </a:r>
            <a:r>
              <a:rPr lang="ar-SA" sz="4000" b="1" dirty="0" err="1" smtClean="0">
                <a:solidFill>
                  <a:schemeClr val="tx1"/>
                </a:solidFill>
              </a:rPr>
              <a:t>لك</a:t>
            </a:r>
            <a:r>
              <a:rPr lang="ar-SA" sz="4000" b="1" dirty="0" smtClean="0">
                <a:solidFill>
                  <a:schemeClr val="tx1"/>
                </a:solidFill>
              </a:rPr>
              <a:t> ، قال : قلت : فالثلثين ، قال : ما شئت فإن زدت فهو خير </a:t>
            </a:r>
            <a:r>
              <a:rPr lang="ar-SA" sz="4000" b="1" dirty="0" err="1" smtClean="0">
                <a:solidFill>
                  <a:schemeClr val="tx1"/>
                </a:solidFill>
              </a:rPr>
              <a:t>لك</a:t>
            </a:r>
            <a:r>
              <a:rPr lang="ar-SA" sz="4000" b="1" dirty="0" smtClean="0">
                <a:solidFill>
                  <a:schemeClr val="tx1"/>
                </a:solidFill>
              </a:rPr>
              <a:t> قلت : أجعل </a:t>
            </a:r>
            <a:r>
              <a:rPr lang="ar-SA" sz="4000" b="1" dirty="0" err="1" smtClean="0">
                <a:solidFill>
                  <a:schemeClr val="tx1"/>
                </a:solidFill>
              </a:rPr>
              <a:t>لك</a:t>
            </a:r>
            <a:r>
              <a:rPr lang="ar-SA" sz="4000" b="1" dirty="0" smtClean="0">
                <a:solidFill>
                  <a:schemeClr val="tx1"/>
                </a:solidFill>
              </a:rPr>
              <a:t> صلاتي كلها ، قال : إذا تكفي همك ويغفر </a:t>
            </a:r>
            <a:r>
              <a:rPr lang="ar-SA" sz="4000" b="1" dirty="0" err="1" smtClean="0">
                <a:solidFill>
                  <a:schemeClr val="tx1"/>
                </a:solidFill>
              </a:rPr>
              <a:t>لك</a:t>
            </a:r>
            <a:r>
              <a:rPr lang="ar-SA" sz="4000" b="1" dirty="0" smtClean="0">
                <a:solidFill>
                  <a:schemeClr val="tx1"/>
                </a:solidFill>
              </a:rPr>
              <a:t> ذنبك )</a:t>
            </a:r>
          </a:p>
          <a:p>
            <a:r>
              <a:rPr lang="ar-SA" sz="4000" b="1" dirty="0" smtClean="0">
                <a:solidFill>
                  <a:schemeClr val="tx1"/>
                </a:solidFill>
              </a:rPr>
              <a:t>والمراد بقوله : فكم أجعل </a:t>
            </a:r>
            <a:r>
              <a:rPr lang="ar-SA" sz="4000" b="1" dirty="0" err="1" smtClean="0">
                <a:solidFill>
                  <a:schemeClr val="tx1"/>
                </a:solidFill>
              </a:rPr>
              <a:t>لك</a:t>
            </a:r>
            <a:r>
              <a:rPr lang="ar-SA" sz="4000" b="1" dirty="0" smtClean="0">
                <a:solidFill>
                  <a:schemeClr val="tx1"/>
                </a:solidFill>
              </a:rPr>
              <a:t> من صلاتي ؟ أي كم أجعل </a:t>
            </a:r>
            <a:r>
              <a:rPr lang="ar-SA" sz="4000" b="1" dirty="0" err="1" smtClean="0">
                <a:solidFill>
                  <a:schemeClr val="tx1"/>
                </a:solidFill>
              </a:rPr>
              <a:t>لك</a:t>
            </a:r>
            <a:r>
              <a:rPr lang="ar-SA" sz="4000" b="1" dirty="0" smtClean="0">
                <a:solidFill>
                  <a:schemeClr val="tx1"/>
                </a:solidFill>
              </a:rPr>
              <a:t> من دعائي الذي أدعو </a:t>
            </a:r>
            <a:r>
              <a:rPr lang="ar-SA" sz="4000" b="1" dirty="0" err="1" smtClean="0">
                <a:solidFill>
                  <a:schemeClr val="tx1"/>
                </a:solidFill>
              </a:rPr>
              <a:t>به</a:t>
            </a:r>
            <a:r>
              <a:rPr lang="ar-SA" sz="4000" b="1" dirty="0" smtClean="0">
                <a:solidFill>
                  <a:schemeClr val="tx1"/>
                </a:solidFill>
              </a:rPr>
              <a:t> لنفسي .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1285860"/>
            <a:ext cx="3881948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9"/>
          <p:cNvSpPr txBox="1"/>
          <p:nvPr/>
        </p:nvSpPr>
        <p:spPr>
          <a:xfrm>
            <a:off x="3214678" y="2857496"/>
            <a:ext cx="2286016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EG" sz="11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فكر</a:t>
            </a:r>
            <a:endParaRPr lang="en-US" sz="11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177646" y="1052736"/>
            <a:ext cx="8786842" cy="3786214"/>
          </a:xfrm>
          <a:prstGeom prst="round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4400" b="1" dirty="0" smtClean="0">
                <a:solidFill>
                  <a:schemeClr val="tx1"/>
                </a:solidFill>
              </a:rPr>
              <a:t>ما الأمور التي تساعدك على الإكثار من الصلاة والسلام على رسول الله صلى الله عليه وسلم ؟</a:t>
            </a:r>
            <a:endParaRPr lang="ar-EG" sz="4400" b="1" dirty="0" smtClean="0">
              <a:solidFill>
                <a:schemeClr val="tx1"/>
              </a:solidFill>
            </a:endParaRPr>
          </a:p>
          <a:p>
            <a:r>
              <a:rPr lang="ar-EG" sz="4400" b="1" dirty="0" smtClean="0">
                <a:solidFill>
                  <a:schemeClr val="tx1"/>
                </a:solidFill>
              </a:rPr>
              <a:t>..................................................</a:t>
            </a:r>
            <a:endParaRPr lang="ar-SA" sz="4400" b="1" dirty="0" smtClean="0">
              <a:solidFill>
                <a:schemeClr val="tx1"/>
              </a:solidFill>
            </a:endParaRPr>
          </a:p>
          <a:p>
            <a:endParaRPr lang="ar-SA" sz="4400" b="1" dirty="0" smtClean="0">
              <a:solidFill>
                <a:schemeClr val="tx1"/>
              </a:solidFill>
            </a:endParaRPr>
          </a:p>
        </p:txBody>
      </p:sp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0" y="3286124"/>
            <a:ext cx="878684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400" b="1" dirty="0" smtClean="0">
                <a:solidFill>
                  <a:srgbClr val="FFFF00"/>
                </a:solidFill>
              </a:rPr>
              <a:t>تذكر محبته صلى الله عليه وسلم كلما ذكر اسمه </a:t>
            </a:r>
            <a:endParaRPr lang="ar-SA" sz="4400" b="1" dirty="0">
              <a:solidFill>
                <a:srgbClr val="FFFF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268760"/>
            <a:ext cx="5222924" cy="38244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وسيلة شرح على شكل سحابة 2"/>
          <p:cNvSpPr/>
          <p:nvPr/>
        </p:nvSpPr>
        <p:spPr>
          <a:xfrm>
            <a:off x="1285852" y="428604"/>
            <a:ext cx="6000792" cy="5000660"/>
          </a:xfrm>
          <a:prstGeom prst="cloudCallou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b="1" dirty="0" smtClean="0">
                <a:solidFill>
                  <a:srgbClr val="FFFF00"/>
                </a:solidFill>
              </a:rPr>
              <a:t>فضل الصلاة على النبي صلى الله عليه وسلم عظيم إذ هو سبب لصلاة الله على العبد وتكفير السيئات ورفع الدرجات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FFFF00"/>
                </a:solidFill>
              </a:rPr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128718208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85926"/>
            <a:ext cx="8604448" cy="35738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" name="مربع نص 4"/>
          <p:cNvSpPr txBox="1"/>
          <p:nvPr/>
        </p:nvSpPr>
        <p:spPr>
          <a:xfrm>
            <a:off x="1763688" y="2948751"/>
            <a:ext cx="6192688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الصلاة على النبي </a:t>
            </a:r>
            <a:r>
              <a:rPr lang="ar-EG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AGA Arabesque"/>
              </a:rPr>
              <a:t></a:t>
            </a:r>
            <a:endParaRPr lang="ar-EG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وسيلة شرح على شكل سحابة 2"/>
          <p:cNvSpPr/>
          <p:nvPr/>
        </p:nvSpPr>
        <p:spPr>
          <a:xfrm>
            <a:off x="1285852" y="428604"/>
            <a:ext cx="7072362" cy="5000660"/>
          </a:xfrm>
          <a:prstGeom prst="cloud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>
                <a:solidFill>
                  <a:srgbClr val="FFFF00"/>
                </a:solidFill>
              </a:rPr>
              <a:t>من المواضع التي تستحب فيها الصلاة على النبي صلى الله عليه وسلم : بعد إجابة المؤذن وعند دخول المسجد والخروج منه وفي يوم الجمعة وعند الدعاء عند ذكره صلى الله عليه وسلم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857364"/>
            <a:ext cx="4217083" cy="2857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857232"/>
            <a:ext cx="8334401" cy="450059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ستطيل 2"/>
          <p:cNvSpPr/>
          <p:nvPr/>
        </p:nvSpPr>
        <p:spPr>
          <a:xfrm>
            <a:off x="-1044624" y="3212976"/>
            <a:ext cx="981055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</a:rPr>
              <a:t>أن من صلى عليه صلاة واحدة صلى الله عليه بها عشرا </a:t>
            </a:r>
          </a:p>
          <a:p>
            <a:pPr>
              <a:buFontTx/>
              <a:buChar char="-"/>
            </a:pPr>
            <a:endParaRPr lang="ar-SA" sz="4000" b="1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ar-SA" sz="4000" b="1" dirty="0" smtClean="0">
                <a:solidFill>
                  <a:srgbClr val="FF0000"/>
                </a:solidFill>
              </a:rPr>
              <a:t>أنها سبب لنيل شفاعته  </a:t>
            </a:r>
            <a:r>
              <a:rPr lang="ar-SA" sz="4000" b="1" dirty="0" smtClean="0">
                <a:solidFill>
                  <a:srgbClr val="FF0000"/>
                </a:solidFill>
                <a:sym typeface="AGA Arabesque"/>
              </a:rPr>
              <a:t> </a:t>
            </a:r>
            <a:r>
              <a:rPr lang="ar-SA" sz="4000" b="1" dirty="0" smtClean="0">
                <a:solidFill>
                  <a:srgbClr val="FF0000"/>
                </a:solidFill>
              </a:rPr>
              <a:t>يوم القيامة</a:t>
            </a:r>
            <a:endParaRPr lang="ar-SA" sz="4000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76672"/>
            <a:ext cx="8224859" cy="576071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ستطيل 2"/>
          <p:cNvSpPr/>
          <p:nvPr/>
        </p:nvSpPr>
        <p:spPr>
          <a:xfrm>
            <a:off x="3059832" y="1340768"/>
            <a:ext cx="5503430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b="1" dirty="0" smtClean="0">
                <a:solidFill>
                  <a:srgbClr val="FF0000"/>
                </a:solidFill>
              </a:rPr>
              <a:t>بعد إجابة المؤذن </a:t>
            </a:r>
          </a:p>
          <a:p>
            <a:r>
              <a:rPr lang="ar-SA" sz="4000" b="1" dirty="0" smtClean="0">
                <a:solidFill>
                  <a:srgbClr val="FF0000"/>
                </a:solidFill>
              </a:rPr>
              <a:t>عند دخول المسجد والخروج منه</a:t>
            </a:r>
          </a:p>
          <a:p>
            <a:r>
              <a:rPr lang="ar-SA" sz="4000" b="1" dirty="0" smtClean="0">
                <a:solidFill>
                  <a:srgbClr val="FF0000"/>
                </a:solidFill>
              </a:rPr>
              <a:t>عند الدعاء  </a:t>
            </a:r>
            <a:endParaRPr lang="ar-SA" sz="4000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621375" y="3929066"/>
            <a:ext cx="779091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3600" b="1" dirty="0" smtClean="0">
                <a:solidFill>
                  <a:srgbClr val="3333CC"/>
                </a:solidFill>
              </a:rPr>
              <a:t>اللهم صل على محمد وأزواجه </a:t>
            </a:r>
            <a:r>
              <a:rPr lang="ar-EG" sz="3600" b="1" dirty="0" err="1" smtClean="0">
                <a:solidFill>
                  <a:srgbClr val="3333CC"/>
                </a:solidFill>
              </a:rPr>
              <a:t>وزريته</a:t>
            </a:r>
            <a:r>
              <a:rPr lang="ar-EG" sz="3600" b="1" dirty="0" smtClean="0">
                <a:solidFill>
                  <a:srgbClr val="3333CC"/>
                </a:solidFill>
              </a:rPr>
              <a:t> كما </a:t>
            </a:r>
            <a:endParaRPr lang="ar-SA" sz="3600" b="1" dirty="0" smtClean="0">
              <a:solidFill>
                <a:srgbClr val="3333CC"/>
              </a:solidFill>
            </a:endParaRPr>
          </a:p>
          <a:p>
            <a:r>
              <a:rPr lang="ar-EG" sz="3600" b="1" dirty="0" smtClean="0">
                <a:solidFill>
                  <a:srgbClr val="3333CC"/>
                </a:solidFill>
              </a:rPr>
              <a:t>صليت على آل إبراهيم إنك حميد مجيد ،</a:t>
            </a:r>
            <a:endParaRPr lang="ar-SA" sz="3600" b="1" dirty="0" smtClean="0">
              <a:solidFill>
                <a:srgbClr val="3333CC"/>
              </a:solidFill>
            </a:endParaRPr>
          </a:p>
          <a:p>
            <a:r>
              <a:rPr lang="ar-EG" sz="3600" b="1" dirty="0" smtClean="0">
                <a:solidFill>
                  <a:srgbClr val="3333CC"/>
                </a:solidFill>
              </a:rPr>
              <a:t> وبارك على محمد وأزواجه </a:t>
            </a:r>
            <a:r>
              <a:rPr lang="ar-EG" sz="3600" b="1" dirty="0" err="1" smtClean="0">
                <a:solidFill>
                  <a:srgbClr val="3333CC"/>
                </a:solidFill>
              </a:rPr>
              <a:t>وزريته</a:t>
            </a:r>
            <a:r>
              <a:rPr lang="ar-EG" sz="3600" b="1" dirty="0" smtClean="0">
                <a:solidFill>
                  <a:srgbClr val="3333CC"/>
                </a:solidFill>
              </a:rPr>
              <a:t> كما باركت على</a:t>
            </a:r>
            <a:endParaRPr lang="ar-SA" sz="3600" b="1" dirty="0" smtClean="0">
              <a:solidFill>
                <a:srgbClr val="3333CC"/>
              </a:solidFill>
            </a:endParaRPr>
          </a:p>
          <a:p>
            <a:r>
              <a:rPr lang="ar-EG" sz="3600" b="1" dirty="0" smtClean="0">
                <a:solidFill>
                  <a:srgbClr val="3333CC"/>
                </a:solidFill>
              </a:rPr>
              <a:t> آل إبراهيم إنك حميد مجيد ) </a:t>
            </a:r>
            <a:r>
              <a:rPr lang="ar-SA" sz="3600" b="1" dirty="0" err="1" smtClean="0">
                <a:solidFill>
                  <a:srgbClr val="3333CC"/>
                </a:solidFill>
              </a:rPr>
              <a:t>بها</a:t>
            </a:r>
            <a:r>
              <a:rPr lang="ar-SA" sz="3600" b="1" dirty="0" smtClean="0">
                <a:solidFill>
                  <a:srgbClr val="3333CC"/>
                </a:solidFill>
              </a:rPr>
              <a:t> عشرا </a:t>
            </a:r>
            <a:endParaRPr lang="ar-SA" sz="3600" dirty="0">
              <a:solidFill>
                <a:srgbClr val="3333CC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520" y="476672"/>
            <a:ext cx="8568952" cy="5881286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ستطيل 2"/>
          <p:cNvSpPr/>
          <p:nvPr/>
        </p:nvSpPr>
        <p:spPr>
          <a:xfrm>
            <a:off x="251520" y="2348880"/>
            <a:ext cx="856895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buFontTx/>
              <a:buChar char="-"/>
            </a:pPr>
            <a:r>
              <a:rPr lang="ar-SA" sz="3200" b="1" dirty="0" smtClean="0"/>
              <a:t>عن الطفيل بن أبي بن كعب عن أبيه رضي الله عنهما قال : كان رسول الله </a:t>
            </a:r>
            <a:r>
              <a:rPr lang="ar-SA" sz="3200" b="1" dirty="0" smtClean="0">
                <a:sym typeface="AGA Arabesque"/>
              </a:rPr>
              <a:t> </a:t>
            </a:r>
            <a:r>
              <a:rPr lang="ar-SA" sz="3200" b="1" dirty="0" smtClean="0"/>
              <a:t>إذا ذهب ثلثا الليل قام فقال : ( يا أيها الناس اذكروا الله ، اذكروا الله ، جاءت الراجفة ، تتبعها الرادفة ، جاء الموت بما فيه ، جاء الموت بما فيه قال أبي : قلت يا رسول الله إني أكثر الصلاة عليك فكم أجعل لك من صلاتي ؟ فقال : ما شئت قال : قلت : الربع ، قال : ما شئت </a:t>
            </a:r>
            <a:r>
              <a:rPr lang="ar-SA" sz="3600" b="1" dirty="0" smtClean="0"/>
              <a:t>فإن </a:t>
            </a:r>
            <a:r>
              <a:rPr lang="ar-SA" sz="3200" b="1" dirty="0" smtClean="0"/>
              <a:t>زدت فهو خير لك 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6\1\التربية الاسلامية الصف السادس ف2  توزيع و تحضير و عروض بوربوينت و كتاب و اوراق عمل و خرائط مفاهيم\فقه\بور بوينت فقه سادس ابتدائي ف2 كتاب الطالب\بور بوينت فقه سادس ف2 كتاب نشاط\2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16632"/>
            <a:ext cx="7992887" cy="66693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xtLst/>
        </p:spPr>
      </p:pic>
    </p:spTree>
    <p:extLst>
      <p:ext uri="{BB962C8B-B14F-4D97-AF65-F5344CB8AC3E}">
        <p14:creationId xmlns:p14="http://schemas.microsoft.com/office/powerpoint/2010/main" val="2141105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دبوس زينة 3"/>
          <p:cNvSpPr/>
          <p:nvPr/>
        </p:nvSpPr>
        <p:spPr>
          <a:xfrm>
            <a:off x="0" y="1285860"/>
            <a:ext cx="9144000" cy="4214842"/>
          </a:xfrm>
          <a:prstGeom prst="plaque">
            <a:avLst/>
          </a:prstGeom>
          <a:solidFill>
            <a:srgbClr val="92D050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1"/>
                </a:solidFill>
              </a:rPr>
              <a:t>كان خالد يشرح لأخيه أحمد واجبات الصلاة فذكر منها : الصلاة على الرسول صلى الله عليه وسلم فقال أحمد : ما معنى الصلاة على الرسول صلى الله عليه وسلم ؟ وكيف تكون ؟ وما فضلها ؟ وأسئلة كثيرة طرحها على أحمد تجد إجابتها في هذا الموضوع .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 descr="Frame_11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06" y="2214554"/>
            <a:ext cx="8429684" cy="28060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307330" y="3005736"/>
            <a:ext cx="612219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206500" algn="l"/>
                <a:tab pos="2636838" algn="ctr"/>
              </a:tabLst>
            </a:pPr>
            <a:r>
              <a:rPr lang="ar-EG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معنى الصلاة على النبي </a:t>
            </a:r>
            <a:r>
              <a:rPr lang="ar-EG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  <a:sym typeface="AGA Arabesque"/>
              </a:rPr>
              <a:t></a:t>
            </a:r>
            <a:endParaRPr kumimoji="0" lang="ar-EG" sz="4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214314" y="1099497"/>
            <a:ext cx="8715404" cy="440120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EG" sz="4000" b="1" dirty="0" smtClean="0"/>
              <a:t>قال تعالى : (</a:t>
            </a:r>
            <a:r>
              <a:rPr lang="ar-SA" sz="4000" b="1" dirty="0" smtClean="0"/>
              <a:t>إِنَّ اللَّهَ وَمَلَائِكَتَهُ يُصَلُّونَ عَلَى النَّبِيِّ يَا أَيُّهَا الَّذِينَ آمَنُوا صَلُّوا عَلَيْهِ وَسَلِّمُوا تَسْلِيمًا ) </a:t>
            </a:r>
            <a:endParaRPr lang="en-US" sz="4000" dirty="0" smtClean="0"/>
          </a:p>
          <a:p>
            <a:r>
              <a:rPr lang="ar-SA" sz="4000" b="1" dirty="0" smtClean="0"/>
              <a:t>- فالصلاة على النبي </a:t>
            </a:r>
            <a:r>
              <a:rPr lang="ar-EG" sz="4000" b="1" dirty="0" smtClean="0"/>
              <a:t>صلى الله عليه وسلم من الله بمعنى : ثناء الله عليه في الملأ الأعلى والصلاة عليه من العبادة تعني : سؤال الله ودعاؤه بأن يثني على نبيه صلى الله عليه وسلم والسلام تعني : السلامة من النقائض والآفات</a:t>
            </a:r>
            <a:endParaRPr lang="en-US" sz="4000" dirty="0"/>
          </a:p>
        </p:txBody>
      </p:sp>
      <p:sp>
        <p:nvSpPr>
          <p:cNvPr id="4" name="مستطيل 3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goldfloral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928802"/>
            <a:ext cx="8280920" cy="33258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428728" y="2571744"/>
            <a:ext cx="630674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206500" algn="l"/>
                <a:tab pos="2636838" algn="ctr"/>
              </a:tabLst>
            </a:pPr>
            <a:r>
              <a:rPr lang="ar-EG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فضل الصلاة على النبي </a:t>
            </a:r>
            <a:r>
              <a:rPr lang="ar-EG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  <a:sym typeface="AGA Arabesque"/>
              </a:rPr>
              <a:t></a:t>
            </a:r>
            <a:endParaRPr kumimoji="0" lang="ar-EG" sz="66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مستدير الزوايا 4"/>
          <p:cNvSpPr/>
          <p:nvPr/>
        </p:nvSpPr>
        <p:spPr>
          <a:xfrm>
            <a:off x="142876" y="1643050"/>
            <a:ext cx="8786842" cy="3786214"/>
          </a:xfrm>
          <a:prstGeom prst="roundRect">
            <a:avLst/>
          </a:prstGeom>
          <a:solidFill>
            <a:srgbClr val="FFFF00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4000" b="1" dirty="0" smtClean="0">
                <a:solidFill>
                  <a:schemeClr val="tx1"/>
                </a:solidFill>
              </a:rPr>
              <a:t>من فضائل الصلاة على النبي صلى الله عليه وسلم:</a:t>
            </a:r>
          </a:p>
          <a:p>
            <a:r>
              <a:rPr lang="ar-SA" sz="4000" b="1" dirty="0" smtClean="0">
                <a:solidFill>
                  <a:schemeClr val="tx1"/>
                </a:solidFill>
              </a:rPr>
              <a:t>- أن من صلى عليه صلاة واحدة صلى الله عليه </a:t>
            </a:r>
            <a:r>
              <a:rPr lang="ar-SA" sz="4000" b="1" dirty="0" err="1" smtClean="0">
                <a:solidFill>
                  <a:schemeClr val="tx1"/>
                </a:solidFill>
              </a:rPr>
              <a:t>بها</a:t>
            </a:r>
            <a:r>
              <a:rPr lang="ar-SA" sz="4000" b="1" dirty="0" smtClean="0">
                <a:solidFill>
                  <a:schemeClr val="tx1"/>
                </a:solidFill>
              </a:rPr>
              <a:t> عشرا فعن أبي هريرة رضي الله عنه أن رسول الله صلى الله عليه وسلم قال : ( من صلى علي واحدة صلى الله عليه عشرا )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مستدير الزوايا 4"/>
          <p:cNvSpPr/>
          <p:nvPr/>
        </p:nvSpPr>
        <p:spPr>
          <a:xfrm>
            <a:off x="142876" y="714356"/>
            <a:ext cx="8786842" cy="5429288"/>
          </a:xfrm>
          <a:prstGeom prst="roundRect">
            <a:avLst/>
          </a:prstGeom>
          <a:solidFill>
            <a:srgbClr val="FFFF00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3600" b="1" dirty="0" smtClean="0">
                <a:solidFill>
                  <a:schemeClr val="tx1"/>
                </a:solidFill>
              </a:rPr>
              <a:t>- أنها سبب لنيل شفاعته صلى الله عليه وسلم يوم القيامة فعن عبد الله بن مسعود رضي الله عنه أن رسول الله صلى الله عليه وسلم قال : ( أولى الناس </a:t>
            </a:r>
            <a:r>
              <a:rPr lang="ar-SA" sz="3600" b="1" dirty="0" err="1" smtClean="0">
                <a:solidFill>
                  <a:schemeClr val="tx1"/>
                </a:solidFill>
              </a:rPr>
              <a:t>بي</a:t>
            </a:r>
            <a:r>
              <a:rPr lang="ar-SA" sz="3600" b="1" dirty="0" smtClean="0">
                <a:solidFill>
                  <a:schemeClr val="tx1"/>
                </a:solidFill>
              </a:rPr>
              <a:t> يوم القيامة أكثرهم علي صلاة )</a:t>
            </a:r>
          </a:p>
          <a:p>
            <a:r>
              <a:rPr lang="ar-SA" sz="3600" b="1" dirty="0" smtClean="0">
                <a:solidFill>
                  <a:schemeClr val="tx1"/>
                </a:solidFill>
              </a:rPr>
              <a:t>- أنها سبب لمغفرة السيئات ورفع الدرجات فعن أنس بن مالك رضي الله عنه قال : قال : رسول الله صلى الله عليه وسلم : ( من صلى علي صلاة واحدة صلى الله عليه عشر صلوات وحطت عنه عشر </a:t>
            </a:r>
            <a:r>
              <a:rPr lang="ar-SA" sz="3600" b="1" dirty="0" err="1" smtClean="0">
                <a:solidFill>
                  <a:schemeClr val="tx1"/>
                </a:solidFill>
              </a:rPr>
              <a:t>خطيئات</a:t>
            </a:r>
            <a:r>
              <a:rPr lang="ar-SA" sz="3600" b="1" dirty="0" smtClean="0">
                <a:solidFill>
                  <a:schemeClr val="tx1"/>
                </a:solidFill>
              </a:rPr>
              <a:t> ورفعت له عشر درجات 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ذو زوايا قطرية مخدوشة 3"/>
          <p:cNvSpPr/>
          <p:nvPr/>
        </p:nvSpPr>
        <p:spPr>
          <a:xfrm>
            <a:off x="1214414" y="2774223"/>
            <a:ext cx="7123266" cy="1726347"/>
          </a:xfrm>
          <a:prstGeom prst="snip2Diag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ar-SA" sz="8800" b="1" dirty="0" smtClean="0"/>
              <a:t>صفة الصلاة عليه </a:t>
            </a:r>
            <a:endParaRPr lang="ar-SA" sz="8800" dirty="0"/>
          </a:p>
        </p:txBody>
      </p:sp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1304</Words>
  <Application>Microsoft Office PowerPoint</Application>
  <PresentationFormat>عرض على الشاشة (3:4)‏</PresentationFormat>
  <Paragraphs>112</Paragraphs>
  <Slides>25</Slides>
  <Notes>25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25</vt:i4>
      </vt:variant>
    </vt:vector>
  </HeadingPairs>
  <TitlesOfParts>
    <vt:vector size="26" baseType="lpstr"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الأستاذ أبو يوسف منتدى التربية والتعليم بالمدينة </cp:lastModifiedBy>
  <cp:revision>53</cp:revision>
  <dcterms:modified xsi:type="dcterms:W3CDTF">2013-03-07T10:46:18Z</dcterms:modified>
</cp:coreProperties>
</file>