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8"/>
  </p:notesMasterIdLst>
  <p:sldIdLst>
    <p:sldId id="273" r:id="rId2"/>
    <p:sldId id="294" r:id="rId3"/>
    <p:sldId id="257" r:id="rId4"/>
    <p:sldId id="266" r:id="rId5"/>
    <p:sldId id="258" r:id="rId6"/>
    <p:sldId id="274" r:id="rId7"/>
    <p:sldId id="293" r:id="rId8"/>
    <p:sldId id="275" r:id="rId9"/>
    <p:sldId id="260" r:id="rId10"/>
    <p:sldId id="276" r:id="rId11"/>
    <p:sldId id="268" r:id="rId12"/>
    <p:sldId id="277" r:id="rId13"/>
    <p:sldId id="269" r:id="rId14"/>
    <p:sldId id="270" r:id="rId15"/>
    <p:sldId id="278" r:id="rId16"/>
    <p:sldId id="263" r:id="rId17"/>
    <p:sldId id="264" r:id="rId18"/>
    <p:sldId id="265" r:id="rId19"/>
    <p:sldId id="292" r:id="rId20"/>
    <p:sldId id="285" r:id="rId21"/>
    <p:sldId id="286" r:id="rId22"/>
    <p:sldId id="287" r:id="rId23"/>
    <p:sldId id="288" r:id="rId24"/>
    <p:sldId id="289" r:id="rId25"/>
    <p:sldId id="290" r:id="rId26"/>
    <p:sldId id="295" r:id="rId2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84380"/>
    <p:restoredTop sz="89698" autoAdjust="0"/>
  </p:normalViewPr>
  <p:slideViewPr>
    <p:cSldViewPr>
      <p:cViewPr varScale="1">
        <p:scale>
          <a:sx n="62" d="100"/>
          <a:sy n="62" d="100"/>
        </p:scale>
        <p:origin x="-195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343B145-8960-48C9-B817-64FE9C4915EC}" type="datetimeFigureOut">
              <a:rPr lang="ar-SA" smtClean="0"/>
              <a:t>04/05/34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54D705B-92C9-403B-8F8B-59D22D930320}" type="slidenum">
              <a:rPr lang="ar-SA" smtClean="0"/>
              <a:t>‹#›</a:t>
            </a:fld>
            <a:endParaRPr lang="ar-SA"/>
          </a:p>
        </p:txBody>
      </p:sp>
    </p:spTree>
    <p:extLst>
      <p:ext uri="{BB962C8B-B14F-4D97-AF65-F5344CB8AC3E}">
        <p14:creationId xmlns:p14="http://schemas.microsoft.com/office/powerpoint/2010/main" val="212151120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a:t>
            </a:fld>
            <a:endParaRPr lang="ar-SA"/>
          </a:p>
        </p:txBody>
      </p:sp>
    </p:spTree>
    <p:extLst>
      <p:ext uri="{BB962C8B-B14F-4D97-AF65-F5344CB8AC3E}">
        <p14:creationId xmlns:p14="http://schemas.microsoft.com/office/powerpoint/2010/main" val="616330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10</a:t>
            </a:fld>
            <a:endParaRPr lang="ar-SA"/>
          </a:p>
        </p:txBody>
      </p:sp>
    </p:spTree>
    <p:extLst>
      <p:ext uri="{BB962C8B-B14F-4D97-AF65-F5344CB8AC3E}">
        <p14:creationId xmlns:p14="http://schemas.microsoft.com/office/powerpoint/2010/main" val="2201524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11</a:t>
            </a:fld>
            <a:endParaRPr lang="ar-SA"/>
          </a:p>
        </p:txBody>
      </p:sp>
    </p:spTree>
    <p:extLst>
      <p:ext uri="{BB962C8B-B14F-4D97-AF65-F5344CB8AC3E}">
        <p14:creationId xmlns:p14="http://schemas.microsoft.com/office/powerpoint/2010/main" val="2342161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endParaRPr lang="ar-SA" dirty="0" smtClean="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12</a:t>
            </a:fld>
            <a:endParaRPr lang="ar-SA"/>
          </a:p>
        </p:txBody>
      </p:sp>
    </p:spTree>
    <p:extLst>
      <p:ext uri="{BB962C8B-B14F-4D97-AF65-F5344CB8AC3E}">
        <p14:creationId xmlns:p14="http://schemas.microsoft.com/office/powerpoint/2010/main" val="1044436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13</a:t>
            </a:fld>
            <a:endParaRPr lang="ar-SA"/>
          </a:p>
        </p:txBody>
      </p:sp>
    </p:spTree>
    <p:extLst>
      <p:ext uri="{BB962C8B-B14F-4D97-AF65-F5344CB8AC3E}">
        <p14:creationId xmlns:p14="http://schemas.microsoft.com/office/powerpoint/2010/main" val="1261977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14</a:t>
            </a:fld>
            <a:endParaRPr lang="ar-SA"/>
          </a:p>
        </p:txBody>
      </p:sp>
    </p:spTree>
    <p:extLst>
      <p:ext uri="{BB962C8B-B14F-4D97-AF65-F5344CB8AC3E}">
        <p14:creationId xmlns:p14="http://schemas.microsoft.com/office/powerpoint/2010/main" val="371592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endParaRPr lang="ar-SA" dirty="0" smtClean="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15</a:t>
            </a:fld>
            <a:endParaRPr lang="ar-SA"/>
          </a:p>
        </p:txBody>
      </p:sp>
    </p:spTree>
    <p:extLst>
      <p:ext uri="{BB962C8B-B14F-4D97-AF65-F5344CB8AC3E}">
        <p14:creationId xmlns:p14="http://schemas.microsoft.com/office/powerpoint/2010/main" val="246835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16</a:t>
            </a:fld>
            <a:endParaRPr lang="ar-SA"/>
          </a:p>
        </p:txBody>
      </p:sp>
    </p:spTree>
    <p:extLst>
      <p:ext uri="{BB962C8B-B14F-4D97-AF65-F5344CB8AC3E}">
        <p14:creationId xmlns:p14="http://schemas.microsoft.com/office/powerpoint/2010/main" val="1909599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17</a:t>
            </a:fld>
            <a:endParaRPr lang="ar-SA"/>
          </a:p>
        </p:txBody>
      </p:sp>
    </p:spTree>
    <p:extLst>
      <p:ext uri="{BB962C8B-B14F-4D97-AF65-F5344CB8AC3E}">
        <p14:creationId xmlns:p14="http://schemas.microsoft.com/office/powerpoint/2010/main" val="1267263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18</a:t>
            </a:fld>
            <a:endParaRPr lang="ar-SA"/>
          </a:p>
        </p:txBody>
      </p:sp>
    </p:spTree>
    <p:extLst>
      <p:ext uri="{BB962C8B-B14F-4D97-AF65-F5344CB8AC3E}">
        <p14:creationId xmlns:p14="http://schemas.microsoft.com/office/powerpoint/2010/main" val="593343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19</a:t>
            </a:fld>
            <a:endParaRPr lang="ar-SA"/>
          </a:p>
        </p:txBody>
      </p:sp>
    </p:spTree>
    <p:extLst>
      <p:ext uri="{BB962C8B-B14F-4D97-AF65-F5344CB8AC3E}">
        <p14:creationId xmlns:p14="http://schemas.microsoft.com/office/powerpoint/2010/main" val="45382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a:t>
            </a:fld>
            <a:endParaRPr lang="ar-SA"/>
          </a:p>
        </p:txBody>
      </p:sp>
    </p:spTree>
    <p:extLst>
      <p:ext uri="{BB962C8B-B14F-4D97-AF65-F5344CB8AC3E}">
        <p14:creationId xmlns:p14="http://schemas.microsoft.com/office/powerpoint/2010/main" val="42236033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20</a:t>
            </a:fld>
            <a:endParaRPr lang="ar-SA"/>
          </a:p>
        </p:txBody>
      </p:sp>
    </p:spTree>
    <p:extLst>
      <p:ext uri="{BB962C8B-B14F-4D97-AF65-F5344CB8AC3E}">
        <p14:creationId xmlns:p14="http://schemas.microsoft.com/office/powerpoint/2010/main" val="2262021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21</a:t>
            </a:fld>
            <a:endParaRPr lang="ar-SA"/>
          </a:p>
        </p:txBody>
      </p:sp>
    </p:spTree>
    <p:extLst>
      <p:ext uri="{BB962C8B-B14F-4D97-AF65-F5344CB8AC3E}">
        <p14:creationId xmlns:p14="http://schemas.microsoft.com/office/powerpoint/2010/main" val="3843665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22</a:t>
            </a:fld>
            <a:endParaRPr lang="ar-SA"/>
          </a:p>
        </p:txBody>
      </p:sp>
    </p:spTree>
    <p:extLst>
      <p:ext uri="{BB962C8B-B14F-4D97-AF65-F5344CB8AC3E}">
        <p14:creationId xmlns:p14="http://schemas.microsoft.com/office/powerpoint/2010/main" val="32045679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23</a:t>
            </a:fld>
            <a:endParaRPr lang="ar-SA"/>
          </a:p>
        </p:txBody>
      </p:sp>
    </p:spTree>
    <p:extLst>
      <p:ext uri="{BB962C8B-B14F-4D97-AF65-F5344CB8AC3E}">
        <p14:creationId xmlns:p14="http://schemas.microsoft.com/office/powerpoint/2010/main" val="1525376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24</a:t>
            </a:fld>
            <a:endParaRPr lang="ar-SA"/>
          </a:p>
        </p:txBody>
      </p:sp>
    </p:spTree>
    <p:extLst>
      <p:ext uri="{BB962C8B-B14F-4D97-AF65-F5344CB8AC3E}">
        <p14:creationId xmlns:p14="http://schemas.microsoft.com/office/powerpoint/2010/main" val="11292872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25</a:t>
            </a:fld>
            <a:endParaRPr lang="ar-SA"/>
          </a:p>
        </p:txBody>
      </p:sp>
    </p:spTree>
    <p:extLst>
      <p:ext uri="{BB962C8B-B14F-4D97-AF65-F5344CB8AC3E}">
        <p14:creationId xmlns:p14="http://schemas.microsoft.com/office/powerpoint/2010/main" val="1441038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26</a:t>
            </a:fld>
            <a:endParaRPr lang="ar-SA"/>
          </a:p>
        </p:txBody>
      </p:sp>
    </p:spTree>
    <p:extLst>
      <p:ext uri="{BB962C8B-B14F-4D97-AF65-F5344CB8AC3E}">
        <p14:creationId xmlns:p14="http://schemas.microsoft.com/office/powerpoint/2010/main" val="3265963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3</a:t>
            </a:fld>
            <a:endParaRPr lang="ar-SA"/>
          </a:p>
        </p:txBody>
      </p:sp>
    </p:spTree>
    <p:extLst>
      <p:ext uri="{BB962C8B-B14F-4D97-AF65-F5344CB8AC3E}">
        <p14:creationId xmlns:p14="http://schemas.microsoft.com/office/powerpoint/2010/main" val="516808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4</a:t>
            </a:fld>
            <a:endParaRPr lang="ar-SA"/>
          </a:p>
        </p:txBody>
      </p:sp>
    </p:spTree>
    <p:extLst>
      <p:ext uri="{BB962C8B-B14F-4D97-AF65-F5344CB8AC3E}">
        <p14:creationId xmlns:p14="http://schemas.microsoft.com/office/powerpoint/2010/main" val="939318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5</a:t>
            </a:fld>
            <a:endParaRPr lang="ar-SA"/>
          </a:p>
        </p:txBody>
      </p:sp>
    </p:spTree>
    <p:extLst>
      <p:ext uri="{BB962C8B-B14F-4D97-AF65-F5344CB8AC3E}">
        <p14:creationId xmlns:p14="http://schemas.microsoft.com/office/powerpoint/2010/main" val="751346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6</a:t>
            </a:fld>
            <a:endParaRPr lang="ar-SA"/>
          </a:p>
        </p:txBody>
      </p:sp>
    </p:spTree>
    <p:extLst>
      <p:ext uri="{BB962C8B-B14F-4D97-AF65-F5344CB8AC3E}">
        <p14:creationId xmlns:p14="http://schemas.microsoft.com/office/powerpoint/2010/main" val="77975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7</a:t>
            </a:fld>
            <a:endParaRPr lang="ar-SA"/>
          </a:p>
        </p:txBody>
      </p:sp>
    </p:spTree>
    <p:extLst>
      <p:ext uri="{BB962C8B-B14F-4D97-AF65-F5344CB8AC3E}">
        <p14:creationId xmlns:p14="http://schemas.microsoft.com/office/powerpoint/2010/main" val="240787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8</a:t>
            </a:fld>
            <a:endParaRPr lang="ar-SA"/>
          </a:p>
        </p:txBody>
      </p:sp>
    </p:spTree>
    <p:extLst>
      <p:ext uri="{BB962C8B-B14F-4D97-AF65-F5344CB8AC3E}">
        <p14:creationId xmlns:p14="http://schemas.microsoft.com/office/powerpoint/2010/main" val="3673448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254D705B-92C9-403B-8F8B-59D22D930320}" type="slidenum">
              <a:rPr lang="ar-SA" smtClean="0"/>
              <a:t>9</a:t>
            </a:fld>
            <a:endParaRPr lang="ar-SA"/>
          </a:p>
        </p:txBody>
      </p:sp>
    </p:spTree>
    <p:extLst>
      <p:ext uri="{BB962C8B-B14F-4D97-AF65-F5344CB8AC3E}">
        <p14:creationId xmlns:p14="http://schemas.microsoft.com/office/powerpoint/2010/main" val="431458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04/05/34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04/05/34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04/05/34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04/05/34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adinahx.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madinahx.com/"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576" y="908720"/>
            <a:ext cx="7704856" cy="5400600"/>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5">
            <a:hlinkClick r:id="rId3"/>
          </p:cNvPr>
          <p:cNvSpPr/>
          <p:nvPr/>
        </p:nvSpPr>
        <p:spPr>
          <a:xfrm>
            <a:off x="3157158" y="6084004"/>
            <a:ext cx="2829684" cy="369332"/>
          </a:xfrm>
          <a:prstGeom prst="rect">
            <a:avLst/>
          </a:prstGeom>
        </p:spPr>
        <p:txBody>
          <a:bodyPr wrap="none">
            <a:spAutoFit/>
          </a:bodyPr>
          <a:lstStyle/>
          <a:p>
            <a:r>
              <a:rPr lang="en-US" dirty="0"/>
              <a:t>http://www.madinahx.com/</a:t>
            </a:r>
            <a:endParaRPr lang="ar-SA" dirty="0"/>
          </a:p>
        </p:txBody>
      </p:sp>
      <p:sp>
        <p:nvSpPr>
          <p:cNvPr id="7" name="مستطيل 6"/>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3042" y="1714488"/>
            <a:ext cx="6429420" cy="3394531"/>
          </a:xfrm>
          <a:prstGeom prst="doubleWave">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ar-SA"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أتعرف على زيد بن أرقم </a:t>
            </a:r>
            <a:r>
              <a:rPr lang="ar-SA"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a:t>
            </a:r>
            <a:endParaRPr lang="en-US"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6929454" y="500042"/>
            <a:ext cx="1928826" cy="1000132"/>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EG" sz="4800" b="1" dirty="0" smtClean="0">
                <a:solidFill>
                  <a:schemeClr val="tx1"/>
                </a:solidFill>
              </a:rPr>
              <a:t>نسبه</a:t>
            </a:r>
            <a:r>
              <a:rPr lang="ar-EG" sz="4800" b="1" dirty="0" smtClean="0"/>
              <a:t> </a:t>
            </a:r>
            <a:r>
              <a:rPr lang="ar-SA" sz="4800" b="1" dirty="0" smtClean="0"/>
              <a:t>:</a:t>
            </a:r>
            <a:endParaRPr lang="ar-SA" sz="4800" dirty="0"/>
          </a:p>
        </p:txBody>
      </p:sp>
      <p:sp>
        <p:nvSpPr>
          <p:cNvPr id="6" name="مستطيل مستدير الزوايا 5"/>
          <p:cNvSpPr/>
          <p:nvPr/>
        </p:nvSpPr>
        <p:spPr>
          <a:xfrm>
            <a:off x="6929454" y="2071678"/>
            <a:ext cx="1928826" cy="1285884"/>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EG" sz="4400" b="1" dirty="0" smtClean="0"/>
              <a:t>من فضائله </a:t>
            </a:r>
            <a:r>
              <a:rPr lang="ar-SA" sz="4400" b="1" dirty="0" smtClean="0"/>
              <a:t>:</a:t>
            </a:r>
          </a:p>
        </p:txBody>
      </p:sp>
      <p:sp>
        <p:nvSpPr>
          <p:cNvPr id="7" name="مستطيل مستدير الزوايا 6"/>
          <p:cNvSpPr/>
          <p:nvPr/>
        </p:nvSpPr>
        <p:spPr>
          <a:xfrm>
            <a:off x="6929454" y="3786190"/>
            <a:ext cx="2000264" cy="1428760"/>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ar-EG" sz="4800" b="1" dirty="0" smtClean="0"/>
              <a:t>من صفاته </a:t>
            </a:r>
            <a:r>
              <a:rPr lang="ar-SA" sz="4800" b="1" dirty="0" smtClean="0"/>
              <a:t>:</a:t>
            </a:r>
          </a:p>
        </p:txBody>
      </p:sp>
      <p:sp>
        <p:nvSpPr>
          <p:cNvPr id="8" name="مستطيل مستدير الزوايا 7"/>
          <p:cNvSpPr/>
          <p:nvPr/>
        </p:nvSpPr>
        <p:spPr>
          <a:xfrm>
            <a:off x="7000892" y="5500702"/>
            <a:ext cx="1928826" cy="1000132"/>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4800" b="1" dirty="0" smtClean="0"/>
              <a:t>وفاته</a:t>
            </a:r>
            <a:r>
              <a:rPr lang="ar-EG" sz="4800" b="1" dirty="0" smtClean="0"/>
              <a:t> </a:t>
            </a:r>
            <a:r>
              <a:rPr lang="ar-SA" sz="4800" b="1" dirty="0" smtClean="0"/>
              <a:t>:</a:t>
            </a:r>
          </a:p>
        </p:txBody>
      </p:sp>
      <p:sp>
        <p:nvSpPr>
          <p:cNvPr id="9" name="مستطيل 8"/>
          <p:cNvSpPr/>
          <p:nvPr/>
        </p:nvSpPr>
        <p:spPr>
          <a:xfrm>
            <a:off x="1071538" y="649412"/>
            <a:ext cx="5786480" cy="70788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ar-EG" sz="4000" b="1" dirty="0" smtClean="0"/>
              <a:t>زيد بن أرقم الأنصاري </a:t>
            </a:r>
            <a:r>
              <a:rPr lang="ar-EG" sz="4000" b="1" dirty="0" err="1" smtClean="0"/>
              <a:t>الخزرجي</a:t>
            </a:r>
            <a:endParaRPr lang="ar-SA" sz="4000" b="1" dirty="0">
              <a:solidFill>
                <a:srgbClr val="FFFF00"/>
              </a:solidFill>
            </a:endParaRPr>
          </a:p>
        </p:txBody>
      </p:sp>
      <p:sp>
        <p:nvSpPr>
          <p:cNvPr id="11" name="مستطيل 10"/>
          <p:cNvSpPr/>
          <p:nvPr/>
        </p:nvSpPr>
        <p:spPr>
          <a:xfrm>
            <a:off x="357158" y="2002216"/>
            <a:ext cx="6482668" cy="156966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ar-SA" sz="3200" b="1" dirty="0" smtClean="0">
                <a:solidFill>
                  <a:srgbClr val="FFFF00"/>
                </a:solidFill>
              </a:rPr>
              <a:t>غزا مع النبي صلى الله عليه وسلم سبع عشرة غزوة قال له النبي صلى الله عليه وسلم : إن الله قد صدقك يا زيد</a:t>
            </a:r>
          </a:p>
        </p:txBody>
      </p:sp>
      <p:sp>
        <p:nvSpPr>
          <p:cNvPr id="12" name="مستطيل 11"/>
          <p:cNvSpPr/>
          <p:nvPr/>
        </p:nvSpPr>
        <p:spPr>
          <a:xfrm>
            <a:off x="357158" y="3716728"/>
            <a:ext cx="6482668" cy="156966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3200" b="1" dirty="0" smtClean="0"/>
              <a:t>العلم ، قال أبو المنهال : سألت </a:t>
            </a:r>
            <a:r>
              <a:rPr lang="ar-SA" sz="3200" b="1" dirty="0" err="1" smtClean="0"/>
              <a:t>البراء</a:t>
            </a:r>
            <a:r>
              <a:rPr lang="ar-SA" sz="3200" b="1" dirty="0" smtClean="0"/>
              <a:t> رضي الله عنه عن الصرف فقال : سل زيد بن أرقم فإنه خير مني وأعلم</a:t>
            </a:r>
          </a:p>
        </p:txBody>
      </p:sp>
      <p:sp>
        <p:nvSpPr>
          <p:cNvPr id="13" name="مستطيل 12"/>
          <p:cNvSpPr/>
          <p:nvPr/>
        </p:nvSpPr>
        <p:spPr>
          <a:xfrm>
            <a:off x="500034" y="5640189"/>
            <a:ext cx="6268350" cy="646331"/>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ar-EG" sz="3600" b="1" dirty="0" smtClean="0"/>
              <a:t>مات رضي الله عنه سنة ( 66 ) للهجرة</a:t>
            </a:r>
            <a:endParaRPr lang="en-US" sz="3600" dirty="0"/>
          </a:p>
        </p:txBody>
      </p:sp>
      <p:sp>
        <p:nvSpPr>
          <p:cNvPr id="10" name="مستطيل 9"/>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80">
                                          <p:stCondLst>
                                            <p:cond delay="0"/>
                                          </p:stCondLst>
                                        </p:cTn>
                                        <p:tgtEl>
                                          <p:spTgt spid="6"/>
                                        </p:tgtEl>
                                      </p:cBhvr>
                                    </p:animEffect>
                                    <p:anim calcmode="lin" valueType="num">
                                      <p:cBhvr>
                                        <p:cTn id="3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gtEl>
                                      </p:cBhvr>
                                      <p:to x="100000" y="60000"/>
                                    </p:animScale>
                                    <p:animScale>
                                      <p:cBhvr>
                                        <p:cTn id="38" dur="166" decel="50000">
                                          <p:stCondLst>
                                            <p:cond delay="676"/>
                                          </p:stCondLst>
                                        </p:cTn>
                                        <p:tgtEl>
                                          <p:spTgt spid="6"/>
                                        </p:tgtEl>
                                      </p:cBhvr>
                                      <p:to x="100000" y="100000"/>
                                    </p:animScale>
                                    <p:animScale>
                                      <p:cBhvr>
                                        <p:cTn id="39" dur="26">
                                          <p:stCondLst>
                                            <p:cond delay="1312"/>
                                          </p:stCondLst>
                                        </p:cTn>
                                        <p:tgtEl>
                                          <p:spTgt spid="6"/>
                                        </p:tgtEl>
                                      </p:cBhvr>
                                      <p:to x="100000" y="80000"/>
                                    </p:animScale>
                                    <p:animScale>
                                      <p:cBhvr>
                                        <p:cTn id="40" dur="166" decel="50000">
                                          <p:stCondLst>
                                            <p:cond delay="1338"/>
                                          </p:stCondLst>
                                        </p:cTn>
                                        <p:tgtEl>
                                          <p:spTgt spid="6"/>
                                        </p:tgtEl>
                                      </p:cBhvr>
                                      <p:to x="100000" y="100000"/>
                                    </p:animScale>
                                    <p:animScale>
                                      <p:cBhvr>
                                        <p:cTn id="41" dur="26">
                                          <p:stCondLst>
                                            <p:cond delay="1642"/>
                                          </p:stCondLst>
                                        </p:cTn>
                                        <p:tgtEl>
                                          <p:spTgt spid="6"/>
                                        </p:tgtEl>
                                      </p:cBhvr>
                                      <p:to x="100000" y="90000"/>
                                    </p:animScale>
                                    <p:animScale>
                                      <p:cBhvr>
                                        <p:cTn id="42" dur="166" decel="50000">
                                          <p:stCondLst>
                                            <p:cond delay="1668"/>
                                          </p:stCondLst>
                                        </p:cTn>
                                        <p:tgtEl>
                                          <p:spTgt spid="6"/>
                                        </p:tgtEl>
                                      </p:cBhvr>
                                      <p:to x="100000" y="100000"/>
                                    </p:animScale>
                                    <p:animScale>
                                      <p:cBhvr>
                                        <p:cTn id="43" dur="26">
                                          <p:stCondLst>
                                            <p:cond delay="1808"/>
                                          </p:stCondLst>
                                        </p:cTn>
                                        <p:tgtEl>
                                          <p:spTgt spid="6"/>
                                        </p:tgtEl>
                                      </p:cBhvr>
                                      <p:to x="100000" y="95000"/>
                                    </p:animScale>
                                    <p:animScale>
                                      <p:cBhvr>
                                        <p:cTn id="44" dur="166" decel="50000">
                                          <p:stCondLst>
                                            <p:cond delay="1834"/>
                                          </p:stCondLst>
                                        </p:cTn>
                                        <p:tgtEl>
                                          <p:spTgt spid="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11"/>
                                        </p:tgtEl>
                                        <p:attrNameLst>
                                          <p:attrName>style.visibility</p:attrName>
                                        </p:attrNameLst>
                                      </p:cBhvr>
                                      <p:to>
                                        <p:strVal val="visible"/>
                                      </p:to>
                                    </p:set>
                                    <p:anim calcmode="discrete" valueType="clr">
                                      <p:cBhvr override="childStyle">
                                        <p:cTn id="49"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11"/>
                                        </p:tgtEl>
                                        <p:attrNameLst>
                                          <p:attrName>fillcolor</p:attrName>
                                        </p:attrNameLst>
                                      </p:cBhvr>
                                      <p:tavLst>
                                        <p:tav tm="0">
                                          <p:val>
                                            <p:clrVal>
                                              <a:schemeClr val="accent2"/>
                                            </p:clrVal>
                                          </p:val>
                                        </p:tav>
                                        <p:tav tm="50000">
                                          <p:val>
                                            <p:clrVal>
                                              <a:schemeClr val="hlink"/>
                                            </p:clrVal>
                                          </p:val>
                                        </p:tav>
                                      </p:tavLst>
                                    </p:anim>
                                    <p:set>
                                      <p:cBhvr>
                                        <p:cTn id="51" dur="80"/>
                                        <p:tgtEl>
                                          <p:spTgt spid="11"/>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80">
                                          <p:stCondLst>
                                            <p:cond delay="0"/>
                                          </p:stCondLst>
                                        </p:cTn>
                                        <p:tgtEl>
                                          <p:spTgt spid="7"/>
                                        </p:tgtEl>
                                      </p:cBhvr>
                                    </p:animEffect>
                                    <p:anim calcmode="lin" valueType="num">
                                      <p:cBhvr>
                                        <p:cTn id="5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2" dur="26">
                                          <p:stCondLst>
                                            <p:cond delay="650"/>
                                          </p:stCondLst>
                                        </p:cTn>
                                        <p:tgtEl>
                                          <p:spTgt spid="7"/>
                                        </p:tgtEl>
                                      </p:cBhvr>
                                      <p:to x="100000" y="60000"/>
                                    </p:animScale>
                                    <p:animScale>
                                      <p:cBhvr>
                                        <p:cTn id="63" dur="166" decel="50000">
                                          <p:stCondLst>
                                            <p:cond delay="676"/>
                                          </p:stCondLst>
                                        </p:cTn>
                                        <p:tgtEl>
                                          <p:spTgt spid="7"/>
                                        </p:tgtEl>
                                      </p:cBhvr>
                                      <p:to x="100000" y="100000"/>
                                    </p:animScale>
                                    <p:animScale>
                                      <p:cBhvr>
                                        <p:cTn id="64" dur="26">
                                          <p:stCondLst>
                                            <p:cond delay="1312"/>
                                          </p:stCondLst>
                                        </p:cTn>
                                        <p:tgtEl>
                                          <p:spTgt spid="7"/>
                                        </p:tgtEl>
                                      </p:cBhvr>
                                      <p:to x="100000" y="80000"/>
                                    </p:animScale>
                                    <p:animScale>
                                      <p:cBhvr>
                                        <p:cTn id="65" dur="166" decel="50000">
                                          <p:stCondLst>
                                            <p:cond delay="1338"/>
                                          </p:stCondLst>
                                        </p:cTn>
                                        <p:tgtEl>
                                          <p:spTgt spid="7"/>
                                        </p:tgtEl>
                                      </p:cBhvr>
                                      <p:to x="100000" y="100000"/>
                                    </p:animScale>
                                    <p:animScale>
                                      <p:cBhvr>
                                        <p:cTn id="66" dur="26">
                                          <p:stCondLst>
                                            <p:cond delay="1642"/>
                                          </p:stCondLst>
                                        </p:cTn>
                                        <p:tgtEl>
                                          <p:spTgt spid="7"/>
                                        </p:tgtEl>
                                      </p:cBhvr>
                                      <p:to x="100000" y="90000"/>
                                    </p:animScale>
                                    <p:animScale>
                                      <p:cBhvr>
                                        <p:cTn id="67" dur="166" decel="50000">
                                          <p:stCondLst>
                                            <p:cond delay="1668"/>
                                          </p:stCondLst>
                                        </p:cTn>
                                        <p:tgtEl>
                                          <p:spTgt spid="7"/>
                                        </p:tgtEl>
                                      </p:cBhvr>
                                      <p:to x="100000" y="100000"/>
                                    </p:animScale>
                                    <p:animScale>
                                      <p:cBhvr>
                                        <p:cTn id="68" dur="26">
                                          <p:stCondLst>
                                            <p:cond delay="1808"/>
                                          </p:stCondLst>
                                        </p:cTn>
                                        <p:tgtEl>
                                          <p:spTgt spid="7"/>
                                        </p:tgtEl>
                                      </p:cBhvr>
                                      <p:to x="100000" y="95000"/>
                                    </p:animScale>
                                    <p:animScale>
                                      <p:cBhvr>
                                        <p:cTn id="69" dur="166" decel="50000">
                                          <p:stCondLst>
                                            <p:cond delay="1834"/>
                                          </p:stCondLst>
                                        </p:cTn>
                                        <p:tgtEl>
                                          <p:spTgt spid="7"/>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1" presetClass="entr" presetSubtype="4"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heel(4)">
                                      <p:cBhvr>
                                        <p:cTn id="74" dur="20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down)">
                                      <p:cBhvr>
                                        <p:cTn id="79" dur="580">
                                          <p:stCondLst>
                                            <p:cond delay="0"/>
                                          </p:stCondLst>
                                        </p:cTn>
                                        <p:tgtEl>
                                          <p:spTgt spid="8"/>
                                        </p:tgtEl>
                                      </p:cBhvr>
                                    </p:animEffect>
                                    <p:anim calcmode="lin" valueType="num">
                                      <p:cBhvr>
                                        <p:cTn id="8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85" dur="26">
                                          <p:stCondLst>
                                            <p:cond delay="650"/>
                                          </p:stCondLst>
                                        </p:cTn>
                                        <p:tgtEl>
                                          <p:spTgt spid="8"/>
                                        </p:tgtEl>
                                      </p:cBhvr>
                                      <p:to x="100000" y="60000"/>
                                    </p:animScale>
                                    <p:animScale>
                                      <p:cBhvr>
                                        <p:cTn id="86" dur="166" decel="50000">
                                          <p:stCondLst>
                                            <p:cond delay="676"/>
                                          </p:stCondLst>
                                        </p:cTn>
                                        <p:tgtEl>
                                          <p:spTgt spid="8"/>
                                        </p:tgtEl>
                                      </p:cBhvr>
                                      <p:to x="100000" y="100000"/>
                                    </p:animScale>
                                    <p:animScale>
                                      <p:cBhvr>
                                        <p:cTn id="87" dur="26">
                                          <p:stCondLst>
                                            <p:cond delay="1312"/>
                                          </p:stCondLst>
                                        </p:cTn>
                                        <p:tgtEl>
                                          <p:spTgt spid="8"/>
                                        </p:tgtEl>
                                      </p:cBhvr>
                                      <p:to x="100000" y="80000"/>
                                    </p:animScale>
                                    <p:animScale>
                                      <p:cBhvr>
                                        <p:cTn id="88" dur="166" decel="50000">
                                          <p:stCondLst>
                                            <p:cond delay="1338"/>
                                          </p:stCondLst>
                                        </p:cTn>
                                        <p:tgtEl>
                                          <p:spTgt spid="8"/>
                                        </p:tgtEl>
                                      </p:cBhvr>
                                      <p:to x="100000" y="100000"/>
                                    </p:animScale>
                                    <p:animScale>
                                      <p:cBhvr>
                                        <p:cTn id="89" dur="26">
                                          <p:stCondLst>
                                            <p:cond delay="1642"/>
                                          </p:stCondLst>
                                        </p:cTn>
                                        <p:tgtEl>
                                          <p:spTgt spid="8"/>
                                        </p:tgtEl>
                                      </p:cBhvr>
                                      <p:to x="100000" y="90000"/>
                                    </p:animScale>
                                    <p:animScale>
                                      <p:cBhvr>
                                        <p:cTn id="90" dur="166" decel="50000">
                                          <p:stCondLst>
                                            <p:cond delay="1668"/>
                                          </p:stCondLst>
                                        </p:cTn>
                                        <p:tgtEl>
                                          <p:spTgt spid="8"/>
                                        </p:tgtEl>
                                      </p:cBhvr>
                                      <p:to x="100000" y="100000"/>
                                    </p:animScale>
                                    <p:animScale>
                                      <p:cBhvr>
                                        <p:cTn id="91" dur="26">
                                          <p:stCondLst>
                                            <p:cond delay="1808"/>
                                          </p:stCondLst>
                                        </p:cTn>
                                        <p:tgtEl>
                                          <p:spTgt spid="8"/>
                                        </p:tgtEl>
                                      </p:cBhvr>
                                      <p:to x="100000" y="95000"/>
                                    </p:animScale>
                                    <p:animScale>
                                      <p:cBhvr>
                                        <p:cTn id="92" dur="166" decel="50000">
                                          <p:stCondLst>
                                            <p:cond delay="1834"/>
                                          </p:stCondLst>
                                        </p:cTn>
                                        <p:tgtEl>
                                          <p:spTgt spid="8"/>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7" presetClass="entr" presetSubtype="0" fill="hold" grpId="0" nodeType="clickEffect">
                                  <p:stCondLst>
                                    <p:cond delay="0"/>
                                  </p:stCondLst>
                                  <p:iterate type="lt">
                                    <p:tmPct val="50000"/>
                                  </p:iterate>
                                  <p:childTnLst>
                                    <p:set>
                                      <p:cBhvr>
                                        <p:cTn id="96" dur="1" fill="hold">
                                          <p:stCondLst>
                                            <p:cond delay="0"/>
                                          </p:stCondLst>
                                        </p:cTn>
                                        <p:tgtEl>
                                          <p:spTgt spid="13"/>
                                        </p:tgtEl>
                                        <p:attrNameLst>
                                          <p:attrName>style.visibility</p:attrName>
                                        </p:attrNameLst>
                                      </p:cBhvr>
                                      <p:to>
                                        <p:strVal val="visible"/>
                                      </p:to>
                                    </p:set>
                                    <p:anim calcmode="discrete" valueType="clr">
                                      <p:cBhvr override="childStyle">
                                        <p:cTn id="97"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13"/>
                                        </p:tgtEl>
                                        <p:attrNameLst>
                                          <p:attrName>fillcolor</p:attrName>
                                        </p:attrNameLst>
                                      </p:cBhvr>
                                      <p:tavLst>
                                        <p:tav tm="0">
                                          <p:val>
                                            <p:clrVal>
                                              <a:schemeClr val="accent2"/>
                                            </p:clrVal>
                                          </p:val>
                                        </p:tav>
                                        <p:tav tm="50000">
                                          <p:val>
                                            <p:clrVal>
                                              <a:schemeClr val="hlink"/>
                                            </p:clrVal>
                                          </p:val>
                                        </p:tav>
                                      </p:tavLst>
                                    </p:anim>
                                    <p:set>
                                      <p:cBhvr>
                                        <p:cTn id="99" dur="8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571472" y="1857364"/>
            <a:ext cx="8072494" cy="3286148"/>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r>
              <a:rPr lang="ar-EG" sz="4000" b="1" dirty="0" smtClean="0"/>
              <a:t>علام يدل اقتران الوصية بالقرآن مع الوصية بأهل بيت النبي صلى الله عليه وسلم ؟</a:t>
            </a:r>
            <a:endParaRPr lang="en-US" sz="4000" dirty="0" smtClean="0"/>
          </a:p>
          <a:p>
            <a:r>
              <a:rPr lang="ar-EG" sz="4000" b="1" dirty="0" smtClean="0"/>
              <a:t>..........................................................................................................</a:t>
            </a:r>
            <a:endParaRPr lang="ar-SA" sz="4000" b="1" dirty="0" smtClean="0">
              <a:solidFill>
                <a:schemeClr val="bg1"/>
              </a:solidFill>
            </a:endParaRPr>
          </a:p>
        </p:txBody>
      </p:sp>
      <p:sp>
        <p:nvSpPr>
          <p:cNvPr id="4" name="مربع نص 3"/>
          <p:cNvSpPr txBox="1">
            <a:spLocks noChangeArrowheads="1"/>
          </p:cNvSpPr>
          <p:nvPr/>
        </p:nvSpPr>
        <p:spPr bwMode="auto">
          <a:xfrm>
            <a:off x="785786" y="3357562"/>
            <a:ext cx="7643853" cy="1323439"/>
          </a:xfrm>
          <a:prstGeom prst="rect">
            <a:avLst/>
          </a:prstGeom>
          <a:noFill/>
          <a:ln w="9525">
            <a:noFill/>
            <a:miter lim="800000"/>
            <a:headEnd/>
            <a:tailEnd/>
          </a:ln>
        </p:spPr>
        <p:txBody>
          <a:bodyPr wrap="square">
            <a:spAutoFit/>
          </a:bodyPr>
          <a:lstStyle/>
          <a:p>
            <a:pPr algn="r"/>
            <a:r>
              <a:rPr lang="ar-SA" sz="4000" b="1" dirty="0" smtClean="0"/>
              <a:t>يدل على فضل أهل بيت النبي صلى الله عليه وسلم وعلو شأنهم </a:t>
            </a:r>
            <a:endParaRPr lang="ar-SA" sz="4000" b="1" dirty="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2000250" y="1514475"/>
            <a:ext cx="5143500" cy="38290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80">
                                          <p:stCondLst>
                                            <p:cond delay="0"/>
                                          </p:stCondLst>
                                        </p:cTn>
                                        <p:tgtEl>
                                          <p:spTgt spid="9218"/>
                                        </p:tgtEl>
                                      </p:cBhvr>
                                    </p:animEffect>
                                    <p:anim calcmode="lin" valueType="num">
                                      <p:cBhvr>
                                        <p:cTn id="8" dur="1822" tmFilter="0,0; 0.14,0.36; 0.43,0.73; 0.71,0.91; 1.0,1.0">
                                          <p:stCondLst>
                                            <p:cond delay="0"/>
                                          </p:stCondLst>
                                        </p:cTn>
                                        <p:tgtEl>
                                          <p:spTgt spid="92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18"/>
                                        </p:tgtEl>
                                        <p:attrNameLst>
                                          <p:attrName>ppt_y</p:attrName>
                                        </p:attrNameLst>
                                      </p:cBhvr>
                                      <p:tavLst>
                                        <p:tav tm="0" fmla="#ppt_y-sin(pi*$)/81">
                                          <p:val>
                                            <p:fltVal val="0"/>
                                          </p:val>
                                        </p:tav>
                                        <p:tav tm="100000">
                                          <p:val>
                                            <p:fltVal val="1"/>
                                          </p:val>
                                        </p:tav>
                                      </p:tavLst>
                                    </p:anim>
                                    <p:animScale>
                                      <p:cBhvr>
                                        <p:cTn id="13" dur="26">
                                          <p:stCondLst>
                                            <p:cond delay="650"/>
                                          </p:stCondLst>
                                        </p:cTn>
                                        <p:tgtEl>
                                          <p:spTgt spid="9218"/>
                                        </p:tgtEl>
                                      </p:cBhvr>
                                      <p:to x="100000" y="60000"/>
                                    </p:animScale>
                                    <p:animScale>
                                      <p:cBhvr>
                                        <p:cTn id="14" dur="166" decel="50000">
                                          <p:stCondLst>
                                            <p:cond delay="676"/>
                                          </p:stCondLst>
                                        </p:cTn>
                                        <p:tgtEl>
                                          <p:spTgt spid="9218"/>
                                        </p:tgtEl>
                                      </p:cBhvr>
                                      <p:to x="100000" y="100000"/>
                                    </p:animScale>
                                    <p:animScale>
                                      <p:cBhvr>
                                        <p:cTn id="15" dur="26">
                                          <p:stCondLst>
                                            <p:cond delay="1312"/>
                                          </p:stCondLst>
                                        </p:cTn>
                                        <p:tgtEl>
                                          <p:spTgt spid="9218"/>
                                        </p:tgtEl>
                                      </p:cBhvr>
                                      <p:to x="100000" y="80000"/>
                                    </p:animScale>
                                    <p:animScale>
                                      <p:cBhvr>
                                        <p:cTn id="16" dur="166" decel="50000">
                                          <p:stCondLst>
                                            <p:cond delay="1338"/>
                                          </p:stCondLst>
                                        </p:cTn>
                                        <p:tgtEl>
                                          <p:spTgt spid="9218"/>
                                        </p:tgtEl>
                                      </p:cBhvr>
                                      <p:to x="100000" y="100000"/>
                                    </p:animScale>
                                    <p:animScale>
                                      <p:cBhvr>
                                        <p:cTn id="17" dur="26">
                                          <p:stCondLst>
                                            <p:cond delay="1642"/>
                                          </p:stCondLst>
                                        </p:cTn>
                                        <p:tgtEl>
                                          <p:spTgt spid="9218"/>
                                        </p:tgtEl>
                                      </p:cBhvr>
                                      <p:to x="100000" y="90000"/>
                                    </p:animScale>
                                    <p:animScale>
                                      <p:cBhvr>
                                        <p:cTn id="18" dur="166" decel="50000">
                                          <p:stCondLst>
                                            <p:cond delay="1668"/>
                                          </p:stCondLst>
                                        </p:cTn>
                                        <p:tgtEl>
                                          <p:spTgt spid="9218"/>
                                        </p:tgtEl>
                                      </p:cBhvr>
                                      <p:to x="100000" y="100000"/>
                                    </p:animScale>
                                    <p:animScale>
                                      <p:cBhvr>
                                        <p:cTn id="19" dur="26">
                                          <p:stCondLst>
                                            <p:cond delay="1808"/>
                                          </p:stCondLst>
                                        </p:cTn>
                                        <p:tgtEl>
                                          <p:spTgt spid="9218"/>
                                        </p:tgtEl>
                                      </p:cBhvr>
                                      <p:to x="100000" y="95000"/>
                                    </p:animScale>
                                    <p:animScale>
                                      <p:cBhvr>
                                        <p:cTn id="20" dur="166" decel="50000">
                                          <p:stCondLst>
                                            <p:cond delay="1834"/>
                                          </p:stCondLst>
                                        </p:cTn>
                                        <p:tgtEl>
                                          <p:spTgt spid="92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وسيلة شرح على شكل سحابة 2"/>
          <p:cNvSpPr/>
          <p:nvPr/>
        </p:nvSpPr>
        <p:spPr>
          <a:xfrm>
            <a:off x="1285852" y="428604"/>
            <a:ext cx="6000792" cy="5000660"/>
          </a:xfrm>
          <a:prstGeom prst="cloudCallout">
            <a:avLst/>
          </a:prstGeom>
        </p:spPr>
        <p:style>
          <a:lnRef idx="0">
            <a:schemeClr val="accent4"/>
          </a:lnRef>
          <a:fillRef idx="3">
            <a:schemeClr val="accent4"/>
          </a:fillRef>
          <a:effectRef idx="3">
            <a:schemeClr val="accent4"/>
          </a:effectRef>
          <a:fontRef idx="minor">
            <a:schemeClr val="lt1"/>
          </a:fontRef>
        </p:style>
        <p:txBody>
          <a:bodyPr rtlCol="1" anchor="ctr"/>
          <a:lstStyle/>
          <a:p>
            <a:pPr algn="ctr"/>
            <a:r>
              <a:rPr lang="ar-SA" sz="6000" b="1" smtClean="0">
                <a:solidFill>
                  <a:srgbClr val="FFFF00"/>
                </a:solidFill>
              </a:rPr>
              <a:t>لأهل بيت النبي صلى الله عليه وسلم مكانة عالية</a:t>
            </a:r>
            <a:endParaRPr lang="ar-SA" sz="6000" dirty="0">
              <a:solidFill>
                <a:srgbClr val="FFFF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043609" y="1445023"/>
            <a:ext cx="7056784" cy="396795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75455" y="928670"/>
            <a:ext cx="8620147" cy="521497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6715140" y="2143116"/>
            <a:ext cx="466794" cy="707886"/>
          </a:xfrm>
          <a:prstGeom prst="rect">
            <a:avLst/>
          </a:prstGeom>
        </p:spPr>
        <p:txBody>
          <a:bodyPr wrap="none">
            <a:spAutoFit/>
          </a:bodyPr>
          <a:lstStyle/>
          <a:p>
            <a:r>
              <a:rPr lang="ar-SA" sz="4000" dirty="0">
                <a:solidFill>
                  <a:srgbClr val="FF0000"/>
                </a:solidFill>
              </a:rPr>
              <a:t>√</a:t>
            </a:r>
          </a:p>
        </p:txBody>
      </p:sp>
      <p:sp>
        <p:nvSpPr>
          <p:cNvPr id="4" name="مستطيل 3"/>
          <p:cNvSpPr/>
          <p:nvPr/>
        </p:nvSpPr>
        <p:spPr>
          <a:xfrm>
            <a:off x="2143108" y="3571876"/>
            <a:ext cx="466794" cy="707886"/>
          </a:xfrm>
          <a:prstGeom prst="rect">
            <a:avLst/>
          </a:prstGeom>
        </p:spPr>
        <p:txBody>
          <a:bodyPr wrap="none">
            <a:spAutoFit/>
          </a:bodyPr>
          <a:lstStyle/>
          <a:p>
            <a:r>
              <a:rPr lang="ar-SA" sz="4000" dirty="0">
                <a:solidFill>
                  <a:srgbClr val="FF0000"/>
                </a:solidFill>
              </a:rPr>
              <a:t>√</a:t>
            </a:r>
          </a:p>
        </p:txBody>
      </p:sp>
      <p:sp>
        <p:nvSpPr>
          <p:cNvPr id="5" name="مستطيل 4"/>
          <p:cNvSpPr/>
          <p:nvPr/>
        </p:nvSpPr>
        <p:spPr>
          <a:xfrm>
            <a:off x="5572132" y="5500702"/>
            <a:ext cx="466794" cy="707886"/>
          </a:xfrm>
          <a:prstGeom prst="rect">
            <a:avLst/>
          </a:prstGeom>
        </p:spPr>
        <p:txBody>
          <a:bodyPr wrap="none">
            <a:spAutoFit/>
          </a:bodyPr>
          <a:lstStyle/>
          <a:p>
            <a:r>
              <a:rPr lang="ar-SA" sz="4000" dirty="0">
                <a:solidFill>
                  <a:srgbClr val="FF0000"/>
                </a:solidFill>
              </a:rPr>
              <a:t>√</a:t>
            </a:r>
          </a:p>
        </p:txBody>
      </p:sp>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srcRect/>
          <a:stretch>
            <a:fillRect/>
          </a:stretch>
        </p:blipFill>
        <p:spPr bwMode="auto">
          <a:xfrm>
            <a:off x="357158" y="714356"/>
            <a:ext cx="8491557" cy="5286412"/>
          </a:xfrm>
          <a:prstGeom prst="rect">
            <a:avLst/>
          </a:prstGeom>
          <a:ln w="88900" cap="sq" cmpd="thickThin">
            <a:solidFill>
              <a:srgbClr val="FF0000"/>
            </a:solidFill>
            <a:prstDash val="solid"/>
            <a:miter lim="800000"/>
          </a:ln>
          <a:effectLst>
            <a:innerShdw blurRad="76200">
              <a:srgbClr val="000000"/>
            </a:innerShdw>
          </a:effectLst>
        </p:spPr>
      </p:pic>
      <p:sp>
        <p:nvSpPr>
          <p:cNvPr id="4" name="مربع نص 3"/>
          <p:cNvSpPr txBox="1">
            <a:spLocks noChangeArrowheads="1"/>
          </p:cNvSpPr>
          <p:nvPr/>
        </p:nvSpPr>
        <p:spPr bwMode="auto">
          <a:xfrm>
            <a:off x="1142976" y="2857496"/>
            <a:ext cx="7000911" cy="1569660"/>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دل الحديث على فضل أهل بيت النبي صلى الله عليه وسلم حيث قال وأهل بيتي أذكركم الله في أهل بيتي أذكركم الله في أهل بيتي أذكركم الله في أهل بيتي</a:t>
            </a:r>
            <a:r>
              <a:rPr lang="ar-SA" sz="3200" b="1" dirty="0" smtClean="0">
                <a:solidFill>
                  <a:srgbClr val="FF0000"/>
                </a:solidFill>
              </a:rPr>
              <a:t> </a:t>
            </a:r>
            <a:endParaRPr lang="ar-SA" sz="32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to="" calcmode="lin" valueType="num">
                                      <p:cBhvr>
                                        <p:cTn id="7" dur="1" fill="hold"/>
                                        <p:tgtEl>
                                          <p:spTgt spid="2051"/>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000232" y="2143116"/>
            <a:ext cx="5633397" cy="21431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0" fill="hold"/>
                                        <p:tgtEl>
                                          <p:spTgt spid="5122"/>
                                        </p:tgtEl>
                                        <p:attrNameLst>
                                          <p:attrName>ppt_w</p:attrName>
                                        </p:attrNameLst>
                                      </p:cBhvr>
                                      <p:tavLst>
                                        <p:tav tm="0" fmla="#ppt_w*sin(2.5*pi*$)">
                                          <p:val>
                                            <p:fltVal val="0"/>
                                          </p:val>
                                        </p:tav>
                                        <p:tav tm="100000">
                                          <p:val>
                                            <p:fltVal val="1"/>
                                          </p:val>
                                        </p:tav>
                                      </p:tavLst>
                                    </p:anim>
                                    <p:anim calcmode="lin" valueType="num">
                                      <p:cBhvr>
                                        <p:cTn id="8" dur="5000" fill="hold"/>
                                        <p:tgtEl>
                                          <p:spTgt spid="5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7swvneqofox8u4g08i84.jpg"/>
          <p:cNvPicPr>
            <a:picLocks noChangeAspect="1"/>
          </p:cNvPicPr>
          <p:nvPr/>
        </p:nvPicPr>
        <p:blipFill>
          <a:blip r:embed="rId3" cstate="print"/>
          <a:stretch>
            <a:fillRect/>
          </a:stretch>
        </p:blipFill>
        <p:spPr>
          <a:xfrm>
            <a:off x="1643042" y="1762113"/>
            <a:ext cx="5857916" cy="316708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ربع نص 3"/>
          <p:cNvSpPr txBox="1"/>
          <p:nvPr/>
        </p:nvSpPr>
        <p:spPr>
          <a:xfrm>
            <a:off x="2714612" y="2347264"/>
            <a:ext cx="4071966" cy="1938992"/>
          </a:xfrm>
          <a:prstGeom prst="rect">
            <a:avLst/>
          </a:prstGeom>
          <a:noFill/>
        </p:spPr>
        <p:txBody>
          <a:bodyPr wrap="square" rtlCol="1">
            <a:spAutoFit/>
          </a:bodyPr>
          <a:lstStyle/>
          <a:p>
            <a:pPr algn="ctr"/>
            <a:r>
              <a:rPr lang="ar-EG"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وصية النبي </a:t>
            </a:r>
            <a:r>
              <a:rPr lang="ar-EG"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a:t>
            </a:r>
            <a:r>
              <a:rPr lang="ar-EG"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بأهل بيته</a:t>
            </a: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extLst>
      <p:ext uri="{BB962C8B-B14F-4D97-AF65-F5344CB8AC3E}">
        <p14:creationId xmlns:p14="http://schemas.microsoft.com/office/powerpoint/2010/main" val="198683161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452449" y="1071546"/>
            <a:ext cx="8405831" cy="457203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1142976" y="3216662"/>
            <a:ext cx="7000911" cy="1569660"/>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كان أصحاب رسول الله صلى الله عليه وسلم يوقروهم ويحترموهم حبا لرسول الله صلى الله عليه وسلم </a:t>
            </a: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500034" y="1214422"/>
            <a:ext cx="8239143" cy="5000660"/>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1142976" y="3502414"/>
            <a:ext cx="7000911" cy="1569660"/>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قال أبو بكر الصديق : (والذي نفسي بيده لقرابة رسول الله صلى الله عليه وسلم أَحَبُّ إليَّ</a:t>
            </a:r>
          </a:p>
          <a:p>
            <a:r>
              <a:rPr lang="ar-SA" sz="3200" b="1" dirty="0" smtClean="0">
                <a:effectLst>
                  <a:glow rad="101600">
                    <a:srgbClr val="00B050">
                      <a:alpha val="60000"/>
                    </a:srgbClr>
                  </a:glow>
                </a:effectLst>
              </a:rPr>
              <a:t>أن أصل من قرابتي)</a:t>
            </a:r>
            <a:endParaRPr lang="ar-SA" sz="3200" b="1" dirty="0">
              <a:effectLst>
                <a:glow rad="101600">
                  <a:srgbClr val="00B050">
                    <a:alpha val="60000"/>
                  </a:srgbClr>
                </a:glo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428596" y="500042"/>
            <a:ext cx="8339156" cy="528641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1285852" y="3071810"/>
            <a:ext cx="7000911" cy="1077218"/>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قال تعالى (...إنما يريد الله ليذهب عنكم الرجس أهل البيت ويطهركم تطهيرا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357158" y="1928802"/>
            <a:ext cx="8510607" cy="278608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1285852" y="3071810"/>
            <a:ext cx="7000911" cy="1077218"/>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يجب حفظ وصية رسولنا صلى الله عليه وسلم في ورعاية حق أهل بيته.</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srcRect/>
          <a:stretch>
            <a:fillRect/>
          </a:stretch>
        </p:blipFill>
        <p:spPr bwMode="auto">
          <a:xfrm>
            <a:off x="500034" y="1857364"/>
            <a:ext cx="8296292" cy="3071834"/>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971600" y="3071810"/>
            <a:ext cx="7315163" cy="1569660"/>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المحبة والموالاة ، الصلاة عليهم عند</a:t>
            </a:r>
          </a:p>
          <a:p>
            <a:r>
              <a:rPr lang="ar-SA" sz="3200" b="1" dirty="0" smtClean="0">
                <a:effectLst>
                  <a:glow rad="101600">
                    <a:srgbClr val="00B050">
                      <a:alpha val="60000"/>
                    </a:srgbClr>
                  </a:glow>
                </a:effectLst>
              </a:rPr>
              <a:t>الصلاة على النبي صلى الله عليه وسلم، </a:t>
            </a:r>
          </a:p>
          <a:p>
            <a:r>
              <a:rPr lang="ar-SA" sz="3200" b="1" dirty="0" smtClean="0">
                <a:effectLst>
                  <a:glow rad="101600">
                    <a:srgbClr val="00B050">
                      <a:alpha val="60000"/>
                    </a:srgbClr>
                  </a:glow>
                </a:effectLst>
              </a:rPr>
              <a:t>خُمُس الغنائم ، اعتقاد شرف نسبهم.</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to="" calcmode="lin" valueType="num">
                                      <p:cBhvr>
                                        <p:cTn id="7" dur="1" fill="hold"/>
                                        <p:tgtEl>
                                          <p:spTgt spid="7171"/>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714348" y="1928802"/>
            <a:ext cx="7981965" cy="278608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1285852" y="3071810"/>
            <a:ext cx="7000911" cy="1569660"/>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أن القرآن الكريم سماهم أمهات المؤمنين وقد ورد في أكثر من حديث دلالة على أن أزواجه صلى الله عليه وسلم من أهل بيته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576" y="908720"/>
            <a:ext cx="7704856" cy="5400600"/>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a:hlinkClick r:id="rId3"/>
          </p:cNvPr>
          <p:cNvSpPr/>
          <p:nvPr/>
        </p:nvSpPr>
        <p:spPr>
          <a:xfrm>
            <a:off x="3157158" y="6084004"/>
            <a:ext cx="2829684" cy="369332"/>
          </a:xfrm>
          <a:prstGeom prst="rect">
            <a:avLst/>
          </a:prstGeom>
        </p:spPr>
        <p:txBody>
          <a:bodyPr wrap="none">
            <a:spAutoFit/>
          </a:bodyPr>
          <a:lstStyle/>
          <a:p>
            <a:r>
              <a:rPr lang="en-US" dirty="0"/>
              <a:t>http://www.madinahx.com/</a:t>
            </a:r>
            <a:endParaRPr lang="ar-SA"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extLst>
      <p:ext uri="{BB962C8B-B14F-4D97-AF65-F5344CB8AC3E}">
        <p14:creationId xmlns:p14="http://schemas.microsoft.com/office/powerpoint/2010/main" val="462020670"/>
      </p:ext>
    </p:extLst>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714348" y="961348"/>
            <a:ext cx="7929618" cy="4896544"/>
          </a:xfrm>
          <a:prstGeom prst="roundRect">
            <a:avLst/>
          </a:prstGeom>
        </p:spPr>
        <p:style>
          <a:lnRef idx="0">
            <a:schemeClr val="accent2"/>
          </a:lnRef>
          <a:fillRef idx="3">
            <a:schemeClr val="accent2"/>
          </a:fillRef>
          <a:effectRef idx="3">
            <a:schemeClr val="accent2"/>
          </a:effectRef>
          <a:fontRef idx="minor">
            <a:schemeClr val="lt1"/>
          </a:fontRef>
        </p:style>
        <p:txBody>
          <a:bodyPr rtlCol="1" anchor="ctr"/>
          <a:lstStyle/>
          <a:p>
            <a:r>
              <a:rPr lang="ar-SA" sz="3200" b="1" dirty="0" smtClean="0"/>
              <a:t>لما دنت وفاة النبي صلى الله عليه وسلم وبعد حياة امتلأت بالدعوة والعبادة والجهاد وتعليم الناس ونشر دين الله تعددت المواقف التي يوصي فيها الناس بالأمور المهمة فمن ذلك وصيته صلى الله عليه وسلم </a:t>
            </a:r>
            <a:r>
              <a:rPr lang="ar-SA" sz="3200" b="1" dirty="0" err="1" smtClean="0"/>
              <a:t>بـ</a:t>
            </a:r>
            <a:r>
              <a:rPr lang="ar-SA" sz="3200" b="1" dirty="0" smtClean="0"/>
              <a:t> :</a:t>
            </a:r>
          </a:p>
          <a:p>
            <a:r>
              <a:rPr lang="ar-SA" sz="3200" b="1" dirty="0" smtClean="0"/>
              <a:t>الصلاة </a:t>
            </a:r>
          </a:p>
          <a:p>
            <a:r>
              <a:rPr lang="ar-SA" sz="3200" b="1" dirty="0" smtClean="0"/>
              <a:t>ملك اليمين</a:t>
            </a:r>
          </a:p>
          <a:p>
            <a:r>
              <a:rPr lang="ar-SA" sz="3200" b="1" dirty="0" smtClean="0"/>
              <a:t>..........</a:t>
            </a:r>
            <a:r>
              <a:rPr lang="ar-EG" sz="3200" b="1" dirty="0" smtClean="0"/>
              <a:t>...............................</a:t>
            </a:r>
            <a:r>
              <a:rPr lang="ar-SA" sz="3200" b="1" dirty="0" smtClean="0"/>
              <a:t>.......................</a:t>
            </a:r>
          </a:p>
          <a:p>
            <a:r>
              <a:rPr lang="ar-SA" sz="3200" b="1" dirty="0" smtClean="0"/>
              <a:t>ومن ذلك وصيته بالقرآن وبأهل بيته صلى الله عليه وسلم كما في الحديث الآتي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285720" y="1357298"/>
            <a:ext cx="8643998" cy="4071966"/>
          </a:xfrm>
          <a:prstGeom prst="roundRect">
            <a:avLst/>
          </a:prstGeom>
        </p:spPr>
        <p:style>
          <a:lnRef idx="3">
            <a:schemeClr val="lt1"/>
          </a:lnRef>
          <a:fillRef idx="1">
            <a:schemeClr val="accent4"/>
          </a:fillRef>
          <a:effectRef idx="1">
            <a:schemeClr val="accent4"/>
          </a:effectRef>
          <a:fontRef idx="minor">
            <a:schemeClr val="lt1"/>
          </a:fontRef>
        </p:style>
        <p:txBody>
          <a:bodyPr rtlCol="1" anchor="ctr"/>
          <a:lstStyle/>
          <a:p>
            <a:r>
              <a:rPr lang="ar-SA" sz="3200" b="1" dirty="0" smtClean="0">
                <a:effectLst>
                  <a:glow rad="101600">
                    <a:srgbClr val="00B050">
                      <a:alpha val="60000"/>
                    </a:srgbClr>
                  </a:glow>
                </a:effectLst>
              </a:rPr>
              <a:t>عن زيد بن أرقم رضي الله عنه قال : قام رسول الله صلى الله عليه وسلم يوما فينا خطيبا بماء يدعى </a:t>
            </a:r>
            <a:r>
              <a:rPr lang="ar-SA" sz="3200" b="1" dirty="0" err="1" smtClean="0">
                <a:effectLst>
                  <a:glow rad="101600">
                    <a:srgbClr val="00B050">
                      <a:alpha val="60000"/>
                    </a:srgbClr>
                  </a:glow>
                </a:effectLst>
              </a:rPr>
              <a:t>خما</a:t>
            </a:r>
            <a:r>
              <a:rPr lang="ar-SA" sz="3200" b="1" dirty="0" smtClean="0">
                <a:effectLst>
                  <a:glow rad="101600">
                    <a:srgbClr val="00B050">
                      <a:alpha val="60000"/>
                    </a:srgbClr>
                  </a:glow>
                </a:effectLst>
              </a:rPr>
              <a:t> بين مكة والمدينة فحمد الله وأثنى عليه ووعظ وذكر ثم قال : ( أما بعد : ألا أيها الناس فإنما أنا بشر يوشك أن يأتي رسول ربي فأجيب وأنا تارك فيكم ثقلين أولهما : كتاب الله فيه الهدى والنور فخذوا بكتاب الله واستمسكوا </a:t>
            </a:r>
            <a:r>
              <a:rPr lang="ar-SA" sz="3200" b="1" dirty="0" err="1" smtClean="0">
                <a:effectLst>
                  <a:glow rad="101600">
                    <a:srgbClr val="00B050">
                      <a:alpha val="60000"/>
                    </a:srgbClr>
                  </a:glow>
                </a:effectLst>
              </a:rPr>
              <a:t>به</a:t>
            </a:r>
            <a:r>
              <a:rPr lang="ar-SA" sz="3200" b="1" dirty="0" smtClean="0">
                <a:effectLst>
                  <a:glow rad="101600">
                    <a:srgbClr val="00B050">
                      <a:alpha val="60000"/>
                    </a:srgbClr>
                  </a:glow>
                </a:effectLst>
              </a:rPr>
              <a:t> فحث على كتاب الله ورغب فيه ثم قال : وأهل بيتي أذكركم الله في أهل بيتي أذكركم الله في أهل بيتي أذكركم الله في أهل بيتي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t="15909"/>
          <a:stretch>
            <a:fillRect/>
          </a:stretch>
        </p:blipFill>
        <p:spPr bwMode="auto">
          <a:xfrm>
            <a:off x="285752" y="2357430"/>
            <a:ext cx="8001024" cy="17145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45405" y="714356"/>
            <a:ext cx="8412879" cy="584775"/>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SA" sz="3200" b="1" smtClean="0">
                <a:solidFill>
                  <a:srgbClr val="FF0000"/>
                </a:solidFill>
              </a:rPr>
              <a:t>بماء </a:t>
            </a:r>
            <a:r>
              <a:rPr lang="ar-SA" sz="3200" b="1" dirty="0" smtClean="0">
                <a:solidFill>
                  <a:srgbClr val="FF0000"/>
                </a:solidFill>
              </a:rPr>
              <a:t>يدعى </a:t>
            </a:r>
            <a:r>
              <a:rPr lang="ar-SA" sz="3200" b="1" dirty="0" err="1" smtClean="0">
                <a:solidFill>
                  <a:srgbClr val="FF0000"/>
                </a:solidFill>
              </a:rPr>
              <a:t>خما</a:t>
            </a:r>
            <a:r>
              <a:rPr lang="ar-SA" sz="3200" b="1" dirty="0" smtClean="0">
                <a:solidFill>
                  <a:srgbClr val="FF0000"/>
                </a:solidFill>
              </a:rPr>
              <a:t> : غدير ماء معروف باسم </a:t>
            </a:r>
            <a:r>
              <a:rPr lang="ar-SA" sz="3200" b="1" dirty="0" err="1" smtClean="0">
                <a:solidFill>
                  <a:srgbClr val="FF0000"/>
                </a:solidFill>
              </a:rPr>
              <a:t>خم</a:t>
            </a:r>
            <a:r>
              <a:rPr lang="ar-SA" sz="3200" b="1" dirty="0" smtClean="0">
                <a:solidFill>
                  <a:srgbClr val="FF0000"/>
                </a:solidFill>
              </a:rPr>
              <a:t> بين مكة والمدينة</a:t>
            </a:r>
          </a:p>
        </p:txBody>
      </p:sp>
      <p:sp>
        <p:nvSpPr>
          <p:cNvPr id="6" name="مستطيل 5"/>
          <p:cNvSpPr/>
          <p:nvPr/>
        </p:nvSpPr>
        <p:spPr>
          <a:xfrm>
            <a:off x="428596" y="2000240"/>
            <a:ext cx="8414106"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ar-EG" sz="3600" b="1" dirty="0" smtClean="0"/>
              <a:t>يوشك أن يأتيني رسول ربي : أي ملك الموت وفي هذا إشعار بدنو أجله </a:t>
            </a:r>
            <a:r>
              <a:rPr lang="ar-EG" sz="3600" b="1" dirty="0" smtClean="0">
                <a:sym typeface="AGA Arabesque"/>
              </a:rPr>
              <a:t></a:t>
            </a:r>
            <a:endParaRPr lang="ar-SA" sz="3600" b="1" dirty="0" smtClean="0"/>
          </a:p>
        </p:txBody>
      </p:sp>
      <p:sp>
        <p:nvSpPr>
          <p:cNvPr id="7" name="مستطيل 6"/>
          <p:cNvSpPr/>
          <p:nvPr/>
        </p:nvSpPr>
        <p:spPr>
          <a:xfrm>
            <a:off x="177002" y="3786190"/>
            <a:ext cx="8752716" cy="523220"/>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EG" sz="2800" b="1" dirty="0" smtClean="0"/>
              <a:t>فأجيب : فأجيبه بالموافقة على قبض روحي لأن الأنبياء تستأذن عند الموت</a:t>
            </a:r>
          </a:p>
        </p:txBody>
      </p:sp>
      <p:sp>
        <p:nvSpPr>
          <p:cNvPr id="8" name="مستطيل 7"/>
          <p:cNvSpPr/>
          <p:nvPr/>
        </p:nvSpPr>
        <p:spPr>
          <a:xfrm>
            <a:off x="1000100" y="5229067"/>
            <a:ext cx="7786742" cy="76944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ar-EG" sz="4400" b="1" smtClean="0"/>
              <a:t>وأنا تارك فيكم ثقلين : أي أمرين عظيمين</a:t>
            </a:r>
            <a:endParaRPr lang="ar-SA" sz="4400" b="1" dirty="0" smtClean="0"/>
          </a:p>
        </p:txBody>
      </p:sp>
      <p:sp>
        <p:nvSpPr>
          <p:cNvPr id="9" name="مستطيل 8"/>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anim calcmode="lin" valueType="num">
                                      <p:cBhvr>
                                        <p:cTn id="25" dur="2000" fill="hold"/>
                                        <p:tgtEl>
                                          <p:spTgt spid="8"/>
                                        </p:tgtEl>
                                        <p:attrNameLst>
                                          <p:attrName>ppt_w</p:attrName>
                                        </p:attrNameLst>
                                      </p:cBhvr>
                                      <p:tavLst>
                                        <p:tav tm="0" fmla="#ppt_w*sin(2.5*pi*$)">
                                          <p:val>
                                            <p:fltVal val="0"/>
                                          </p:val>
                                        </p:tav>
                                        <p:tav tm="100000">
                                          <p:val>
                                            <p:fltVal val="1"/>
                                          </p:val>
                                        </p:tav>
                                      </p:tavLst>
                                    </p:anim>
                                    <p:anim calcmode="lin" valueType="num">
                                      <p:cBhvr>
                                        <p:cTn id="26"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18103" y="1208774"/>
            <a:ext cx="8440196" cy="1077218"/>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SA" sz="3200" b="1" dirty="0" smtClean="0">
                <a:solidFill>
                  <a:srgbClr val="FF0000"/>
                </a:solidFill>
              </a:rPr>
              <a:t>وأهل بيتي : </a:t>
            </a:r>
            <a:r>
              <a:rPr lang="ar-SA" sz="3200" b="1" dirty="0" err="1" smtClean="0">
                <a:solidFill>
                  <a:srgbClr val="FF0000"/>
                </a:solidFill>
              </a:rPr>
              <a:t>أ</a:t>
            </a:r>
            <a:r>
              <a:rPr lang="ar-EG" sz="3200" b="1" dirty="0" smtClean="0">
                <a:solidFill>
                  <a:srgbClr val="FF0000"/>
                </a:solidFill>
              </a:rPr>
              <a:t>ي</a:t>
            </a:r>
            <a:r>
              <a:rPr lang="ar-SA" sz="3200" b="1" dirty="0" smtClean="0">
                <a:solidFill>
                  <a:srgbClr val="FF0000"/>
                </a:solidFill>
              </a:rPr>
              <a:t> ثاني الأمرين أهل بيتي وهم </a:t>
            </a:r>
            <a:r>
              <a:rPr lang="ar-EG" sz="3200" b="1" dirty="0" smtClean="0">
                <a:solidFill>
                  <a:srgbClr val="FF0000"/>
                </a:solidFill>
              </a:rPr>
              <a:t>: .................. </a:t>
            </a:r>
          </a:p>
          <a:p>
            <a:r>
              <a:rPr lang="ar-EG" sz="3200" b="1" dirty="0" smtClean="0">
                <a:solidFill>
                  <a:srgbClr val="FF0000"/>
                </a:solidFill>
              </a:rPr>
              <a:t>..................................</a:t>
            </a:r>
            <a:endParaRPr lang="ar-SA" sz="3200" b="1" dirty="0" smtClean="0">
              <a:solidFill>
                <a:srgbClr val="FF0000"/>
              </a:solidFill>
            </a:endParaRPr>
          </a:p>
        </p:txBody>
      </p:sp>
      <p:sp>
        <p:nvSpPr>
          <p:cNvPr id="6" name="مستطيل 5"/>
          <p:cNvSpPr/>
          <p:nvPr/>
        </p:nvSpPr>
        <p:spPr>
          <a:xfrm>
            <a:off x="428596" y="3943183"/>
            <a:ext cx="8414106"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ar-EG" sz="3600" b="1" dirty="0" smtClean="0"/>
              <a:t>أذكركم الله في أهل بيتي : أوصيكم في أهل بيتي بمحبتهم وأداء حقوقهم</a:t>
            </a:r>
            <a:endParaRPr lang="ar-SA" sz="3600" b="1" dirty="0" smtClean="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000232" y="2500306"/>
            <a:ext cx="5648354" cy="188596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مستدير الزوايا 4"/>
          <p:cNvSpPr/>
          <p:nvPr/>
        </p:nvSpPr>
        <p:spPr>
          <a:xfrm>
            <a:off x="571472" y="1714488"/>
            <a:ext cx="8072494" cy="3643338"/>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r>
              <a:rPr lang="ar-SA" sz="3200" b="1" dirty="0" smtClean="0">
                <a:solidFill>
                  <a:schemeClr val="tx1"/>
                </a:solidFill>
              </a:rPr>
              <a:t>- شرف القرآن وأهميته للاستقامة على الحق</a:t>
            </a:r>
          </a:p>
          <a:p>
            <a:r>
              <a:rPr lang="ar-SA" sz="3200" b="1" dirty="0" smtClean="0">
                <a:solidFill>
                  <a:schemeClr val="tx1"/>
                </a:solidFill>
              </a:rPr>
              <a:t>- عظم منزلة أهل بيت النبي صلى الله عليه وسلم</a:t>
            </a:r>
          </a:p>
          <a:p>
            <a:r>
              <a:rPr lang="ar-SA" sz="3200" b="1" dirty="0" smtClean="0">
                <a:solidFill>
                  <a:schemeClr val="tx1"/>
                </a:solidFill>
              </a:rPr>
              <a:t>- اهتمام الرسول صلى الله عليه وسلم بأهل بيته</a:t>
            </a:r>
          </a:p>
          <a:p>
            <a:pPr>
              <a:buFontTx/>
              <a:buChar char="-"/>
            </a:pPr>
            <a:r>
              <a:rPr lang="ar-SA" sz="3200" b="1" dirty="0" smtClean="0">
                <a:solidFill>
                  <a:schemeClr val="tx1"/>
                </a:solidFill>
              </a:rPr>
              <a:t>يجب علينا حفظ وصية نبينا صلى الله عليه وسلم في الاستمساك بالقرآن ورعاية حق أهل بيته</a:t>
            </a:r>
            <a:endParaRPr lang="ar-EG" sz="3200" b="1" dirty="0" smtClean="0">
              <a:solidFill>
                <a:schemeClr val="tx1"/>
              </a:solidFill>
            </a:endParaRPr>
          </a:p>
          <a:p>
            <a:r>
              <a:rPr lang="ar-EG" sz="3200" b="1" dirty="0" smtClean="0">
                <a:solidFill>
                  <a:schemeClr val="tx1"/>
                </a:solidFill>
              </a:rPr>
              <a:t>- .............................................................</a:t>
            </a:r>
            <a:endParaRPr lang="ar-SA" sz="3200" b="1" dirty="0" smtClean="0">
              <a:solidFill>
                <a:schemeClr val="tx1"/>
              </a:solidFill>
            </a:endParaRP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1112</Words>
  <Application>Microsoft Office PowerPoint</Application>
  <PresentationFormat>عرض على الشاشة (3:4)‏</PresentationFormat>
  <Paragraphs>126</Paragraphs>
  <Slides>26</Slides>
  <Notes>26</Notes>
  <HiddenSlides>0</HiddenSlides>
  <MMClips>0</MMClips>
  <ScaleCrop>false</ScaleCrop>
  <HeadingPairs>
    <vt:vector size="4" baseType="variant">
      <vt:variant>
        <vt:lpstr>نسق</vt:lpstr>
      </vt:variant>
      <vt:variant>
        <vt:i4>1</vt:i4>
      </vt:variant>
      <vt:variant>
        <vt:lpstr>عناوين الشرائح</vt:lpstr>
      </vt:variant>
      <vt:variant>
        <vt:i4>26</vt:i4>
      </vt:variant>
    </vt:vector>
  </HeadingPairs>
  <TitlesOfParts>
    <vt:vector size="27"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44</cp:revision>
  <dcterms:modified xsi:type="dcterms:W3CDTF">2013-03-15T06:48:40Z</dcterms:modified>
</cp:coreProperties>
</file>