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5"/>
  </p:notesMasterIdLst>
  <p:sldIdLst>
    <p:sldId id="256" r:id="rId2"/>
    <p:sldId id="260" r:id="rId3"/>
    <p:sldId id="271" r:id="rId4"/>
    <p:sldId id="272" r:id="rId5"/>
    <p:sldId id="270" r:id="rId6"/>
    <p:sldId id="273" r:id="rId7"/>
    <p:sldId id="261" r:id="rId8"/>
    <p:sldId id="274" r:id="rId9"/>
    <p:sldId id="263" r:id="rId10"/>
    <p:sldId id="275" r:id="rId11"/>
    <p:sldId id="265" r:id="rId12"/>
    <p:sldId id="276" r:id="rId13"/>
    <p:sldId id="277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006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78CE5F-2300-42EA-8952-44B178FE725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05C6529-8757-42D2-A0CE-FFA8FFBCC96E}">
      <dgm:prSet phldrT="[نص]"/>
      <dgm:spPr/>
      <dgm:t>
        <a:bodyPr/>
        <a:lstStyle/>
        <a:p>
          <a:pPr rtl="1"/>
          <a:r>
            <a:rPr lang="ar-SA" dirty="0" smtClean="0"/>
            <a:t>انواع الاشعة </a:t>
          </a:r>
          <a:endParaRPr lang="ar-SA" dirty="0"/>
        </a:p>
      </dgm:t>
    </dgm:pt>
    <dgm:pt modelId="{3B833490-F10C-42BF-A71D-C324D4355F38}" type="parTrans" cxnId="{A348D426-2AD3-4524-A7D6-EAF98E742FC7}">
      <dgm:prSet/>
      <dgm:spPr/>
      <dgm:t>
        <a:bodyPr/>
        <a:lstStyle/>
        <a:p>
          <a:pPr rtl="1"/>
          <a:endParaRPr lang="ar-SA"/>
        </a:p>
      </dgm:t>
    </dgm:pt>
    <dgm:pt modelId="{6B337617-9204-46E1-938F-F99BDAFB32D1}" type="sibTrans" cxnId="{A348D426-2AD3-4524-A7D6-EAF98E742FC7}">
      <dgm:prSet/>
      <dgm:spPr/>
      <dgm:t>
        <a:bodyPr/>
        <a:lstStyle/>
        <a:p>
          <a:pPr rtl="1"/>
          <a:endParaRPr lang="ar-SA"/>
        </a:p>
      </dgm:t>
    </dgm:pt>
    <dgm:pt modelId="{74A6AAD7-56B8-4C80-8757-03F1AB2F312C}">
      <dgm:prSet phldrT="[نص]"/>
      <dgm:spPr/>
      <dgm:t>
        <a:bodyPr/>
        <a:lstStyle/>
        <a:p>
          <a:pPr rtl="1"/>
          <a:r>
            <a:rPr lang="ar-SA" dirty="0" smtClean="0"/>
            <a:t>اشعة </a:t>
          </a:r>
          <a:r>
            <a:rPr lang="ar-SA" dirty="0" err="1" smtClean="0"/>
            <a:t>جاما</a:t>
          </a:r>
          <a:r>
            <a:rPr lang="ar-SA" dirty="0" smtClean="0"/>
            <a:t> </a:t>
          </a:r>
          <a:endParaRPr lang="ar-SA" dirty="0"/>
        </a:p>
      </dgm:t>
    </dgm:pt>
    <dgm:pt modelId="{F3DC2FD0-E688-466A-9AF1-39FBFE948EC7}" type="parTrans" cxnId="{D18C2F39-9C7A-4DA2-A1FA-FB8C37ACDB91}">
      <dgm:prSet/>
      <dgm:spPr/>
      <dgm:t>
        <a:bodyPr/>
        <a:lstStyle/>
        <a:p>
          <a:pPr rtl="1"/>
          <a:endParaRPr lang="ar-SA"/>
        </a:p>
      </dgm:t>
    </dgm:pt>
    <dgm:pt modelId="{E9E3D93C-1672-4B9E-99EB-836B23DA7FB6}" type="sibTrans" cxnId="{D18C2F39-9C7A-4DA2-A1FA-FB8C37ACDB91}">
      <dgm:prSet/>
      <dgm:spPr/>
      <dgm:t>
        <a:bodyPr/>
        <a:lstStyle/>
        <a:p>
          <a:pPr rtl="1"/>
          <a:endParaRPr lang="ar-SA"/>
        </a:p>
      </dgm:t>
    </dgm:pt>
    <dgm:pt modelId="{F30AE04C-AE88-4F9F-B8E6-0087B0909AD3}">
      <dgm:prSet phldrT="[نص]"/>
      <dgm:spPr/>
      <dgm:t>
        <a:bodyPr/>
        <a:lstStyle/>
        <a:p>
          <a:pPr rtl="1"/>
          <a:r>
            <a:rPr lang="ar-SA" dirty="0" smtClean="0"/>
            <a:t>اشعة بيتا</a:t>
          </a:r>
          <a:endParaRPr lang="ar-SA" dirty="0"/>
        </a:p>
      </dgm:t>
    </dgm:pt>
    <dgm:pt modelId="{688F3807-B6E1-46DF-8F9B-451BBEB9A3A2}" type="parTrans" cxnId="{224DE6C1-B2D7-488F-B502-693E94384930}">
      <dgm:prSet/>
      <dgm:spPr/>
      <dgm:t>
        <a:bodyPr/>
        <a:lstStyle/>
        <a:p>
          <a:pPr rtl="1"/>
          <a:endParaRPr lang="ar-SA"/>
        </a:p>
      </dgm:t>
    </dgm:pt>
    <dgm:pt modelId="{98EE2B96-FDC4-498F-A72F-39CB85DA52C6}" type="sibTrans" cxnId="{224DE6C1-B2D7-488F-B502-693E94384930}">
      <dgm:prSet/>
      <dgm:spPr/>
      <dgm:t>
        <a:bodyPr/>
        <a:lstStyle/>
        <a:p>
          <a:pPr rtl="1"/>
          <a:endParaRPr lang="ar-SA"/>
        </a:p>
      </dgm:t>
    </dgm:pt>
    <dgm:pt modelId="{6956F5B6-80AE-41C9-9F02-0829CA7692DE}">
      <dgm:prSet phldrT="[نص]"/>
      <dgm:spPr/>
      <dgm:t>
        <a:bodyPr/>
        <a:lstStyle/>
        <a:p>
          <a:pPr rtl="1"/>
          <a:r>
            <a:rPr lang="ar-SA" dirty="0" smtClean="0"/>
            <a:t>اشعة الفا </a:t>
          </a:r>
          <a:endParaRPr lang="ar-SA" dirty="0"/>
        </a:p>
      </dgm:t>
    </dgm:pt>
    <dgm:pt modelId="{77A9A7FD-9A70-44FD-8A06-5519336F56E2}" type="parTrans" cxnId="{7EF35C52-2F3D-4527-BC4A-B36633A9FFD6}">
      <dgm:prSet/>
      <dgm:spPr/>
      <dgm:t>
        <a:bodyPr/>
        <a:lstStyle/>
        <a:p>
          <a:pPr rtl="1"/>
          <a:endParaRPr lang="ar-SA"/>
        </a:p>
      </dgm:t>
    </dgm:pt>
    <dgm:pt modelId="{598B94AE-AED3-4CD9-B865-438CEC2E47C5}" type="sibTrans" cxnId="{7EF35C52-2F3D-4527-BC4A-B36633A9FFD6}">
      <dgm:prSet/>
      <dgm:spPr/>
      <dgm:t>
        <a:bodyPr/>
        <a:lstStyle/>
        <a:p>
          <a:pPr rtl="1"/>
          <a:endParaRPr lang="ar-SA"/>
        </a:p>
      </dgm:t>
    </dgm:pt>
    <dgm:pt modelId="{74983191-2E3D-409A-8F5D-3A4222BF424E}" type="pres">
      <dgm:prSet presAssocID="{FD78CE5F-2300-42EA-8952-44B178FE725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MA"/>
        </a:p>
      </dgm:t>
    </dgm:pt>
    <dgm:pt modelId="{28BD3A09-9165-40E4-BA64-E0B1E7C4BD73}" type="pres">
      <dgm:prSet presAssocID="{605C6529-8757-42D2-A0CE-FFA8FFBCC96E}" presName="hierRoot1" presStyleCnt="0">
        <dgm:presLayoutVars>
          <dgm:hierBranch val="init"/>
        </dgm:presLayoutVars>
      </dgm:prSet>
      <dgm:spPr/>
    </dgm:pt>
    <dgm:pt modelId="{2DB1AB4D-F856-479C-8D70-B9A837AADD38}" type="pres">
      <dgm:prSet presAssocID="{605C6529-8757-42D2-A0CE-FFA8FFBCC96E}" presName="rootComposite1" presStyleCnt="0"/>
      <dgm:spPr/>
    </dgm:pt>
    <dgm:pt modelId="{BB1E6633-9D61-4F07-86F6-0FD05A34DBA1}" type="pres">
      <dgm:prSet presAssocID="{605C6529-8757-42D2-A0CE-FFA8FFBCC96E}" presName="rootText1" presStyleLbl="node0" presStyleIdx="0" presStyleCnt="1" custScaleX="190906" custLinFactNeighborX="20743" custLinFactNeighborY="2084">
        <dgm:presLayoutVars>
          <dgm:chPref val="3"/>
        </dgm:presLayoutVars>
      </dgm:prSet>
      <dgm:spPr/>
      <dgm:t>
        <a:bodyPr/>
        <a:lstStyle/>
        <a:p>
          <a:pPr rtl="1"/>
          <a:endParaRPr lang="ar-MA"/>
        </a:p>
      </dgm:t>
    </dgm:pt>
    <dgm:pt modelId="{92302057-4473-4CA3-B435-EBEDE8F26F51}" type="pres">
      <dgm:prSet presAssocID="{605C6529-8757-42D2-A0CE-FFA8FFBCC96E}" presName="rootConnector1" presStyleLbl="node1" presStyleIdx="0" presStyleCnt="0"/>
      <dgm:spPr/>
      <dgm:t>
        <a:bodyPr/>
        <a:lstStyle/>
        <a:p>
          <a:pPr rtl="1"/>
          <a:endParaRPr lang="ar-MA"/>
        </a:p>
      </dgm:t>
    </dgm:pt>
    <dgm:pt modelId="{9FFD54DB-22B6-42E8-BF80-5B45C547D06D}" type="pres">
      <dgm:prSet presAssocID="{605C6529-8757-42D2-A0CE-FFA8FFBCC96E}" presName="hierChild2" presStyleCnt="0"/>
      <dgm:spPr/>
    </dgm:pt>
    <dgm:pt modelId="{807F87B9-D1F8-4A9F-B817-C33C29BE1AAD}" type="pres">
      <dgm:prSet presAssocID="{F3DC2FD0-E688-466A-9AF1-39FBFE948EC7}" presName="Name37" presStyleLbl="parChTrans1D2" presStyleIdx="0" presStyleCnt="3"/>
      <dgm:spPr/>
      <dgm:t>
        <a:bodyPr/>
        <a:lstStyle/>
        <a:p>
          <a:pPr rtl="1"/>
          <a:endParaRPr lang="ar-MA"/>
        </a:p>
      </dgm:t>
    </dgm:pt>
    <dgm:pt modelId="{CB56FFBD-6844-4E71-B197-6CE70B9F696D}" type="pres">
      <dgm:prSet presAssocID="{74A6AAD7-56B8-4C80-8757-03F1AB2F312C}" presName="hierRoot2" presStyleCnt="0">
        <dgm:presLayoutVars>
          <dgm:hierBranch val="init"/>
        </dgm:presLayoutVars>
      </dgm:prSet>
      <dgm:spPr/>
    </dgm:pt>
    <dgm:pt modelId="{A324C811-0C6F-4515-83C1-AC72D67DF688}" type="pres">
      <dgm:prSet presAssocID="{74A6AAD7-56B8-4C80-8757-03F1AB2F312C}" presName="rootComposite" presStyleCnt="0"/>
      <dgm:spPr/>
    </dgm:pt>
    <dgm:pt modelId="{D0EB2C86-C32B-419B-BF48-E10EC003E23D}" type="pres">
      <dgm:prSet presAssocID="{74A6AAD7-56B8-4C80-8757-03F1AB2F312C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MA"/>
        </a:p>
      </dgm:t>
    </dgm:pt>
    <dgm:pt modelId="{32FD371B-BF33-4F25-96D5-39A5CF56D424}" type="pres">
      <dgm:prSet presAssocID="{74A6AAD7-56B8-4C80-8757-03F1AB2F312C}" presName="rootConnector" presStyleLbl="node2" presStyleIdx="0" presStyleCnt="3"/>
      <dgm:spPr/>
      <dgm:t>
        <a:bodyPr/>
        <a:lstStyle/>
        <a:p>
          <a:pPr rtl="1"/>
          <a:endParaRPr lang="ar-MA"/>
        </a:p>
      </dgm:t>
    </dgm:pt>
    <dgm:pt modelId="{9619F480-F378-4518-A8F8-126B321C8523}" type="pres">
      <dgm:prSet presAssocID="{74A6AAD7-56B8-4C80-8757-03F1AB2F312C}" presName="hierChild4" presStyleCnt="0"/>
      <dgm:spPr/>
    </dgm:pt>
    <dgm:pt modelId="{18E048CB-B366-457F-8E5C-65C2514CFF6E}" type="pres">
      <dgm:prSet presAssocID="{74A6AAD7-56B8-4C80-8757-03F1AB2F312C}" presName="hierChild5" presStyleCnt="0"/>
      <dgm:spPr/>
    </dgm:pt>
    <dgm:pt modelId="{0ED9EBAC-94AE-4535-829E-B885BD812617}" type="pres">
      <dgm:prSet presAssocID="{688F3807-B6E1-46DF-8F9B-451BBEB9A3A2}" presName="Name37" presStyleLbl="parChTrans1D2" presStyleIdx="1" presStyleCnt="3"/>
      <dgm:spPr/>
      <dgm:t>
        <a:bodyPr/>
        <a:lstStyle/>
        <a:p>
          <a:pPr rtl="1"/>
          <a:endParaRPr lang="ar-MA"/>
        </a:p>
      </dgm:t>
    </dgm:pt>
    <dgm:pt modelId="{6E2BDF7E-2230-44B5-B84A-D06422BCE5F2}" type="pres">
      <dgm:prSet presAssocID="{F30AE04C-AE88-4F9F-B8E6-0087B0909AD3}" presName="hierRoot2" presStyleCnt="0">
        <dgm:presLayoutVars>
          <dgm:hierBranch val="init"/>
        </dgm:presLayoutVars>
      </dgm:prSet>
      <dgm:spPr/>
    </dgm:pt>
    <dgm:pt modelId="{3AD5E9E7-B500-4913-B23E-4D95521CC8C3}" type="pres">
      <dgm:prSet presAssocID="{F30AE04C-AE88-4F9F-B8E6-0087B0909AD3}" presName="rootComposite" presStyleCnt="0"/>
      <dgm:spPr/>
    </dgm:pt>
    <dgm:pt modelId="{A63A8D21-6DBD-4887-920E-4649E08EF793}" type="pres">
      <dgm:prSet presAssocID="{F30AE04C-AE88-4F9F-B8E6-0087B0909AD3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MA"/>
        </a:p>
      </dgm:t>
    </dgm:pt>
    <dgm:pt modelId="{CEE41BB9-2A3F-46BB-A48B-DF110F1B1A24}" type="pres">
      <dgm:prSet presAssocID="{F30AE04C-AE88-4F9F-B8E6-0087B0909AD3}" presName="rootConnector" presStyleLbl="node2" presStyleIdx="1" presStyleCnt="3"/>
      <dgm:spPr/>
      <dgm:t>
        <a:bodyPr/>
        <a:lstStyle/>
        <a:p>
          <a:pPr rtl="1"/>
          <a:endParaRPr lang="ar-MA"/>
        </a:p>
      </dgm:t>
    </dgm:pt>
    <dgm:pt modelId="{90FE0800-2A8F-4ADA-8539-958D0DC88C9F}" type="pres">
      <dgm:prSet presAssocID="{F30AE04C-AE88-4F9F-B8E6-0087B0909AD3}" presName="hierChild4" presStyleCnt="0"/>
      <dgm:spPr/>
    </dgm:pt>
    <dgm:pt modelId="{D6F913BC-D87E-4F4C-B31D-37B095CEC1E2}" type="pres">
      <dgm:prSet presAssocID="{F30AE04C-AE88-4F9F-B8E6-0087B0909AD3}" presName="hierChild5" presStyleCnt="0"/>
      <dgm:spPr/>
    </dgm:pt>
    <dgm:pt modelId="{EF6B43E5-BD0D-4A7E-8547-DBD0769F8924}" type="pres">
      <dgm:prSet presAssocID="{77A9A7FD-9A70-44FD-8A06-5519336F56E2}" presName="Name37" presStyleLbl="parChTrans1D2" presStyleIdx="2" presStyleCnt="3"/>
      <dgm:spPr/>
      <dgm:t>
        <a:bodyPr/>
        <a:lstStyle/>
        <a:p>
          <a:pPr rtl="1"/>
          <a:endParaRPr lang="ar-MA"/>
        </a:p>
      </dgm:t>
    </dgm:pt>
    <dgm:pt modelId="{35533AD7-2CEA-43F2-A209-BB1068F33AA2}" type="pres">
      <dgm:prSet presAssocID="{6956F5B6-80AE-41C9-9F02-0829CA7692DE}" presName="hierRoot2" presStyleCnt="0">
        <dgm:presLayoutVars>
          <dgm:hierBranch val="init"/>
        </dgm:presLayoutVars>
      </dgm:prSet>
      <dgm:spPr/>
    </dgm:pt>
    <dgm:pt modelId="{EDD77B48-38C4-40B9-94BB-83CD6AE2CD2C}" type="pres">
      <dgm:prSet presAssocID="{6956F5B6-80AE-41C9-9F02-0829CA7692DE}" presName="rootComposite" presStyleCnt="0"/>
      <dgm:spPr/>
    </dgm:pt>
    <dgm:pt modelId="{6EBF88F7-DE6B-4679-A34D-882952886F0C}" type="pres">
      <dgm:prSet presAssocID="{6956F5B6-80AE-41C9-9F02-0829CA7692DE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48B23D0-BFE7-4CD7-B713-E6EA72019AF5}" type="pres">
      <dgm:prSet presAssocID="{6956F5B6-80AE-41C9-9F02-0829CA7692DE}" presName="rootConnector" presStyleLbl="node2" presStyleIdx="2" presStyleCnt="3"/>
      <dgm:spPr/>
      <dgm:t>
        <a:bodyPr/>
        <a:lstStyle/>
        <a:p>
          <a:pPr rtl="1"/>
          <a:endParaRPr lang="ar-MA"/>
        </a:p>
      </dgm:t>
    </dgm:pt>
    <dgm:pt modelId="{B728425E-789A-4DCE-866B-F625A66B793A}" type="pres">
      <dgm:prSet presAssocID="{6956F5B6-80AE-41C9-9F02-0829CA7692DE}" presName="hierChild4" presStyleCnt="0"/>
      <dgm:spPr/>
    </dgm:pt>
    <dgm:pt modelId="{A27F50D1-7506-4DB5-872B-614DA9F57947}" type="pres">
      <dgm:prSet presAssocID="{6956F5B6-80AE-41C9-9F02-0829CA7692DE}" presName="hierChild5" presStyleCnt="0"/>
      <dgm:spPr/>
    </dgm:pt>
    <dgm:pt modelId="{B0FFA6EC-6125-4D25-9604-F7A8DCDE62FE}" type="pres">
      <dgm:prSet presAssocID="{605C6529-8757-42D2-A0CE-FFA8FFBCC96E}" presName="hierChild3" presStyleCnt="0"/>
      <dgm:spPr/>
    </dgm:pt>
  </dgm:ptLst>
  <dgm:cxnLst>
    <dgm:cxn modelId="{86BE8CD3-65EC-4D00-B5CB-7968E2C68BE9}" type="presOf" srcId="{6956F5B6-80AE-41C9-9F02-0829CA7692DE}" destId="{6EBF88F7-DE6B-4679-A34D-882952886F0C}" srcOrd="0" destOrd="0" presId="urn:microsoft.com/office/officeart/2005/8/layout/orgChart1"/>
    <dgm:cxn modelId="{49B4ABED-AEBB-4C70-B67B-5B010F6D110A}" type="presOf" srcId="{6956F5B6-80AE-41C9-9F02-0829CA7692DE}" destId="{E48B23D0-BFE7-4CD7-B713-E6EA72019AF5}" srcOrd="1" destOrd="0" presId="urn:microsoft.com/office/officeart/2005/8/layout/orgChart1"/>
    <dgm:cxn modelId="{3F2DA2B3-949C-4CD0-BC4C-BCA76991647A}" type="presOf" srcId="{74A6AAD7-56B8-4C80-8757-03F1AB2F312C}" destId="{32FD371B-BF33-4F25-96D5-39A5CF56D424}" srcOrd="1" destOrd="0" presId="urn:microsoft.com/office/officeart/2005/8/layout/orgChart1"/>
    <dgm:cxn modelId="{7EF35C52-2F3D-4527-BC4A-B36633A9FFD6}" srcId="{605C6529-8757-42D2-A0CE-FFA8FFBCC96E}" destId="{6956F5B6-80AE-41C9-9F02-0829CA7692DE}" srcOrd="2" destOrd="0" parTransId="{77A9A7FD-9A70-44FD-8A06-5519336F56E2}" sibTransId="{598B94AE-AED3-4CD9-B865-438CEC2E47C5}"/>
    <dgm:cxn modelId="{BB6ACB86-942E-4209-B8F2-09610747E1DC}" type="presOf" srcId="{605C6529-8757-42D2-A0CE-FFA8FFBCC96E}" destId="{BB1E6633-9D61-4F07-86F6-0FD05A34DBA1}" srcOrd="0" destOrd="0" presId="urn:microsoft.com/office/officeart/2005/8/layout/orgChart1"/>
    <dgm:cxn modelId="{5E14D1A0-2C6F-43DD-BAF1-C10EA6B3C131}" type="presOf" srcId="{F30AE04C-AE88-4F9F-B8E6-0087B0909AD3}" destId="{A63A8D21-6DBD-4887-920E-4649E08EF793}" srcOrd="0" destOrd="0" presId="urn:microsoft.com/office/officeart/2005/8/layout/orgChart1"/>
    <dgm:cxn modelId="{3CBD1695-B974-42D0-9168-84E041D2A9D3}" type="presOf" srcId="{F30AE04C-AE88-4F9F-B8E6-0087B0909AD3}" destId="{CEE41BB9-2A3F-46BB-A48B-DF110F1B1A24}" srcOrd="1" destOrd="0" presId="urn:microsoft.com/office/officeart/2005/8/layout/orgChart1"/>
    <dgm:cxn modelId="{56010E28-DE71-490D-8070-95961B934A8E}" type="presOf" srcId="{77A9A7FD-9A70-44FD-8A06-5519336F56E2}" destId="{EF6B43E5-BD0D-4A7E-8547-DBD0769F8924}" srcOrd="0" destOrd="0" presId="urn:microsoft.com/office/officeart/2005/8/layout/orgChart1"/>
    <dgm:cxn modelId="{C7A01A30-8A7D-400F-806A-FBCB5582D9AD}" type="presOf" srcId="{F3DC2FD0-E688-466A-9AF1-39FBFE948EC7}" destId="{807F87B9-D1F8-4A9F-B817-C33C29BE1AAD}" srcOrd="0" destOrd="0" presId="urn:microsoft.com/office/officeart/2005/8/layout/orgChart1"/>
    <dgm:cxn modelId="{6B474B10-CAA0-4284-BC36-0BF17627B41A}" type="presOf" srcId="{FD78CE5F-2300-42EA-8952-44B178FE7257}" destId="{74983191-2E3D-409A-8F5D-3A4222BF424E}" srcOrd="0" destOrd="0" presId="urn:microsoft.com/office/officeart/2005/8/layout/orgChart1"/>
    <dgm:cxn modelId="{E979E3FE-1EEC-4608-9298-D683D87C58EC}" type="presOf" srcId="{688F3807-B6E1-46DF-8F9B-451BBEB9A3A2}" destId="{0ED9EBAC-94AE-4535-829E-B885BD812617}" srcOrd="0" destOrd="0" presId="urn:microsoft.com/office/officeart/2005/8/layout/orgChart1"/>
    <dgm:cxn modelId="{EAA73397-149E-4C7D-9632-F1AFAB6839C5}" type="presOf" srcId="{74A6AAD7-56B8-4C80-8757-03F1AB2F312C}" destId="{D0EB2C86-C32B-419B-BF48-E10EC003E23D}" srcOrd="0" destOrd="0" presId="urn:microsoft.com/office/officeart/2005/8/layout/orgChart1"/>
    <dgm:cxn modelId="{A9110010-2D55-4B88-8F26-A08B36073CED}" type="presOf" srcId="{605C6529-8757-42D2-A0CE-FFA8FFBCC96E}" destId="{92302057-4473-4CA3-B435-EBEDE8F26F51}" srcOrd="1" destOrd="0" presId="urn:microsoft.com/office/officeart/2005/8/layout/orgChart1"/>
    <dgm:cxn modelId="{A348D426-2AD3-4524-A7D6-EAF98E742FC7}" srcId="{FD78CE5F-2300-42EA-8952-44B178FE7257}" destId="{605C6529-8757-42D2-A0CE-FFA8FFBCC96E}" srcOrd="0" destOrd="0" parTransId="{3B833490-F10C-42BF-A71D-C324D4355F38}" sibTransId="{6B337617-9204-46E1-938F-F99BDAFB32D1}"/>
    <dgm:cxn modelId="{224DE6C1-B2D7-488F-B502-693E94384930}" srcId="{605C6529-8757-42D2-A0CE-FFA8FFBCC96E}" destId="{F30AE04C-AE88-4F9F-B8E6-0087B0909AD3}" srcOrd="1" destOrd="0" parTransId="{688F3807-B6E1-46DF-8F9B-451BBEB9A3A2}" sibTransId="{98EE2B96-FDC4-498F-A72F-39CB85DA52C6}"/>
    <dgm:cxn modelId="{D18C2F39-9C7A-4DA2-A1FA-FB8C37ACDB91}" srcId="{605C6529-8757-42D2-A0CE-FFA8FFBCC96E}" destId="{74A6AAD7-56B8-4C80-8757-03F1AB2F312C}" srcOrd="0" destOrd="0" parTransId="{F3DC2FD0-E688-466A-9AF1-39FBFE948EC7}" sibTransId="{E9E3D93C-1672-4B9E-99EB-836B23DA7FB6}"/>
    <dgm:cxn modelId="{F4577925-280B-4519-81AB-1F223589C641}" type="presParOf" srcId="{74983191-2E3D-409A-8F5D-3A4222BF424E}" destId="{28BD3A09-9165-40E4-BA64-E0B1E7C4BD73}" srcOrd="0" destOrd="0" presId="urn:microsoft.com/office/officeart/2005/8/layout/orgChart1"/>
    <dgm:cxn modelId="{E6AA8FE1-867A-4521-A3AE-465762E70DA0}" type="presParOf" srcId="{28BD3A09-9165-40E4-BA64-E0B1E7C4BD73}" destId="{2DB1AB4D-F856-479C-8D70-B9A837AADD38}" srcOrd="0" destOrd="0" presId="urn:microsoft.com/office/officeart/2005/8/layout/orgChart1"/>
    <dgm:cxn modelId="{60F8B9D5-26A7-4573-BF6D-2CECD9FAE196}" type="presParOf" srcId="{2DB1AB4D-F856-479C-8D70-B9A837AADD38}" destId="{BB1E6633-9D61-4F07-86F6-0FD05A34DBA1}" srcOrd="0" destOrd="0" presId="urn:microsoft.com/office/officeart/2005/8/layout/orgChart1"/>
    <dgm:cxn modelId="{9DEB5965-DB95-4C52-9D07-FE88D53560AC}" type="presParOf" srcId="{2DB1AB4D-F856-479C-8D70-B9A837AADD38}" destId="{92302057-4473-4CA3-B435-EBEDE8F26F51}" srcOrd="1" destOrd="0" presId="urn:microsoft.com/office/officeart/2005/8/layout/orgChart1"/>
    <dgm:cxn modelId="{353D7DAF-DD62-41F7-B8AA-43B4A04EDF3D}" type="presParOf" srcId="{28BD3A09-9165-40E4-BA64-E0B1E7C4BD73}" destId="{9FFD54DB-22B6-42E8-BF80-5B45C547D06D}" srcOrd="1" destOrd="0" presId="urn:microsoft.com/office/officeart/2005/8/layout/orgChart1"/>
    <dgm:cxn modelId="{9B63824B-01C4-4651-909F-40C930980830}" type="presParOf" srcId="{9FFD54DB-22B6-42E8-BF80-5B45C547D06D}" destId="{807F87B9-D1F8-4A9F-B817-C33C29BE1AAD}" srcOrd="0" destOrd="0" presId="urn:microsoft.com/office/officeart/2005/8/layout/orgChart1"/>
    <dgm:cxn modelId="{3313DEA0-E878-4AD8-963F-E869C829A023}" type="presParOf" srcId="{9FFD54DB-22B6-42E8-BF80-5B45C547D06D}" destId="{CB56FFBD-6844-4E71-B197-6CE70B9F696D}" srcOrd="1" destOrd="0" presId="urn:microsoft.com/office/officeart/2005/8/layout/orgChart1"/>
    <dgm:cxn modelId="{7D63B028-6C05-4EB6-92D9-DEEEA0AB685B}" type="presParOf" srcId="{CB56FFBD-6844-4E71-B197-6CE70B9F696D}" destId="{A324C811-0C6F-4515-83C1-AC72D67DF688}" srcOrd="0" destOrd="0" presId="urn:microsoft.com/office/officeart/2005/8/layout/orgChart1"/>
    <dgm:cxn modelId="{C9F0E66C-132F-4490-9A5A-179AED9A642F}" type="presParOf" srcId="{A324C811-0C6F-4515-83C1-AC72D67DF688}" destId="{D0EB2C86-C32B-419B-BF48-E10EC003E23D}" srcOrd="0" destOrd="0" presId="urn:microsoft.com/office/officeart/2005/8/layout/orgChart1"/>
    <dgm:cxn modelId="{3E86C0A6-0143-49A3-B447-727856091C3D}" type="presParOf" srcId="{A324C811-0C6F-4515-83C1-AC72D67DF688}" destId="{32FD371B-BF33-4F25-96D5-39A5CF56D424}" srcOrd="1" destOrd="0" presId="urn:microsoft.com/office/officeart/2005/8/layout/orgChart1"/>
    <dgm:cxn modelId="{ED3502C3-E2D8-481D-B8E9-D069C3FAE9E2}" type="presParOf" srcId="{CB56FFBD-6844-4E71-B197-6CE70B9F696D}" destId="{9619F480-F378-4518-A8F8-126B321C8523}" srcOrd="1" destOrd="0" presId="urn:microsoft.com/office/officeart/2005/8/layout/orgChart1"/>
    <dgm:cxn modelId="{D3EEBD44-A402-42E0-9C2F-17B03D1DA01D}" type="presParOf" srcId="{CB56FFBD-6844-4E71-B197-6CE70B9F696D}" destId="{18E048CB-B366-457F-8E5C-65C2514CFF6E}" srcOrd="2" destOrd="0" presId="urn:microsoft.com/office/officeart/2005/8/layout/orgChart1"/>
    <dgm:cxn modelId="{821509DD-B89E-4737-885E-DE0D64029A63}" type="presParOf" srcId="{9FFD54DB-22B6-42E8-BF80-5B45C547D06D}" destId="{0ED9EBAC-94AE-4535-829E-B885BD812617}" srcOrd="2" destOrd="0" presId="urn:microsoft.com/office/officeart/2005/8/layout/orgChart1"/>
    <dgm:cxn modelId="{86819C7D-8C92-4FB2-A85A-DE556ED14826}" type="presParOf" srcId="{9FFD54DB-22B6-42E8-BF80-5B45C547D06D}" destId="{6E2BDF7E-2230-44B5-B84A-D06422BCE5F2}" srcOrd="3" destOrd="0" presId="urn:microsoft.com/office/officeart/2005/8/layout/orgChart1"/>
    <dgm:cxn modelId="{246A3DD4-CF24-4EA1-A7C0-DFC8C71A7A9C}" type="presParOf" srcId="{6E2BDF7E-2230-44B5-B84A-D06422BCE5F2}" destId="{3AD5E9E7-B500-4913-B23E-4D95521CC8C3}" srcOrd="0" destOrd="0" presId="urn:microsoft.com/office/officeart/2005/8/layout/orgChart1"/>
    <dgm:cxn modelId="{8A8D7255-71C3-4EF1-8ECD-12DF2FF9326A}" type="presParOf" srcId="{3AD5E9E7-B500-4913-B23E-4D95521CC8C3}" destId="{A63A8D21-6DBD-4887-920E-4649E08EF793}" srcOrd="0" destOrd="0" presId="urn:microsoft.com/office/officeart/2005/8/layout/orgChart1"/>
    <dgm:cxn modelId="{84361C32-5041-425A-A4B4-E9483796D8B3}" type="presParOf" srcId="{3AD5E9E7-B500-4913-B23E-4D95521CC8C3}" destId="{CEE41BB9-2A3F-46BB-A48B-DF110F1B1A24}" srcOrd="1" destOrd="0" presId="urn:microsoft.com/office/officeart/2005/8/layout/orgChart1"/>
    <dgm:cxn modelId="{4839026E-1673-4479-B3B9-65148BE5AE44}" type="presParOf" srcId="{6E2BDF7E-2230-44B5-B84A-D06422BCE5F2}" destId="{90FE0800-2A8F-4ADA-8539-958D0DC88C9F}" srcOrd="1" destOrd="0" presId="urn:microsoft.com/office/officeart/2005/8/layout/orgChart1"/>
    <dgm:cxn modelId="{203E9C8A-B028-4890-9962-DC232B394409}" type="presParOf" srcId="{6E2BDF7E-2230-44B5-B84A-D06422BCE5F2}" destId="{D6F913BC-D87E-4F4C-B31D-37B095CEC1E2}" srcOrd="2" destOrd="0" presId="urn:microsoft.com/office/officeart/2005/8/layout/orgChart1"/>
    <dgm:cxn modelId="{ACC6C652-EC8F-4FCF-8B1C-B742999C8080}" type="presParOf" srcId="{9FFD54DB-22B6-42E8-BF80-5B45C547D06D}" destId="{EF6B43E5-BD0D-4A7E-8547-DBD0769F8924}" srcOrd="4" destOrd="0" presId="urn:microsoft.com/office/officeart/2005/8/layout/orgChart1"/>
    <dgm:cxn modelId="{99FDA71F-9CB0-4986-9D05-DCD2CF913043}" type="presParOf" srcId="{9FFD54DB-22B6-42E8-BF80-5B45C547D06D}" destId="{35533AD7-2CEA-43F2-A209-BB1068F33AA2}" srcOrd="5" destOrd="0" presId="urn:microsoft.com/office/officeart/2005/8/layout/orgChart1"/>
    <dgm:cxn modelId="{4469177B-40E9-47D0-8E64-BE96C254EDD2}" type="presParOf" srcId="{35533AD7-2CEA-43F2-A209-BB1068F33AA2}" destId="{EDD77B48-38C4-40B9-94BB-83CD6AE2CD2C}" srcOrd="0" destOrd="0" presId="urn:microsoft.com/office/officeart/2005/8/layout/orgChart1"/>
    <dgm:cxn modelId="{6ADC1F20-CE10-4272-B0CD-7065556770DF}" type="presParOf" srcId="{EDD77B48-38C4-40B9-94BB-83CD6AE2CD2C}" destId="{6EBF88F7-DE6B-4679-A34D-882952886F0C}" srcOrd="0" destOrd="0" presId="urn:microsoft.com/office/officeart/2005/8/layout/orgChart1"/>
    <dgm:cxn modelId="{2BB9B8C6-4352-48AF-AF18-92E37B9382DC}" type="presParOf" srcId="{EDD77B48-38C4-40B9-94BB-83CD6AE2CD2C}" destId="{E48B23D0-BFE7-4CD7-B713-E6EA72019AF5}" srcOrd="1" destOrd="0" presId="urn:microsoft.com/office/officeart/2005/8/layout/orgChart1"/>
    <dgm:cxn modelId="{D33F18B9-AC38-4458-BC13-5192463AF537}" type="presParOf" srcId="{35533AD7-2CEA-43F2-A209-BB1068F33AA2}" destId="{B728425E-789A-4DCE-866B-F625A66B793A}" srcOrd="1" destOrd="0" presId="urn:microsoft.com/office/officeart/2005/8/layout/orgChart1"/>
    <dgm:cxn modelId="{FDB794D9-F9B4-43FB-BDB2-43623A034606}" type="presParOf" srcId="{35533AD7-2CEA-43F2-A209-BB1068F33AA2}" destId="{A27F50D1-7506-4DB5-872B-614DA9F57947}" srcOrd="2" destOrd="0" presId="urn:microsoft.com/office/officeart/2005/8/layout/orgChart1"/>
    <dgm:cxn modelId="{57FCF3DC-9CF5-46DC-9060-942DCB20152F}" type="presParOf" srcId="{28BD3A09-9165-40E4-BA64-E0B1E7C4BD73}" destId="{B0FFA6EC-6125-4D25-9604-F7A8DCDE62F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6B43E5-BD0D-4A7E-8547-DBD0769F8924}">
      <dsp:nvSpPr>
        <dsp:cNvPr id="0" name=""/>
        <dsp:cNvSpPr/>
      </dsp:nvSpPr>
      <dsp:spPr>
        <a:xfrm>
          <a:off x="4198288" y="1099633"/>
          <a:ext cx="2783305" cy="463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514"/>
              </a:lnTo>
              <a:lnTo>
                <a:pt x="2783305" y="232514"/>
              </a:lnTo>
              <a:lnTo>
                <a:pt x="2783305" y="463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D9EBAC-94AE-4535-829E-B885BD812617}">
      <dsp:nvSpPr>
        <dsp:cNvPr id="0" name=""/>
        <dsp:cNvSpPr/>
      </dsp:nvSpPr>
      <dsp:spPr>
        <a:xfrm>
          <a:off x="4198288" y="1099633"/>
          <a:ext cx="122191" cy="463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514"/>
              </a:lnTo>
              <a:lnTo>
                <a:pt x="122191" y="232514"/>
              </a:lnTo>
              <a:lnTo>
                <a:pt x="122191" y="463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7F87B9-D1F8-4A9F-B817-C33C29BE1AAD}">
      <dsp:nvSpPr>
        <dsp:cNvPr id="0" name=""/>
        <dsp:cNvSpPr/>
      </dsp:nvSpPr>
      <dsp:spPr>
        <a:xfrm>
          <a:off x="1659365" y="1099633"/>
          <a:ext cx="2538922" cy="463437"/>
        </a:xfrm>
        <a:custGeom>
          <a:avLst/>
          <a:gdLst/>
          <a:ahLst/>
          <a:cxnLst/>
          <a:rect l="0" t="0" r="0" b="0"/>
          <a:pathLst>
            <a:path>
              <a:moveTo>
                <a:pt x="2538922" y="0"/>
              </a:moveTo>
              <a:lnTo>
                <a:pt x="2538922" y="232514"/>
              </a:lnTo>
              <a:lnTo>
                <a:pt x="0" y="232514"/>
              </a:lnTo>
              <a:lnTo>
                <a:pt x="0" y="463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1E6633-9D61-4F07-86F6-0FD05A34DBA1}">
      <dsp:nvSpPr>
        <dsp:cNvPr id="0" name=""/>
        <dsp:cNvSpPr/>
      </dsp:nvSpPr>
      <dsp:spPr>
        <a:xfrm>
          <a:off x="2099021" y="0"/>
          <a:ext cx="4198534" cy="10996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2311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kern="1200" dirty="0" smtClean="0"/>
            <a:t>انواع الاشعة </a:t>
          </a:r>
          <a:endParaRPr lang="ar-SA" sz="5200" kern="1200" dirty="0"/>
        </a:p>
      </dsp:txBody>
      <dsp:txXfrm>
        <a:off x="2099021" y="0"/>
        <a:ext cx="4198534" cy="1099633"/>
      </dsp:txXfrm>
    </dsp:sp>
    <dsp:sp modelId="{D0EB2C86-C32B-419B-BF48-E10EC003E23D}">
      <dsp:nvSpPr>
        <dsp:cNvPr id="0" name=""/>
        <dsp:cNvSpPr/>
      </dsp:nvSpPr>
      <dsp:spPr>
        <a:xfrm>
          <a:off x="559732" y="1563071"/>
          <a:ext cx="2199267" cy="10996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2311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kern="1200" dirty="0" smtClean="0"/>
            <a:t>اشعة </a:t>
          </a:r>
          <a:r>
            <a:rPr lang="ar-SA" sz="5200" kern="1200" dirty="0" err="1" smtClean="0"/>
            <a:t>جاما</a:t>
          </a:r>
          <a:r>
            <a:rPr lang="ar-SA" sz="5200" kern="1200" dirty="0" smtClean="0"/>
            <a:t> </a:t>
          </a:r>
          <a:endParaRPr lang="ar-SA" sz="5200" kern="1200" dirty="0"/>
        </a:p>
      </dsp:txBody>
      <dsp:txXfrm>
        <a:off x="559732" y="1563071"/>
        <a:ext cx="2199267" cy="1099633"/>
      </dsp:txXfrm>
    </dsp:sp>
    <dsp:sp modelId="{A63A8D21-6DBD-4887-920E-4649E08EF793}">
      <dsp:nvSpPr>
        <dsp:cNvPr id="0" name=""/>
        <dsp:cNvSpPr/>
      </dsp:nvSpPr>
      <dsp:spPr>
        <a:xfrm>
          <a:off x="3220846" y="1563071"/>
          <a:ext cx="2199267" cy="10996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2311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kern="1200" dirty="0" smtClean="0"/>
            <a:t>اشعة بيتا</a:t>
          </a:r>
          <a:endParaRPr lang="ar-SA" sz="5200" kern="1200" dirty="0"/>
        </a:p>
      </dsp:txBody>
      <dsp:txXfrm>
        <a:off x="3220846" y="1563071"/>
        <a:ext cx="2199267" cy="1099633"/>
      </dsp:txXfrm>
    </dsp:sp>
    <dsp:sp modelId="{6EBF88F7-DE6B-4679-A34D-882952886F0C}">
      <dsp:nvSpPr>
        <dsp:cNvPr id="0" name=""/>
        <dsp:cNvSpPr/>
      </dsp:nvSpPr>
      <dsp:spPr>
        <a:xfrm>
          <a:off x="5881960" y="1563071"/>
          <a:ext cx="2199267" cy="10996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2311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kern="1200" dirty="0" smtClean="0"/>
            <a:t>اشعة الفا </a:t>
          </a:r>
          <a:endParaRPr lang="ar-SA" sz="5200" kern="1200" dirty="0"/>
        </a:p>
      </dsp:txBody>
      <dsp:txXfrm>
        <a:off x="5881960" y="1563071"/>
        <a:ext cx="2199267" cy="10996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M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5AA85BF-F2A6-4F3E-8E68-FE9E557B6332}" type="datetimeFigureOut">
              <a:rPr lang="ar-MA" smtClean="0"/>
              <a:pPr/>
              <a:t>06-06-1434</a:t>
            </a:fld>
            <a:endParaRPr lang="ar-M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M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M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M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AD6603B-8F90-4B45-B6E3-07AD636683AF}" type="slidenum">
              <a:rPr lang="ar-MA" smtClean="0"/>
              <a:pPr/>
              <a:t>‹#›</a:t>
            </a:fld>
            <a:endParaRPr lang="ar-M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M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6603B-8F90-4B45-B6E3-07AD636683AF}" type="slidenum">
              <a:rPr lang="ar-MA" smtClean="0"/>
              <a:pPr/>
              <a:t>1</a:t>
            </a:fld>
            <a:endParaRPr lang="ar-M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M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6603B-8F90-4B45-B6E3-07AD636683AF}" type="slidenum">
              <a:rPr lang="ar-MA" smtClean="0"/>
              <a:pPr/>
              <a:t>10</a:t>
            </a:fld>
            <a:endParaRPr lang="ar-M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M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6603B-8F90-4B45-B6E3-07AD636683AF}" type="slidenum">
              <a:rPr lang="ar-MA" smtClean="0"/>
              <a:pPr/>
              <a:t>11</a:t>
            </a:fld>
            <a:endParaRPr lang="ar-M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M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6603B-8F90-4B45-B6E3-07AD636683AF}" type="slidenum">
              <a:rPr lang="ar-MA" smtClean="0"/>
              <a:pPr/>
              <a:t>12</a:t>
            </a:fld>
            <a:endParaRPr lang="ar-M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M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6603B-8F90-4B45-B6E3-07AD636683AF}" type="slidenum">
              <a:rPr lang="ar-MA" smtClean="0"/>
              <a:pPr/>
              <a:t>13</a:t>
            </a:fld>
            <a:endParaRPr lang="ar-M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M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6603B-8F90-4B45-B6E3-07AD636683AF}" type="slidenum">
              <a:rPr lang="ar-MA" smtClean="0"/>
              <a:pPr/>
              <a:t>2</a:t>
            </a:fld>
            <a:endParaRPr lang="ar-M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M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6603B-8F90-4B45-B6E3-07AD636683AF}" type="slidenum">
              <a:rPr lang="ar-MA" smtClean="0"/>
              <a:pPr/>
              <a:t>3</a:t>
            </a:fld>
            <a:endParaRPr lang="ar-M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M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6603B-8F90-4B45-B6E3-07AD636683AF}" type="slidenum">
              <a:rPr lang="ar-MA" smtClean="0"/>
              <a:pPr/>
              <a:t>4</a:t>
            </a:fld>
            <a:endParaRPr lang="ar-M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M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6603B-8F90-4B45-B6E3-07AD636683AF}" type="slidenum">
              <a:rPr lang="ar-MA" smtClean="0"/>
              <a:pPr/>
              <a:t>5</a:t>
            </a:fld>
            <a:endParaRPr lang="ar-M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M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6603B-8F90-4B45-B6E3-07AD636683AF}" type="slidenum">
              <a:rPr lang="ar-MA" smtClean="0"/>
              <a:pPr/>
              <a:t>6</a:t>
            </a:fld>
            <a:endParaRPr lang="ar-M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M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6603B-8F90-4B45-B6E3-07AD636683AF}" type="slidenum">
              <a:rPr lang="ar-MA" smtClean="0"/>
              <a:pPr/>
              <a:t>7</a:t>
            </a:fld>
            <a:endParaRPr lang="ar-M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M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6603B-8F90-4B45-B6E3-07AD636683AF}" type="slidenum">
              <a:rPr lang="ar-MA" smtClean="0"/>
              <a:pPr/>
              <a:t>8</a:t>
            </a:fld>
            <a:endParaRPr lang="ar-M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M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6603B-8F90-4B45-B6E3-07AD636683AF}" type="slidenum">
              <a:rPr lang="ar-MA" smtClean="0"/>
              <a:pPr/>
              <a:t>9</a:t>
            </a:fld>
            <a:endParaRPr lang="ar-M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AA78-B653-47E6-A04C-4B37A5CFD6D2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F202-18A6-4B9E-8195-30FF54400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AA78-B653-47E6-A04C-4B37A5CFD6D2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F202-18A6-4B9E-8195-30FF54400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AA78-B653-47E6-A04C-4B37A5CFD6D2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F202-18A6-4B9E-8195-30FF54400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AA78-B653-47E6-A04C-4B37A5CFD6D2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F202-18A6-4B9E-8195-30FF54400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AA78-B653-47E6-A04C-4B37A5CFD6D2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F202-18A6-4B9E-8195-30FF54400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AA78-B653-47E6-A04C-4B37A5CFD6D2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F202-18A6-4B9E-8195-30FF54400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AA78-B653-47E6-A04C-4B37A5CFD6D2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F202-18A6-4B9E-8195-30FF54400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AA78-B653-47E6-A04C-4B37A5CFD6D2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F202-18A6-4B9E-8195-30FF54400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AA78-B653-47E6-A04C-4B37A5CFD6D2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F202-18A6-4B9E-8195-30FF54400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AA78-B653-47E6-A04C-4B37A5CFD6D2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F202-18A6-4B9E-8195-30FF54400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AA78-B653-47E6-A04C-4B37A5CFD6D2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F202-18A6-4B9E-8195-30FF54400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6AA78-B653-47E6-A04C-4B37A5CFD6D2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DF202-18A6-4B9E-8195-30FF54400BA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hyperlink" Target="&#1580;&#1575;&#1605;&#1575;.sw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ar.wikipedia.org/wiki/%D9%81%D9%82%D8%B1_%D8%A7%D9%84%D8%AF%D9%85_%D8%A7%D9%84%D9%84%D8%A7%D8%AA%D9%86%D8%B3%D8%AC%D9%8A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&#1602;&#1610;&#1575;&#1587;%20&#1575;&#1604;&#1575;&#1588;&#1593;&#1575;&#1593;.sw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575;&#1590;&#1605;&#1581;&#1604;&#1575;&#1604;.sw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6.gif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microsoft.com/office/2007/relationships/diagramDrawing" Target="../diagrams/drawing1.xml"/><Relationship Id="rId4" Type="http://schemas.openxmlformats.org/officeDocument/2006/relationships/diagramData" Target="../diagrams/data1.xml"/><Relationship Id="rId9" Type="http://schemas.openxmlformats.org/officeDocument/2006/relationships/hyperlink" Target="&#1606;&#1601;&#1575;&#1584;&#1610;&#1577;%20&#1575;&#1604;&#1575;&#1588;&#1593;&#1577;%201.sw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hyperlink" Target="&#1575;&#1606;&#1576;&#1593;&#1575;&#1579;%20&#1575;&#1604;&#1601;&#1575;.sw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hyperlink" Target="&#1575;&#1606;&#1576;&#1593;&#1575;&#1579;%20&#1576;&#1610;&#1578;&#1575;.sw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500166" y="1571612"/>
            <a:ext cx="6136070" cy="3500462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0"/>
              </a:avLst>
            </a:prstTxWarp>
          </a:bodyPr>
          <a:lstStyle/>
          <a:p>
            <a:pPr algn="ctr" rtl="1"/>
            <a:r>
              <a:rPr lang="ar-SA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600060"/>
                </a:solidFill>
                <a:latin typeface="Times New Roman"/>
                <a:cs typeface="Times New Roman"/>
              </a:rPr>
              <a:t>الاضمحلال النووي</a:t>
            </a:r>
          </a:p>
          <a:p>
            <a:pPr algn="ctr" rtl="1">
              <a:lnSpc>
                <a:spcPct val="150000"/>
              </a:lnSpc>
            </a:pPr>
            <a:r>
              <a:rPr lang="ar-SA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600060"/>
                </a:solidFill>
                <a:latin typeface="Times New Roman"/>
                <a:cs typeface="Times New Roman"/>
              </a:rPr>
              <a:t> والتفاعلات النووية</a:t>
            </a:r>
            <a:endParaRPr lang="ar-SA" sz="3600" b="1" kern="10" spc="0" dirty="0">
              <a:ln w="9525">
                <a:noFill/>
                <a:round/>
                <a:headEnd/>
                <a:tailEnd/>
              </a:ln>
              <a:solidFill>
                <a:srgbClr val="600060"/>
              </a:soli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eft Arrow Callout 6"/>
          <p:cNvSpPr/>
          <p:nvPr/>
        </p:nvSpPr>
        <p:spPr>
          <a:xfrm>
            <a:off x="6156176" y="3861048"/>
            <a:ext cx="2643206" cy="1071570"/>
          </a:xfrm>
          <a:prstGeom prst="leftArrowCallout">
            <a:avLst>
              <a:gd name="adj1" fmla="val 29947"/>
              <a:gd name="adj2" fmla="val 25000"/>
              <a:gd name="adj3" fmla="val 54681"/>
              <a:gd name="adj4" fmla="val 6497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dirty="0" smtClean="0">
                <a:latin typeface="Traditional Arabic" pitchFamily="2" charset="-78"/>
                <a:cs typeface="Traditional Arabic" pitchFamily="2" charset="-78"/>
              </a:rPr>
              <a:t>المعادلة </a:t>
            </a:r>
            <a:endParaRPr lang="ar-SA" sz="5400" dirty="0">
              <a:latin typeface="Traditional Arabic" pitchFamily="2" charset="-78"/>
              <a:cs typeface="Traditional Arabic" pitchFamily="2" charset="-78"/>
            </a:endParaRPr>
          </a:p>
        </p:txBody>
      </p:sp>
      <p:pic>
        <p:nvPicPr>
          <p:cNvPr id="3" name="Picture 9" descr="فق.bmp"/>
          <p:cNvPicPr>
            <a:picLocks noChangeAspect="1"/>
          </p:cNvPicPr>
          <p:nvPr/>
        </p:nvPicPr>
        <p:blipFill>
          <a:blip r:embed="rId3" cstate="print"/>
          <a:srcRect r="494"/>
          <a:stretch>
            <a:fillRect/>
          </a:stretch>
        </p:blipFill>
        <p:spPr>
          <a:xfrm>
            <a:off x="251520" y="3861048"/>
            <a:ext cx="5544616" cy="1288983"/>
          </a:xfrm>
          <a:prstGeom prst="rect">
            <a:avLst/>
          </a:prstGeom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23528" y="332656"/>
            <a:ext cx="850112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4400" b="1" dirty="0" smtClean="0">
                <a:latin typeface="Traditional Arabic" pitchFamily="2" charset="-78"/>
                <a:cs typeface="Traditional Arabic" pitchFamily="2" charset="-78"/>
              </a:rPr>
              <a:t>ماذا يحدث للنواة التي تطلق أشعة </a:t>
            </a:r>
            <a:r>
              <a:rPr lang="ar-SA" sz="4400" b="1" dirty="0" err="1" smtClean="0">
                <a:latin typeface="Traditional Arabic" pitchFamily="2" charset="-78"/>
                <a:cs typeface="Traditional Arabic" pitchFamily="2" charset="-78"/>
              </a:rPr>
              <a:t>بيتا ؟</a:t>
            </a:r>
            <a:r>
              <a:rPr lang="ar-SA" sz="4400" b="1" dirty="0" smtClean="0">
                <a:latin typeface="Traditional Arabic" pitchFamily="2" charset="-78"/>
                <a:cs typeface="Traditional Arabic" pitchFamily="2" charset="-78"/>
              </a:rPr>
              <a:t> </a:t>
            </a:r>
            <a:endParaRPr kumimoji="0" lang="ar-S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4" descr="G:\النووية\2006-12-14_19-22-40-515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1124744"/>
            <a:ext cx="576064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ستطيل 5"/>
          <p:cNvSpPr/>
          <p:nvPr/>
        </p:nvSpPr>
        <p:spPr>
          <a:xfrm>
            <a:off x="0" y="5301208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b="1" dirty="0" smtClean="0"/>
              <a:t>يمكن أن يتحول نظير الرصاص المشع            ألي نظير </a:t>
            </a:r>
            <a:r>
              <a:rPr lang="ar-SA" sz="3200" b="1" dirty="0" err="1" smtClean="0"/>
              <a:t>البزموث</a:t>
            </a:r>
            <a:r>
              <a:rPr lang="ar-SA" sz="3200" b="1" dirty="0" smtClean="0"/>
              <a:t> المشع        بانبعاث جسيم بيتا </a:t>
            </a:r>
            <a:r>
              <a:rPr lang="ar-SA" sz="3200" b="1" dirty="0" err="1" smtClean="0"/>
              <a:t>أكتبي</a:t>
            </a:r>
            <a:r>
              <a:rPr lang="ar-SA" sz="3200" b="1" dirty="0" smtClean="0"/>
              <a:t> المعادلة </a:t>
            </a:r>
            <a:r>
              <a:rPr lang="ar-SA" sz="3200" b="1" dirty="0" err="1" smtClean="0"/>
              <a:t>النووية ؟</a:t>
            </a:r>
            <a:r>
              <a:rPr lang="ar-SA" sz="3200" b="1" dirty="0" smtClean="0"/>
              <a:t> </a:t>
            </a:r>
            <a:endParaRPr lang="ar-SA" sz="3200" dirty="0"/>
          </a:p>
        </p:txBody>
      </p:sp>
      <p:pic>
        <p:nvPicPr>
          <p:cNvPr id="9" name="صورة 8"/>
          <p:cNvPicPr/>
          <p:nvPr/>
        </p:nvPicPr>
        <p:blipFill>
          <a:blip r:embed="rId5" cstate="print"/>
          <a:srcRect l="44990" t="77523" r="52829" b="18785"/>
          <a:stretch>
            <a:fillRect/>
          </a:stretch>
        </p:blipFill>
        <p:spPr bwMode="auto">
          <a:xfrm>
            <a:off x="7596336" y="5877272"/>
            <a:ext cx="57606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مجموعة 9"/>
          <p:cNvGrpSpPr/>
          <p:nvPr/>
        </p:nvGrpSpPr>
        <p:grpSpPr>
          <a:xfrm>
            <a:off x="2843808" y="5301208"/>
            <a:ext cx="1008112" cy="576064"/>
            <a:chOff x="2843808" y="5301208"/>
            <a:chExt cx="1008112" cy="576064"/>
          </a:xfrm>
        </p:grpSpPr>
        <p:pic>
          <p:nvPicPr>
            <p:cNvPr id="8" name="صورة 7"/>
            <p:cNvPicPr/>
            <p:nvPr/>
          </p:nvPicPr>
          <p:blipFill>
            <a:blip r:embed="rId5" cstate="print"/>
            <a:srcRect l="60321" t="77523" r="35810" b="17660"/>
            <a:stretch>
              <a:fillRect/>
            </a:stretch>
          </p:blipFill>
          <p:spPr bwMode="auto">
            <a:xfrm>
              <a:off x="3059832" y="5301208"/>
              <a:ext cx="792088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صورة 6"/>
            <p:cNvPicPr/>
            <p:nvPr/>
          </p:nvPicPr>
          <p:blipFill>
            <a:blip r:embed="rId5" cstate="print"/>
            <a:srcRect l="42780" t="77523" r="54723" b="20289"/>
            <a:stretch>
              <a:fillRect/>
            </a:stretch>
          </p:blipFill>
          <p:spPr bwMode="auto">
            <a:xfrm>
              <a:off x="2843808" y="5301208"/>
              <a:ext cx="576064" cy="288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071934" y="214290"/>
            <a:ext cx="4572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ar-SA" sz="4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Calibri" pitchFamily="34" charset="0"/>
                <a:cs typeface="Traditional Arabic" pitchFamily="2" charset="-78"/>
              </a:rPr>
              <a:t>أولاً : اشعاع جاما </a:t>
            </a:r>
            <a:r>
              <a:rPr lang="ar-SA" sz="4400" b="1" u="sng" dirty="0" smtClean="0"/>
              <a:t>( </a:t>
            </a:r>
            <a:r>
              <a:rPr lang="el-GR" sz="4400" b="1" u="sng" dirty="0" smtClean="0">
                <a:latin typeface="Times New Roman"/>
                <a:cs typeface="Times New Roman"/>
              </a:rPr>
              <a:t>γ</a:t>
            </a:r>
            <a:r>
              <a:rPr lang="ar-SA" sz="4400" b="1" u="sng" dirty="0" smtClean="0">
                <a:latin typeface="Times New Roman"/>
                <a:cs typeface="Times New Roman"/>
              </a:rPr>
              <a:t> </a:t>
            </a:r>
            <a:r>
              <a:rPr lang="ar-SA" sz="4400" b="1" u="sng" dirty="0" smtClean="0"/>
              <a:t>) </a:t>
            </a:r>
            <a:r>
              <a:rPr kumimoji="0" lang="ar-SA" sz="4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Calibri" pitchFamily="34" charset="0"/>
                <a:cs typeface="Traditional Arabic" pitchFamily="2" charset="-78"/>
              </a:rPr>
              <a:t>: </a:t>
            </a:r>
            <a:endParaRPr kumimoji="0" lang="ar-S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14282" y="1000108"/>
            <a:ext cx="850112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4400" b="1" dirty="0" smtClean="0">
                <a:latin typeface="Traditional Arabic" pitchFamily="2" charset="-78"/>
                <a:ea typeface="Calibri" pitchFamily="34" charset="0"/>
                <a:cs typeface="Traditional Arabic" pitchFamily="2" charset="-78"/>
              </a:rPr>
              <a:t>ماذا تمثل أشعة </a:t>
            </a:r>
            <a:r>
              <a:rPr lang="ar-SA" sz="4400" b="1" dirty="0" err="1" smtClean="0">
                <a:latin typeface="Traditional Arabic" pitchFamily="2" charset="-78"/>
                <a:ea typeface="Calibri" pitchFamily="34" charset="0"/>
                <a:cs typeface="Traditional Arabic" pitchFamily="2" charset="-78"/>
              </a:rPr>
              <a:t>جاما</a:t>
            </a:r>
            <a:r>
              <a:rPr lang="ar-SA" sz="4400" b="1" dirty="0" smtClean="0">
                <a:latin typeface="Traditional Arabic" pitchFamily="2" charset="-78"/>
                <a:ea typeface="Calibri" pitchFamily="34" charset="0"/>
                <a:cs typeface="Traditional Arabic" pitchFamily="2" charset="-78"/>
              </a:rPr>
              <a:t> </a:t>
            </a:r>
            <a:r>
              <a:rPr lang="ar-SA" sz="4400" b="1" dirty="0" err="1" smtClean="0">
                <a:latin typeface="Traditional Arabic" pitchFamily="2" charset="-78"/>
                <a:ea typeface="Calibri" pitchFamily="34" charset="0"/>
                <a:cs typeface="Traditional Arabic" pitchFamily="2" charset="-78"/>
              </a:rPr>
              <a:t>؟</a:t>
            </a:r>
            <a:r>
              <a:rPr lang="ar-SA" sz="4400" b="1" dirty="0" smtClean="0">
                <a:latin typeface="Traditional Arabic" pitchFamily="2" charset="-78"/>
                <a:ea typeface="Calibri" pitchFamily="34" charset="0"/>
                <a:cs typeface="Traditional Arabic" pitchFamily="2" charset="-78"/>
              </a:rPr>
              <a:t> </a:t>
            </a:r>
            <a:endParaRPr kumimoji="0" lang="ar-S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aditional Arabic" pitchFamily="2" charset="-78"/>
              <a:cs typeface="Traditional Arabic" pitchFamily="2" charset="-7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339752" y="1772816"/>
            <a:ext cx="641289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4400" b="1" dirty="0" smtClean="0">
                <a:latin typeface="Traditional Arabic" pitchFamily="2" charset="-78"/>
                <a:cs typeface="Traditional Arabic" pitchFamily="2" charset="-78"/>
              </a:rPr>
              <a:t>لماذا يحدث اضمحلال </a:t>
            </a:r>
            <a:r>
              <a:rPr lang="ar-SA" sz="4400" b="1" dirty="0" err="1" smtClean="0">
                <a:latin typeface="Traditional Arabic" pitchFamily="2" charset="-78"/>
                <a:cs typeface="Traditional Arabic" pitchFamily="2" charset="-78"/>
              </a:rPr>
              <a:t>جاما</a:t>
            </a:r>
            <a:r>
              <a:rPr lang="ar-SA" sz="4400" b="1" dirty="0" smtClean="0"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ar-SA" sz="4400" b="1" dirty="0" err="1" smtClean="0">
                <a:latin typeface="Traditional Arabic" pitchFamily="2" charset="-78"/>
                <a:cs typeface="Traditional Arabic" pitchFamily="2" charset="-78"/>
              </a:rPr>
              <a:t>للنواة ؟</a:t>
            </a:r>
            <a:r>
              <a:rPr lang="ar-SA" sz="4400" b="1" dirty="0" smtClean="0">
                <a:latin typeface="Traditional Arabic" pitchFamily="2" charset="-78"/>
                <a:cs typeface="Traditional Arabic" pitchFamily="2" charset="-78"/>
              </a:rPr>
              <a:t>  </a:t>
            </a:r>
            <a:endParaRPr kumimoji="0" lang="ar-S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4" descr="gamma_decay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18" y="3000372"/>
            <a:ext cx="5715000" cy="2476500"/>
          </a:xfrm>
          <a:prstGeom prst="rect">
            <a:avLst/>
          </a:prstGeom>
        </p:spPr>
      </p:pic>
      <p:sp>
        <p:nvSpPr>
          <p:cNvPr id="6" name="مثلث متساوي الساقين 5">
            <a:hlinkClick r:id="rId4" action="ppaction://hlinkfile"/>
          </p:cNvPr>
          <p:cNvSpPr/>
          <p:nvPr/>
        </p:nvSpPr>
        <p:spPr>
          <a:xfrm>
            <a:off x="1000100" y="428604"/>
            <a:ext cx="1357322" cy="10001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M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23528" y="332656"/>
            <a:ext cx="850112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4400" b="1" dirty="0" smtClean="0">
                <a:latin typeface="Traditional Arabic" pitchFamily="2" charset="-78"/>
                <a:cs typeface="Traditional Arabic" pitchFamily="2" charset="-78"/>
              </a:rPr>
              <a:t>ماذا يحدث للنواة التي تطلق أشعة </a:t>
            </a:r>
            <a:r>
              <a:rPr lang="ar-SA" sz="4400" b="1" dirty="0" err="1" smtClean="0">
                <a:latin typeface="Traditional Arabic" pitchFamily="2" charset="-78"/>
                <a:cs typeface="Traditional Arabic" pitchFamily="2" charset="-78"/>
              </a:rPr>
              <a:t>جاما</a:t>
            </a:r>
            <a:r>
              <a:rPr lang="ar-SA" sz="4400" b="1" dirty="0" smtClean="0"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ar-SA" sz="4400" b="1" dirty="0" err="1" smtClean="0">
                <a:latin typeface="Traditional Arabic" pitchFamily="2" charset="-78"/>
                <a:cs typeface="Traditional Arabic" pitchFamily="2" charset="-78"/>
              </a:rPr>
              <a:t>؟</a:t>
            </a:r>
            <a:r>
              <a:rPr lang="ar-SA" sz="4400" b="1" dirty="0" smtClean="0">
                <a:latin typeface="Traditional Arabic" pitchFamily="2" charset="-78"/>
                <a:cs typeface="Traditional Arabic" pitchFamily="2" charset="-78"/>
              </a:rPr>
              <a:t> </a:t>
            </a:r>
            <a:endParaRPr kumimoji="0" lang="ar-S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Left Arrow Callout 6"/>
          <p:cNvSpPr/>
          <p:nvPr/>
        </p:nvSpPr>
        <p:spPr>
          <a:xfrm>
            <a:off x="6012160" y="4077072"/>
            <a:ext cx="2643206" cy="1071570"/>
          </a:xfrm>
          <a:prstGeom prst="leftArrowCallout">
            <a:avLst>
              <a:gd name="adj1" fmla="val 29947"/>
              <a:gd name="adj2" fmla="val 25000"/>
              <a:gd name="adj3" fmla="val 54681"/>
              <a:gd name="adj4" fmla="val 6497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dirty="0" smtClean="0">
                <a:latin typeface="Traditional Arabic" pitchFamily="2" charset="-78"/>
                <a:cs typeface="Traditional Arabic" pitchFamily="2" charset="-78"/>
              </a:rPr>
              <a:t>المعادلة </a:t>
            </a:r>
            <a:endParaRPr lang="ar-SA" sz="5400" dirty="0">
              <a:latin typeface="Traditional Arabic" pitchFamily="2" charset="-78"/>
              <a:cs typeface="Traditional Arabic" pitchFamily="2" charset="-78"/>
            </a:endParaRPr>
          </a:p>
        </p:txBody>
      </p:sp>
      <p:pic>
        <p:nvPicPr>
          <p:cNvPr id="4" name="Picture 10" descr="جاما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221088"/>
            <a:ext cx="5357850" cy="1079771"/>
          </a:xfrm>
          <a:prstGeom prst="rect">
            <a:avLst/>
          </a:prstGeom>
        </p:spPr>
      </p:pic>
      <p:pic>
        <p:nvPicPr>
          <p:cNvPr id="5" name="صورة 4" descr="G:\النووية\Gammae.gif"/>
          <p:cNvPicPr/>
          <p:nvPr/>
        </p:nvPicPr>
        <p:blipFill>
          <a:blip r:embed="rId4" cstate="print"/>
          <a:srcRect l="4046" t="27907" r="24066" b="19186"/>
          <a:stretch>
            <a:fillRect/>
          </a:stretch>
        </p:blipFill>
        <p:spPr bwMode="auto">
          <a:xfrm>
            <a:off x="1187624" y="1196752"/>
            <a:ext cx="6912768" cy="2741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42845" y="1397000"/>
          <a:ext cx="8858311" cy="52730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640949"/>
                <a:gridCol w="2050377"/>
                <a:gridCol w="2122400"/>
                <a:gridCol w="2044585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endParaRPr lang="ar-M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600" b="1" dirty="0" smtClean="0"/>
                        <a:t>أشعة ألفا </a:t>
                      </a:r>
                      <a:endParaRPr lang="ar-M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600" b="1" dirty="0" smtClean="0"/>
                        <a:t>أشعة بيتا </a:t>
                      </a:r>
                      <a:endParaRPr lang="ar-M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600" b="1" dirty="0" smtClean="0"/>
                        <a:t>أشعة جاما</a:t>
                      </a:r>
                      <a:r>
                        <a:rPr lang="ar-SA" sz="3600" b="1" baseline="0" dirty="0" smtClean="0"/>
                        <a:t> </a:t>
                      </a:r>
                      <a:endParaRPr lang="ar-MA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/>
                        <a:t>رمزها </a:t>
                      </a:r>
                      <a:endParaRPr lang="ar-M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/>
                        <a:t>سبب</a:t>
                      </a:r>
                      <a:r>
                        <a:rPr lang="ar-SA" sz="3200" b="1" baseline="0" dirty="0" smtClean="0"/>
                        <a:t> حدوثها</a:t>
                      </a:r>
                      <a:endParaRPr lang="ar-M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/>
                        <a:t>طبيعتها </a:t>
                      </a:r>
                      <a:endParaRPr lang="ar-M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/>
                        <a:t>شحنتها </a:t>
                      </a:r>
                      <a:endParaRPr lang="ar-M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err="1" smtClean="0"/>
                        <a:t>نفاذيتها</a:t>
                      </a:r>
                      <a:endParaRPr lang="ar-M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/>
                        <a:t>ما</a:t>
                      </a:r>
                      <a:r>
                        <a:rPr lang="ar-SA" sz="3200" b="1" baseline="0" dirty="0" smtClean="0"/>
                        <a:t> يحدث للعنصر</a:t>
                      </a:r>
                      <a:endParaRPr lang="ar-MA" sz="3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/>
                        <a:t>العدد</a:t>
                      </a:r>
                      <a:r>
                        <a:rPr lang="ar-SA" sz="3200" b="1" baseline="0" dirty="0" smtClean="0"/>
                        <a:t> الذري</a:t>
                      </a:r>
                      <a:endParaRPr lang="ar-M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/>
                        <a:t>عدد الكتلة </a:t>
                      </a:r>
                      <a:endParaRPr lang="ar-M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MA" sz="3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23528" y="332656"/>
            <a:ext cx="850112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4400" b="1" dirty="0" smtClean="0">
                <a:latin typeface="Traditional Arabic" pitchFamily="2" charset="-78"/>
                <a:cs typeface="Traditional Arabic" pitchFamily="2" charset="-78"/>
              </a:rPr>
              <a:t>قارني بين كلاً من اضمحلال ألفا وبيتا وجاما ؟ </a:t>
            </a:r>
            <a:endParaRPr kumimoji="0" lang="ar-S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4427984" y="1412776"/>
            <a:ext cx="320673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>
                <a:latin typeface="Traditional Arabic" pitchFamily="2" charset="-78"/>
                <a:cs typeface="Traditional Arabic" pitchFamily="2" charset="-78"/>
              </a:rPr>
              <a:t>ما معنى هذه </a:t>
            </a:r>
            <a:r>
              <a:rPr lang="ar-SA" sz="4000" b="1" dirty="0" err="1" smtClean="0">
                <a:latin typeface="Traditional Arabic" pitchFamily="2" charset="-78"/>
                <a:cs typeface="Traditional Arabic" pitchFamily="2" charset="-78"/>
              </a:rPr>
              <a:t>الرمز ؟</a:t>
            </a:r>
            <a:r>
              <a:rPr lang="ar-SA" sz="4000" b="1" dirty="0" smtClean="0">
                <a:latin typeface="Traditional Arabic" pitchFamily="2" charset="-78"/>
                <a:cs typeface="Traditional Arabic" pitchFamily="2" charset="-78"/>
              </a:rPr>
              <a:t> </a:t>
            </a:r>
            <a:endParaRPr lang="ar-SA" sz="4000" b="1" dirty="0">
              <a:latin typeface="Traditional Arabic" pitchFamily="2" charset="-78"/>
              <a:cs typeface="Traditional Arabic" pitchFamily="2" charset="-78"/>
            </a:endParaRPr>
          </a:p>
        </p:txBody>
      </p:sp>
      <p:pic>
        <p:nvPicPr>
          <p:cNvPr id="10" name="صورة 9" descr="mmmبدون عنوان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548680"/>
            <a:ext cx="2085975" cy="2190750"/>
          </a:xfrm>
          <a:prstGeom prst="rect">
            <a:avLst/>
          </a:prstGeom>
        </p:spPr>
      </p:pic>
      <p:pic>
        <p:nvPicPr>
          <p:cNvPr id="11" name="صورة 10" descr="imagesCA298KL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3645024"/>
            <a:ext cx="1971675" cy="2314575"/>
          </a:xfrm>
          <a:prstGeom prst="rect">
            <a:avLst/>
          </a:prstGeom>
        </p:spPr>
      </p:pic>
      <p:pic>
        <p:nvPicPr>
          <p:cNvPr id="16" name="صورة 15" descr="hadth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3429000"/>
            <a:ext cx="3714750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imagesCAJ2I0E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1268760"/>
            <a:ext cx="4741498" cy="2844899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611560" y="4509120"/>
            <a:ext cx="8064896" cy="1478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ar-SA" sz="3200" b="1" dirty="0" smtClean="0"/>
              <a:t>توفيت ماري كوري عام 1934، بمرض </a:t>
            </a:r>
            <a:r>
              <a:rPr lang="ar-SA" sz="3200" b="1" dirty="0" smtClean="0">
                <a:hlinkClick r:id="rId4" action="ppaction://hlinkfile" tooltip="فقر الدم اللاتنسجي"/>
              </a:rPr>
              <a:t>فقر الدم </a:t>
            </a:r>
            <a:r>
              <a:rPr lang="ar-SA" sz="3200" b="1" dirty="0" err="1" smtClean="0">
                <a:hlinkClick r:id="rId4" action="ppaction://hlinkfile" tooltip="فقر الدم اللاتنسجي"/>
              </a:rPr>
              <a:t>اللاتنسجي</a:t>
            </a:r>
            <a:r>
              <a:rPr lang="ar-SA" sz="3200" b="1" dirty="0" smtClean="0"/>
              <a:t> الذي أصيبت </a:t>
            </a:r>
            <a:r>
              <a:rPr lang="ar-SA" sz="3200" b="1" dirty="0" err="1" smtClean="0"/>
              <a:t>به</a:t>
            </a:r>
            <a:r>
              <a:rPr lang="ar-SA" sz="3200" b="1" dirty="0" smtClean="0"/>
              <a:t> نتيجة تعرضها للإشعاع لأعوام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476672"/>
            <a:ext cx="7452320" cy="85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raditional Arabic" pitchFamily="18" charset="-78"/>
              </a:rPr>
              <a:t>ماذا نسمي المواد التي لها القدرة أن تبعث أشعة </a:t>
            </a:r>
            <a:r>
              <a:rPr kumimoji="0" lang="ar-SA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raditional Arabic" pitchFamily="18" charset="-78"/>
              </a:rPr>
              <a:t>نافذة</a:t>
            </a:r>
            <a:r>
              <a:rPr kumimoji="0" lang="ar-SA" sz="36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raditional Arabic" pitchFamily="18" charset="-78"/>
              </a:rPr>
              <a:t> ؟</a:t>
            </a:r>
            <a:r>
              <a:rPr kumimoji="0" lang="ar-SA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raditional Arabic" pitchFamily="18" charset="-78"/>
              </a:rPr>
              <a:t> 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763688" y="3501008"/>
            <a:ext cx="6408712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ar-SA" sz="3600" b="1" dirty="0" smtClean="0">
                <a:latin typeface="Calibri" pitchFamily="34" charset="0"/>
                <a:ea typeface="Calibri" pitchFamily="34" charset="0"/>
                <a:cs typeface="Traditional Arabic" pitchFamily="18" charset="-78"/>
              </a:rPr>
              <a:t>وعندما تضمحل النواة فتنتقل من حالة أقل استقراراً ألي حالة أكثر استقراراً </a:t>
            </a:r>
            <a:endParaRPr lang="ar-SA" sz="3600" b="1" dirty="0" smtClean="0">
              <a:latin typeface="Arial" pitchFamily="34" charset="0"/>
              <a:cs typeface="Arial" pitchFamily="34" charset="0"/>
            </a:endParaRPr>
          </a:p>
          <a:p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331640" y="1772816"/>
            <a:ext cx="6768752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ar-SA" sz="4000" b="1" dirty="0" smtClean="0">
                <a:latin typeface="Calibri" pitchFamily="34" charset="0"/>
                <a:ea typeface="Calibri" pitchFamily="34" charset="0"/>
                <a:cs typeface="Traditional Arabic" pitchFamily="18" charset="-78"/>
              </a:rPr>
              <a:t>ماذا نسمي عملية انبعاث جسيمات وإشعاعات من المواد </a:t>
            </a:r>
            <a:r>
              <a:rPr lang="ar-SA" sz="4000" b="1" dirty="0" err="1" smtClean="0">
                <a:latin typeface="Calibri" pitchFamily="34" charset="0"/>
                <a:ea typeface="Calibri" pitchFamily="34" charset="0"/>
                <a:cs typeface="Traditional Arabic" pitchFamily="18" charset="-78"/>
              </a:rPr>
              <a:t>المشعة ؟</a:t>
            </a:r>
            <a:r>
              <a:rPr lang="ar-SA" sz="4000" b="1" dirty="0" smtClean="0">
                <a:latin typeface="Calibri" pitchFamily="34" charset="0"/>
                <a:ea typeface="Calibri" pitchFamily="34" charset="0"/>
                <a:cs typeface="Traditional Arabic" pitchFamily="18" charset="-78"/>
              </a:rPr>
              <a:t>  </a:t>
            </a:r>
            <a:endParaRPr lang="en-US" sz="40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4" descr="Radioactive1-web-400x300.jpg"/>
          <p:cNvPicPr>
            <a:picLocks noChangeAspect="1"/>
          </p:cNvPicPr>
          <p:nvPr/>
        </p:nvPicPr>
        <p:blipFill>
          <a:blip r:embed="rId3"/>
          <a:srcRect l="20625" r="21249"/>
          <a:stretch>
            <a:fillRect/>
          </a:stretch>
        </p:blipFill>
        <p:spPr>
          <a:xfrm>
            <a:off x="357158" y="3286124"/>
            <a:ext cx="2214578" cy="2857500"/>
          </a:xfrm>
          <a:prstGeom prst="rect">
            <a:avLst/>
          </a:prstGeom>
        </p:spPr>
      </p:pic>
      <p:sp>
        <p:nvSpPr>
          <p:cNvPr id="7" name="مثلث متساوي الساقين 6">
            <a:hlinkClick r:id="rId4" action="ppaction://hlinkfile"/>
          </p:cNvPr>
          <p:cNvSpPr/>
          <p:nvPr/>
        </p:nvSpPr>
        <p:spPr>
          <a:xfrm>
            <a:off x="7072330" y="5429264"/>
            <a:ext cx="1214446" cy="928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M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3"/>
          <p:cNvSpPr/>
          <p:nvPr/>
        </p:nvSpPr>
        <p:spPr>
          <a:xfrm>
            <a:off x="2627784" y="764704"/>
            <a:ext cx="3929090" cy="7143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200000"/>
              </a:lnSpc>
            </a:pPr>
            <a:r>
              <a:rPr lang="ar-SA" sz="4400" b="1" dirty="0" smtClean="0">
                <a:latin typeface="Traditional Arabic" pitchFamily="2" charset="-78"/>
                <a:cs typeface="Traditional Arabic" pitchFamily="2" charset="-78"/>
              </a:rPr>
              <a:t>الاضمحلال الإشعاعي </a:t>
            </a:r>
          </a:p>
          <a:p>
            <a:pPr algn="ctr"/>
            <a:endParaRPr lang="ar-SA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988840"/>
            <a:ext cx="9144000" cy="3347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raditional Arabic" pitchFamily="18" charset="-78"/>
              </a:rPr>
              <a:t>في عام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raditional Arabic" pitchFamily="18" charset="-78"/>
              </a:rPr>
              <a:t>1899</a:t>
            </a: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raditional Arabic" pitchFamily="18" charset="-78"/>
              </a:rPr>
              <a:t> م اكتشف العالم </a:t>
            </a:r>
            <a:r>
              <a:rPr kumimoji="0" lang="ar-SA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raditional Arabic" pitchFamily="18" charset="-78"/>
              </a:rPr>
              <a:t>رذرفورد</a:t>
            </a: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raditional Arabic" pitchFamily="18" charset="-78"/>
              </a:rPr>
              <a:t> أن عنصر الرادون يتحول تلقائياً ألي نواة أخف ونواة </a:t>
            </a:r>
            <a:r>
              <a:rPr kumimoji="0" lang="ar-SA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raditional Arabic" pitchFamily="18" charset="-78"/>
              </a:rPr>
              <a:t>هيليوم</a:t>
            </a: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raditional Arabic" pitchFamily="18" charset="-78"/>
              </a:rPr>
              <a:t> خفيفة وفي نفس العام اكشف أن مركبات </a:t>
            </a:r>
            <a:r>
              <a:rPr kumimoji="0" lang="ar-SA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raditional Arabic" pitchFamily="18" charset="-78"/>
              </a:rPr>
              <a:t>اليورانيوم</a:t>
            </a:r>
            <a:r>
              <a:rPr kumimoji="0" lang="ar-S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raditional Arabic" pitchFamily="18" charset="-78"/>
              </a:rPr>
              <a:t> تنتج ثلاثة أنواع مختلفة من الإشعاع فصل بينهما تبعاً لقدرتها علي اختراق المواد </a:t>
            </a:r>
            <a:endParaRPr kumimoji="0" lang="ar-S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مثلث متساوي الساقين 4">
            <a:hlinkClick r:id="rId3" action="ppaction://hlinkfile"/>
          </p:cNvPr>
          <p:cNvSpPr/>
          <p:nvPr/>
        </p:nvSpPr>
        <p:spPr>
          <a:xfrm>
            <a:off x="642910" y="5500702"/>
            <a:ext cx="1428760" cy="10001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M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3" descr="1239398221667.gif"/>
          <p:cNvPicPr>
            <a:picLocks noChangeAspect="1" noChangeArrowheads="1"/>
          </p:cNvPicPr>
          <p:nvPr/>
        </p:nvPicPr>
        <p:blipFill>
          <a:blip r:embed="rId3" cstate="print"/>
          <a:srcRect l="57674" t="2499" b="5624"/>
          <a:stretch>
            <a:fillRect/>
          </a:stretch>
        </p:blipFill>
        <p:spPr bwMode="auto">
          <a:xfrm>
            <a:off x="1785918" y="3429000"/>
            <a:ext cx="2376264" cy="2782667"/>
          </a:xfrm>
          <a:prstGeom prst="rect">
            <a:avLst/>
          </a:prstGeom>
          <a:noFill/>
        </p:spPr>
      </p:pic>
      <p:graphicFrame>
        <p:nvGraphicFramePr>
          <p:cNvPr id="4" name="رسم تخطيطي 3"/>
          <p:cNvGraphicFramePr/>
          <p:nvPr/>
        </p:nvGraphicFramePr>
        <p:xfrm>
          <a:off x="503040" y="357166"/>
          <a:ext cx="8640960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صورة 4" descr="1239398221930.gif"/>
          <p:cNvPicPr/>
          <p:nvPr/>
        </p:nvPicPr>
        <p:blipFill>
          <a:blip r:embed="rId8" cstate="print"/>
          <a:srcRect l="10459" t="4466" r="1423" b="26551"/>
          <a:stretch>
            <a:fillRect/>
          </a:stretch>
        </p:blipFill>
        <p:spPr>
          <a:xfrm>
            <a:off x="4429124" y="3714752"/>
            <a:ext cx="4375745" cy="2188443"/>
          </a:xfrm>
          <a:prstGeom prst="rect">
            <a:avLst/>
          </a:prstGeom>
        </p:spPr>
      </p:pic>
      <p:sp>
        <p:nvSpPr>
          <p:cNvPr id="6" name="مثلث متساوي الساقين 5">
            <a:hlinkClick r:id="rId9" action="ppaction://hlinkfile"/>
          </p:cNvPr>
          <p:cNvSpPr/>
          <p:nvPr/>
        </p:nvSpPr>
        <p:spPr>
          <a:xfrm>
            <a:off x="357158" y="5429264"/>
            <a:ext cx="1143008" cy="928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M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071934" y="214290"/>
            <a:ext cx="4572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Calibri" pitchFamily="34" charset="0"/>
                <a:cs typeface="Traditional Arabic" pitchFamily="2" charset="-78"/>
              </a:rPr>
              <a:t>أولاً : اشعاع ألفا ( </a:t>
            </a:r>
            <a:r>
              <a:rPr kumimoji="0" lang="el-GR" sz="4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α</a:t>
            </a:r>
            <a:r>
              <a:rPr kumimoji="0" lang="ar-SA" sz="4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) </a:t>
            </a:r>
            <a:r>
              <a:rPr kumimoji="0" lang="ar-SA" sz="4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Calibri" pitchFamily="34" charset="0"/>
                <a:cs typeface="Traditional Arabic" pitchFamily="2" charset="-78"/>
              </a:rPr>
              <a:t> : </a:t>
            </a:r>
            <a:endParaRPr kumimoji="0" lang="ar-S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غل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1772816"/>
            <a:ext cx="6005536" cy="3542834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14282" y="1000108"/>
            <a:ext cx="850112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4400" b="1" dirty="0" smtClean="0">
                <a:latin typeface="Traditional Arabic" pitchFamily="2" charset="-78"/>
                <a:cs typeface="Traditional Arabic" pitchFamily="2" charset="-78"/>
              </a:rPr>
              <a:t>ماذا تمثل أشعة </a:t>
            </a:r>
            <a:r>
              <a:rPr lang="ar-SA" sz="4400" b="1" dirty="0" err="1" smtClean="0">
                <a:latin typeface="Traditional Arabic" pitchFamily="2" charset="-78"/>
                <a:cs typeface="Traditional Arabic" pitchFamily="2" charset="-78"/>
              </a:rPr>
              <a:t>ألفا ؟</a:t>
            </a:r>
            <a:r>
              <a:rPr lang="ar-SA" sz="4400" b="1" dirty="0" smtClean="0">
                <a:latin typeface="Traditional Arabic" pitchFamily="2" charset="-78"/>
                <a:cs typeface="Traditional Arabic" pitchFamily="2" charset="-78"/>
              </a:rPr>
              <a:t> </a:t>
            </a:r>
            <a:endParaRPr kumimoji="0" lang="ar-S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مثلث متساوي الساقين 4">
            <a:hlinkClick r:id="rId4" action="ppaction://hlinkfile"/>
          </p:cNvPr>
          <p:cNvSpPr/>
          <p:nvPr/>
        </p:nvSpPr>
        <p:spPr>
          <a:xfrm>
            <a:off x="1000100" y="428604"/>
            <a:ext cx="1357322" cy="10001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M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untitle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3929066"/>
            <a:ext cx="5533706" cy="1114427"/>
          </a:xfrm>
          <a:prstGeom prst="rect">
            <a:avLst/>
          </a:prstGeom>
        </p:spPr>
      </p:pic>
      <p:sp>
        <p:nvSpPr>
          <p:cNvPr id="3" name="Left Arrow Callout 6"/>
          <p:cNvSpPr/>
          <p:nvPr/>
        </p:nvSpPr>
        <p:spPr>
          <a:xfrm>
            <a:off x="6000760" y="3857628"/>
            <a:ext cx="2643206" cy="1071570"/>
          </a:xfrm>
          <a:prstGeom prst="leftArrowCallout">
            <a:avLst>
              <a:gd name="adj1" fmla="val 29947"/>
              <a:gd name="adj2" fmla="val 25000"/>
              <a:gd name="adj3" fmla="val 54681"/>
              <a:gd name="adj4" fmla="val 6497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dirty="0" smtClean="0">
                <a:latin typeface="Traditional Arabic" pitchFamily="2" charset="-78"/>
                <a:cs typeface="Traditional Arabic" pitchFamily="2" charset="-78"/>
              </a:rPr>
              <a:t>المعادلة </a:t>
            </a:r>
            <a:endParaRPr lang="ar-SA" sz="5400" dirty="0">
              <a:latin typeface="Traditional Arabic" pitchFamily="2" charset="-78"/>
              <a:cs typeface="Traditional Arabic" pitchFamily="2" charset="-78"/>
            </a:endParaRPr>
          </a:p>
        </p:txBody>
      </p:sp>
      <p:pic>
        <p:nvPicPr>
          <p:cNvPr id="4" name="صورة 3" descr="G:\النووية\2006-12-14_19-22-24-531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1071546"/>
            <a:ext cx="4825302" cy="252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467544" y="5157193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b="1" dirty="0" smtClean="0"/>
              <a:t>اكتبي المعادلة النووية لتحول نظير </a:t>
            </a:r>
            <a:r>
              <a:rPr lang="ar-SA" sz="3200" b="1" dirty="0" err="1" smtClean="0"/>
              <a:t>اليورانيوم</a:t>
            </a:r>
            <a:r>
              <a:rPr lang="ar-SA" sz="3200" b="1" dirty="0" smtClean="0"/>
              <a:t> المشع           إلي نظير </a:t>
            </a:r>
            <a:r>
              <a:rPr lang="ar-SA" sz="3200" b="1" dirty="0" err="1" smtClean="0"/>
              <a:t>الثوريوم</a:t>
            </a:r>
            <a:r>
              <a:rPr lang="ar-SA" sz="3200" b="1" dirty="0" smtClean="0"/>
              <a:t>         بانبعاث جسيم </a:t>
            </a:r>
            <a:r>
              <a:rPr lang="ar-SA" sz="3200" b="1" dirty="0" err="1" smtClean="0"/>
              <a:t>ألفا ؟</a:t>
            </a:r>
            <a:r>
              <a:rPr lang="ar-SA" sz="3200" b="1" dirty="0" smtClean="0"/>
              <a:t> </a:t>
            </a:r>
            <a:endParaRPr lang="ar-SA" sz="3200" dirty="0"/>
          </a:p>
        </p:txBody>
      </p:sp>
      <p:pic>
        <p:nvPicPr>
          <p:cNvPr id="6" name="صورة 5"/>
          <p:cNvPicPr/>
          <p:nvPr/>
        </p:nvPicPr>
        <p:blipFill>
          <a:blip r:embed="rId5" cstate="print"/>
          <a:srcRect l="82549" t="32339" r="15172" b="63074"/>
          <a:stretch>
            <a:fillRect/>
          </a:stretch>
        </p:blipFill>
        <p:spPr bwMode="auto">
          <a:xfrm>
            <a:off x="5652120" y="5733256"/>
            <a:ext cx="792088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صورة 6"/>
          <p:cNvPicPr/>
          <p:nvPr/>
        </p:nvPicPr>
        <p:blipFill>
          <a:blip r:embed="rId5" cstate="print"/>
          <a:srcRect l="75222" t="32339" r="21196" b="63074"/>
          <a:stretch>
            <a:fillRect/>
          </a:stretch>
        </p:blipFill>
        <p:spPr bwMode="auto">
          <a:xfrm>
            <a:off x="971600" y="5013176"/>
            <a:ext cx="995164" cy="765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7158" y="214290"/>
            <a:ext cx="850112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4400" b="1" dirty="0" smtClean="0">
                <a:latin typeface="Traditional Arabic" pitchFamily="2" charset="-78"/>
                <a:cs typeface="Traditional Arabic" pitchFamily="2" charset="-78"/>
              </a:rPr>
              <a:t>ماذا يحدث للنواة التي تطلق جسيمات </a:t>
            </a:r>
            <a:r>
              <a:rPr lang="ar-SA" sz="4400" b="1" dirty="0" err="1" smtClean="0">
                <a:latin typeface="Traditional Arabic" pitchFamily="2" charset="-78"/>
                <a:cs typeface="Traditional Arabic" pitchFamily="2" charset="-78"/>
              </a:rPr>
              <a:t>ألفا ؟</a:t>
            </a:r>
            <a:r>
              <a:rPr lang="ar-SA" sz="4400" b="1" dirty="0" smtClean="0">
                <a:latin typeface="Traditional Arabic" pitchFamily="2" charset="-78"/>
                <a:cs typeface="Traditional Arabic" pitchFamily="2" charset="-78"/>
              </a:rPr>
              <a:t> </a:t>
            </a:r>
            <a:endParaRPr kumimoji="0" lang="ar-S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714612" y="285728"/>
            <a:ext cx="600076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ar-SA" sz="4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Calibri" pitchFamily="34" charset="0"/>
                <a:cs typeface="Traditional Arabic" pitchFamily="2" charset="-78"/>
              </a:rPr>
              <a:t>ثانياً : اشعاع </a:t>
            </a:r>
            <a:r>
              <a:rPr kumimoji="0" lang="ar-SA" sz="44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Calibri" pitchFamily="34" charset="0"/>
                <a:cs typeface="Traditional Arabic" pitchFamily="2" charset="-78"/>
              </a:rPr>
              <a:t>بيتا</a:t>
            </a:r>
            <a:r>
              <a:rPr kumimoji="0" lang="ar-SA" sz="4400" b="1" i="0" u="sng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Calibri" pitchFamily="34" charset="0"/>
                <a:cs typeface="Traditional Arabic" pitchFamily="2" charset="-78"/>
              </a:rPr>
              <a:t>  </a:t>
            </a:r>
            <a:r>
              <a:rPr kumimoji="0" lang="ar-SA" sz="44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Calibri" pitchFamily="34" charset="0"/>
                <a:cs typeface="Traditional Arabic" pitchFamily="2" charset="-78"/>
              </a:rPr>
              <a:t> </a:t>
            </a:r>
            <a:r>
              <a:rPr lang="ar-SA" sz="4400" b="1" u="sng" dirty="0" err="1" smtClean="0"/>
              <a:t>(β </a:t>
            </a:r>
            <a:r>
              <a:rPr lang="ar-SA" sz="4400" b="1" u="sng" dirty="0"/>
              <a:t>) </a:t>
            </a:r>
            <a:r>
              <a:rPr kumimoji="0" lang="ar-SA" sz="4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Calibri" pitchFamily="34" charset="0"/>
                <a:cs typeface="Traditional Arabic" pitchFamily="2" charset="-78"/>
              </a:rPr>
              <a:t>: </a:t>
            </a:r>
            <a:endParaRPr kumimoji="0" lang="ar-S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2339752" y="1196752"/>
            <a:ext cx="641289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4400" b="1" dirty="0" smtClean="0">
                <a:latin typeface="Traditional Arabic" pitchFamily="2" charset="-78"/>
                <a:cs typeface="Traditional Arabic" pitchFamily="2" charset="-78"/>
              </a:rPr>
              <a:t>ماذا تمثل أشعة </a:t>
            </a:r>
            <a:r>
              <a:rPr lang="ar-SA" sz="4400" b="1" dirty="0" err="1" smtClean="0">
                <a:latin typeface="Traditional Arabic" pitchFamily="2" charset="-78"/>
                <a:cs typeface="Traditional Arabic" pitchFamily="2" charset="-78"/>
              </a:rPr>
              <a:t>بيتا ؟</a:t>
            </a:r>
            <a:r>
              <a:rPr lang="ar-SA" sz="4400" b="1" dirty="0" smtClean="0">
                <a:latin typeface="Traditional Arabic" pitchFamily="2" charset="-78"/>
                <a:cs typeface="Traditional Arabic" pitchFamily="2" charset="-78"/>
              </a:rPr>
              <a:t> وما هو </a:t>
            </a:r>
            <a:r>
              <a:rPr lang="ar-SA" sz="4400" b="1" dirty="0" err="1" smtClean="0">
                <a:latin typeface="Traditional Arabic" pitchFamily="2" charset="-78"/>
                <a:cs typeface="Traditional Arabic" pitchFamily="2" charset="-78"/>
              </a:rPr>
              <a:t>رمزه ؟</a:t>
            </a:r>
            <a:r>
              <a:rPr lang="ar-SA" sz="4400" b="1" dirty="0" smtClean="0">
                <a:latin typeface="Traditional Arabic" pitchFamily="2" charset="-78"/>
                <a:cs typeface="Traditional Arabic" pitchFamily="2" charset="-78"/>
              </a:rPr>
              <a:t>   </a:t>
            </a:r>
            <a:endParaRPr kumimoji="0" lang="ar-S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صورة 13" descr="250px-Beta-minus_Decay_svg.png"/>
          <p:cNvPicPr/>
          <p:nvPr/>
        </p:nvPicPr>
        <p:blipFill>
          <a:blip r:embed="rId3" cstate="print"/>
          <a:srcRect t="12353"/>
          <a:stretch>
            <a:fillRect/>
          </a:stretch>
        </p:blipFill>
        <p:spPr>
          <a:xfrm>
            <a:off x="2555776" y="3140968"/>
            <a:ext cx="4430985" cy="2437805"/>
          </a:xfrm>
          <a:prstGeom prst="rect">
            <a:avLst/>
          </a:prstGeom>
        </p:spPr>
      </p:pic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2411760" y="2204864"/>
            <a:ext cx="641289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4400" b="1" dirty="0" smtClean="0">
                <a:latin typeface="Traditional Arabic" pitchFamily="2" charset="-78"/>
                <a:cs typeface="Traditional Arabic" pitchFamily="2" charset="-78"/>
              </a:rPr>
              <a:t>من أين تأتي هذه </a:t>
            </a:r>
            <a:r>
              <a:rPr lang="ar-SA" sz="4400" b="1" dirty="0" err="1" smtClean="0">
                <a:latin typeface="Traditional Arabic" pitchFamily="2" charset="-78"/>
                <a:cs typeface="Traditional Arabic" pitchFamily="2" charset="-78"/>
              </a:rPr>
              <a:t>الالكترونات ؟</a:t>
            </a:r>
            <a:r>
              <a:rPr lang="ar-SA" sz="4400" b="1" dirty="0" smtClean="0">
                <a:latin typeface="Traditional Arabic" pitchFamily="2" charset="-78"/>
                <a:cs typeface="Traditional Arabic" pitchFamily="2" charset="-78"/>
              </a:rPr>
              <a:t>  </a:t>
            </a:r>
            <a:endParaRPr kumimoji="0" lang="ar-S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مثلث متساوي الساقين 5">
            <a:hlinkClick r:id="rId4" action="ppaction://hlinkfile"/>
          </p:cNvPr>
          <p:cNvSpPr/>
          <p:nvPr/>
        </p:nvSpPr>
        <p:spPr>
          <a:xfrm>
            <a:off x="714348" y="857232"/>
            <a:ext cx="1357322" cy="10001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M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262</Words>
  <Application>Microsoft Office PowerPoint</Application>
  <PresentationFormat>عرض على الشاشة (3:4)‏</PresentationFormat>
  <Paragraphs>54</Paragraphs>
  <Slides>13</Slides>
  <Notes>13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Office Theme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Eid</dc:creator>
  <cp:lastModifiedBy>User</cp:lastModifiedBy>
  <cp:revision>32</cp:revision>
  <dcterms:created xsi:type="dcterms:W3CDTF">2010-05-28T17:11:13Z</dcterms:created>
  <dcterms:modified xsi:type="dcterms:W3CDTF">2013-04-16T18:01:19Z</dcterms:modified>
</cp:coreProperties>
</file>