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56" r:id="rId1"/>
  </p:sldMasterIdLst>
  <p:notesMasterIdLst>
    <p:notesMasterId r:id="rId10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M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6F084AD-4ABE-47F3-95E0-D6CC690221A9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M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M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670F46D-E349-41B9-840A-04DE114C689F}" type="slidenum">
              <a:rPr lang="ar-MA" smtClean="0"/>
              <a:pPr/>
              <a:t>‹#›</a:t>
            </a:fld>
            <a:endParaRPr lang="ar-M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0F46D-E349-41B9-840A-04DE114C689F}" type="slidenum">
              <a:rPr lang="ar-MA" smtClean="0"/>
              <a:pPr/>
              <a:t>1</a:t>
            </a:fld>
            <a:endParaRPr lang="ar-M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0F46D-E349-41B9-840A-04DE114C689F}" type="slidenum">
              <a:rPr lang="ar-MA" smtClean="0"/>
              <a:pPr/>
              <a:t>2</a:t>
            </a:fld>
            <a:endParaRPr lang="ar-M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0F46D-E349-41B9-840A-04DE114C689F}" type="slidenum">
              <a:rPr lang="ar-MA" smtClean="0"/>
              <a:pPr/>
              <a:t>3</a:t>
            </a:fld>
            <a:endParaRPr lang="ar-M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0F46D-E349-41B9-840A-04DE114C689F}" type="slidenum">
              <a:rPr lang="ar-MA" smtClean="0"/>
              <a:pPr/>
              <a:t>4</a:t>
            </a:fld>
            <a:endParaRPr lang="ar-M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0F46D-E349-41B9-840A-04DE114C689F}" type="slidenum">
              <a:rPr lang="ar-MA" smtClean="0"/>
              <a:pPr/>
              <a:t>5</a:t>
            </a:fld>
            <a:endParaRPr lang="ar-M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0F46D-E349-41B9-840A-04DE114C689F}" type="slidenum">
              <a:rPr lang="ar-MA" smtClean="0"/>
              <a:pPr/>
              <a:t>6</a:t>
            </a:fld>
            <a:endParaRPr lang="ar-M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0F46D-E349-41B9-840A-04DE114C689F}" type="slidenum">
              <a:rPr lang="ar-MA" smtClean="0"/>
              <a:pPr/>
              <a:t>7</a:t>
            </a:fld>
            <a:endParaRPr lang="ar-M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0F46D-E349-41B9-840A-04DE114C689F}" type="slidenum">
              <a:rPr lang="ar-MA" smtClean="0"/>
              <a:pPr/>
              <a:t>8</a:t>
            </a:fld>
            <a:endParaRPr lang="ar-M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ثلث قائم الزاوية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grpSp>
        <p:nvGrpSpPr>
          <p:cNvPr id="2" name="مجموعة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شكل حر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شكل حر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شكل حر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رابط مستقيم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5044D5E-6F17-420D-AFCD-38581AE81194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M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3AE77EF-4421-4DBD-9E1A-A58EB1493889}" type="slidenum">
              <a:rPr lang="ar-MA" smtClean="0"/>
              <a:pPr/>
              <a:t>‹#›</a:t>
            </a:fld>
            <a:endParaRPr lang="ar-M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044D5E-6F17-420D-AFCD-38581AE81194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M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AE77EF-4421-4DBD-9E1A-A58EB1493889}" type="slidenum">
              <a:rPr lang="ar-MA" smtClean="0"/>
              <a:pPr/>
              <a:t>‹#›</a:t>
            </a:fld>
            <a:endParaRPr lang="ar-M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044D5E-6F17-420D-AFCD-38581AE81194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M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AE77EF-4421-4DBD-9E1A-A58EB1493889}" type="slidenum">
              <a:rPr lang="ar-MA" smtClean="0"/>
              <a:pPr/>
              <a:t>‹#›</a:t>
            </a:fld>
            <a:endParaRPr lang="ar-M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044D5E-6F17-420D-AFCD-38581AE81194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M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AE77EF-4421-4DBD-9E1A-A58EB1493889}" type="slidenum">
              <a:rPr lang="ar-MA" smtClean="0"/>
              <a:pPr/>
              <a:t>‹#›</a:t>
            </a:fld>
            <a:endParaRPr lang="ar-MA"/>
          </a:p>
        </p:txBody>
      </p:sp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044D5E-6F17-420D-AFCD-38581AE81194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M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AE77EF-4421-4DBD-9E1A-A58EB1493889}" type="slidenum">
              <a:rPr lang="ar-MA" smtClean="0"/>
              <a:pPr/>
              <a:t>‹#›</a:t>
            </a:fld>
            <a:endParaRPr lang="ar-MA"/>
          </a:p>
        </p:txBody>
      </p:sp>
      <p:sp>
        <p:nvSpPr>
          <p:cNvPr id="7" name="شارة رتبة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شارة رتبة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044D5E-6F17-420D-AFCD-38581AE81194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M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AE77EF-4421-4DBD-9E1A-A58EB1493889}" type="slidenum">
              <a:rPr lang="ar-MA" smtClean="0"/>
              <a:pPr/>
              <a:t>‹#›</a:t>
            </a:fld>
            <a:endParaRPr lang="ar-MA"/>
          </a:p>
        </p:txBody>
      </p:sp>
      <p:sp>
        <p:nvSpPr>
          <p:cNvPr id="8" name="عنوان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044D5E-6F17-420D-AFCD-38581AE81194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M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AE77EF-4421-4DBD-9E1A-A58EB1493889}" type="slidenum">
              <a:rPr lang="ar-MA" smtClean="0"/>
              <a:pPr/>
              <a:t>‹#›</a:t>
            </a:fld>
            <a:endParaRPr lang="ar-M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044D5E-6F17-420D-AFCD-38581AE81194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M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AE77EF-4421-4DBD-9E1A-A58EB1493889}" type="slidenum">
              <a:rPr lang="ar-MA" smtClean="0"/>
              <a:pPr/>
              <a:t>‹#›</a:t>
            </a:fld>
            <a:endParaRPr lang="ar-MA"/>
          </a:p>
        </p:txBody>
      </p:sp>
      <p:sp>
        <p:nvSpPr>
          <p:cNvPr id="6" name="عنوان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044D5E-6F17-420D-AFCD-38581AE81194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AE77EF-4421-4DBD-9E1A-A58EB1493889}" type="slidenum">
              <a:rPr lang="ar-MA" smtClean="0"/>
              <a:pPr/>
              <a:t>‹#›</a:t>
            </a:fld>
            <a:endParaRPr lang="ar-M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5044D5E-6F17-420D-AFCD-38581AE81194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M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AE77EF-4421-4DBD-9E1A-A58EB1493889}" type="slidenum">
              <a:rPr lang="ar-MA" smtClean="0"/>
              <a:pPr/>
              <a:t>‹#›</a:t>
            </a:fld>
            <a:endParaRPr lang="ar-M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5044D5E-6F17-420D-AFCD-38581AE81194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M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3AE77EF-4421-4DBD-9E1A-A58EB1493889}" type="slidenum">
              <a:rPr lang="ar-MA" smtClean="0"/>
              <a:pPr/>
              <a:t>‹#›</a:t>
            </a:fld>
            <a:endParaRPr lang="ar-M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مثلث قائم الزاوية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رابط مستقيم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شارة رتبة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شارة رتبة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accent6">
                <a:lumMod val="60000"/>
                <a:lumOff val="40000"/>
                <a:alpha val="28000"/>
              </a:schemeClr>
            </a:gs>
            <a:gs pos="40000">
              <a:schemeClr val="bg2">
                <a:tint val="65000"/>
                <a:satMod val="300000"/>
              </a:schemeClr>
            </a:gs>
            <a:gs pos="100000">
              <a:schemeClr val="bg2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شكل حر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شكل حر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مثلث قائم الزاوية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رابط مستقيم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5044D5E-6F17-420D-AFCD-38581AE81194}" type="datetimeFigureOut">
              <a:rPr lang="ar-MA" smtClean="0"/>
              <a:pPr/>
              <a:t>13-06-1434</a:t>
            </a:fld>
            <a:endParaRPr lang="ar-M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M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3AE77EF-4421-4DBD-9E1A-A58EB1493889}" type="slidenum">
              <a:rPr lang="ar-MA" smtClean="0"/>
              <a:pPr/>
              <a:t>‹#›</a:t>
            </a:fld>
            <a:endParaRPr lang="ar-M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895600" y="1524000"/>
            <a:ext cx="3900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الاندماج النووي 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صورة 2" descr="0,,6383535_4,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429000"/>
            <a:ext cx="3495675" cy="1967058"/>
          </a:xfrm>
          <a:prstGeom prst="rect">
            <a:avLst/>
          </a:prstGeom>
        </p:spPr>
      </p:pic>
      <p:pic>
        <p:nvPicPr>
          <p:cNvPr id="6" name="صورة 5" descr="n3qnl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2819400"/>
            <a:ext cx="3087675" cy="29888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nuclear28.jpg"/>
          <p:cNvPicPr/>
          <p:nvPr/>
        </p:nvPicPr>
        <p:blipFill>
          <a:blip r:embed="rId3" cstate="print"/>
          <a:srcRect l="16667" t="28415" b="29508"/>
          <a:stretch>
            <a:fillRect/>
          </a:stretch>
        </p:blipFill>
        <p:spPr>
          <a:xfrm>
            <a:off x="1295400" y="2057400"/>
            <a:ext cx="6096000" cy="31241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3733800" y="685800"/>
            <a:ext cx="42672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chemeClr val="accent6">
                    <a:lumMod val="75000"/>
                  </a:schemeClr>
                </a:solidFill>
              </a:rPr>
              <a:t>ما معنى الاندماج النووي </a:t>
            </a:r>
            <a:endParaRPr lang="ar-MA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شكل بيضاوي 1"/>
          <p:cNvSpPr/>
          <p:nvPr/>
        </p:nvSpPr>
        <p:spPr>
          <a:xfrm>
            <a:off x="2743200" y="1524000"/>
            <a:ext cx="685800" cy="609600"/>
          </a:xfrm>
          <a:prstGeom prst="ellipse">
            <a:avLst/>
          </a:prstGeom>
          <a:scene3d>
            <a:camera prst="perspectiveHeroicExtreme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MA"/>
          </a:p>
        </p:txBody>
      </p:sp>
      <p:sp>
        <p:nvSpPr>
          <p:cNvPr id="3" name="شكل بيضاوي 2"/>
          <p:cNvSpPr/>
          <p:nvPr/>
        </p:nvSpPr>
        <p:spPr>
          <a:xfrm>
            <a:off x="2743200" y="3048000"/>
            <a:ext cx="685800" cy="609600"/>
          </a:xfrm>
          <a:prstGeom prst="ellipse">
            <a:avLst/>
          </a:prstGeom>
          <a:scene3d>
            <a:camera prst="perspectiveHeroicExtremeLeftFacing"/>
            <a:lightRig rig="threePt" dir="t"/>
          </a:scene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MA"/>
          </a:p>
        </p:txBody>
      </p:sp>
      <p:sp>
        <p:nvSpPr>
          <p:cNvPr id="4" name="مربع نص 3"/>
          <p:cNvSpPr txBox="1"/>
          <p:nvPr/>
        </p:nvSpPr>
        <p:spPr>
          <a:xfrm>
            <a:off x="3733800" y="685800"/>
            <a:ext cx="42672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chemeClr val="accent6">
                    <a:lumMod val="75000"/>
                  </a:schemeClr>
                </a:solidFill>
              </a:rPr>
              <a:t>قارني بين كتل </a:t>
            </a:r>
            <a:r>
              <a:rPr lang="ar-SA" sz="3600" b="1" dirty="0" err="1" smtClean="0">
                <a:solidFill>
                  <a:schemeClr val="accent6">
                    <a:lumMod val="75000"/>
                  </a:schemeClr>
                </a:solidFill>
              </a:rPr>
              <a:t>الانوية</a:t>
            </a:r>
            <a:r>
              <a:rPr lang="ar-SA" sz="36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ar-MA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7" name="مجموعة 16"/>
          <p:cNvGrpSpPr/>
          <p:nvPr/>
        </p:nvGrpSpPr>
        <p:grpSpPr>
          <a:xfrm>
            <a:off x="5486400" y="2057400"/>
            <a:ext cx="762000" cy="1219200"/>
            <a:chOff x="6705600" y="1905000"/>
            <a:chExt cx="762000" cy="1219200"/>
          </a:xfrm>
        </p:grpSpPr>
        <p:sp>
          <p:nvSpPr>
            <p:cNvPr id="5" name="شكل بيضاوي 4"/>
            <p:cNvSpPr/>
            <p:nvPr/>
          </p:nvSpPr>
          <p:spPr>
            <a:xfrm>
              <a:off x="6705600" y="1905000"/>
              <a:ext cx="685800" cy="609600"/>
            </a:xfrm>
            <a:prstGeom prst="ellipse">
              <a:avLst/>
            </a:prstGeom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MA"/>
            </a:p>
          </p:txBody>
        </p:sp>
        <p:sp>
          <p:nvSpPr>
            <p:cNvPr id="6" name="شكل بيضاوي 5"/>
            <p:cNvSpPr/>
            <p:nvPr/>
          </p:nvSpPr>
          <p:spPr>
            <a:xfrm>
              <a:off x="6781800" y="2514600"/>
              <a:ext cx="685800" cy="609600"/>
            </a:xfrm>
            <a:prstGeom prst="ellipse">
              <a:avLst/>
            </a:prstGeom>
            <a:scene3d>
              <a:camera prst="perspectiveHeroicExtremeLeftFacing"/>
              <a:lightRig rig="threePt" dir="t"/>
            </a:scene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MA"/>
            </a:p>
          </p:txBody>
        </p:sp>
      </p:grpSp>
      <p:grpSp>
        <p:nvGrpSpPr>
          <p:cNvPr id="22" name="مجموعة 21"/>
          <p:cNvGrpSpPr/>
          <p:nvPr/>
        </p:nvGrpSpPr>
        <p:grpSpPr>
          <a:xfrm>
            <a:off x="6096000" y="4495800"/>
            <a:ext cx="762000" cy="1219200"/>
            <a:chOff x="6934200" y="4876800"/>
            <a:chExt cx="762000" cy="1219200"/>
          </a:xfrm>
        </p:grpSpPr>
        <p:sp>
          <p:nvSpPr>
            <p:cNvPr id="7" name="شكل بيضاوي 6"/>
            <p:cNvSpPr/>
            <p:nvPr/>
          </p:nvSpPr>
          <p:spPr>
            <a:xfrm>
              <a:off x="6934200" y="4876800"/>
              <a:ext cx="685800" cy="609600"/>
            </a:xfrm>
            <a:prstGeom prst="ellipse">
              <a:avLst/>
            </a:prstGeom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MA"/>
            </a:p>
          </p:txBody>
        </p:sp>
        <p:sp>
          <p:nvSpPr>
            <p:cNvPr id="8" name="شكل بيضاوي 7"/>
            <p:cNvSpPr/>
            <p:nvPr/>
          </p:nvSpPr>
          <p:spPr>
            <a:xfrm>
              <a:off x="7010400" y="5486400"/>
              <a:ext cx="685800" cy="609600"/>
            </a:xfrm>
            <a:prstGeom prst="ellipse">
              <a:avLst/>
            </a:prstGeom>
            <a:scene3d>
              <a:camera prst="perspectiveHeroicExtremeLeftFacing"/>
              <a:lightRig rig="threePt" dir="t"/>
            </a:scene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MA"/>
            </a:p>
          </p:txBody>
        </p:sp>
      </p:grpSp>
      <p:sp>
        <p:nvSpPr>
          <p:cNvPr id="9" name="شكل بيضاوي 8"/>
          <p:cNvSpPr/>
          <p:nvPr/>
        </p:nvSpPr>
        <p:spPr>
          <a:xfrm>
            <a:off x="4191000" y="4800600"/>
            <a:ext cx="685800" cy="609600"/>
          </a:xfrm>
          <a:prstGeom prst="ellipse">
            <a:avLst/>
          </a:prstGeom>
          <a:scene3d>
            <a:camera prst="perspectiveHeroicExtreme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MA"/>
          </a:p>
        </p:txBody>
      </p:sp>
      <p:sp>
        <p:nvSpPr>
          <p:cNvPr id="11" name="مربع نص 10"/>
          <p:cNvSpPr txBox="1"/>
          <p:nvPr/>
        </p:nvSpPr>
        <p:spPr>
          <a:xfrm>
            <a:off x="5105400" y="4572000"/>
            <a:ext cx="83820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600" b="1" dirty="0" smtClean="0"/>
              <a:t>&gt;</a:t>
            </a:r>
            <a:endParaRPr lang="ar-MA" sz="6600" b="1" dirty="0"/>
          </a:p>
        </p:txBody>
      </p:sp>
      <p:grpSp>
        <p:nvGrpSpPr>
          <p:cNvPr id="21" name="مجموعة 20"/>
          <p:cNvGrpSpPr/>
          <p:nvPr/>
        </p:nvGrpSpPr>
        <p:grpSpPr>
          <a:xfrm>
            <a:off x="2590800" y="4572000"/>
            <a:ext cx="1440391" cy="1107996"/>
            <a:chOff x="1295400" y="5105400"/>
            <a:chExt cx="1440391" cy="1107996"/>
          </a:xfrm>
        </p:grpSpPr>
        <p:sp>
          <p:nvSpPr>
            <p:cNvPr id="10" name="شكل بيضاوي 9"/>
            <p:cNvSpPr/>
            <p:nvPr/>
          </p:nvSpPr>
          <p:spPr>
            <a:xfrm>
              <a:off x="1295400" y="5334000"/>
              <a:ext cx="685800" cy="609600"/>
            </a:xfrm>
            <a:prstGeom prst="ellipse">
              <a:avLst/>
            </a:prstGeom>
            <a:scene3d>
              <a:camera prst="perspectiveHeroicExtremeLeftFacing"/>
              <a:lightRig rig="threePt" dir="t"/>
            </a:scene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MA"/>
            </a:p>
          </p:txBody>
        </p:sp>
        <p:sp>
          <p:nvSpPr>
            <p:cNvPr id="12" name="مستطيل 11"/>
            <p:cNvSpPr/>
            <p:nvPr/>
          </p:nvSpPr>
          <p:spPr>
            <a:xfrm>
              <a:off x="2057400" y="5105400"/>
              <a:ext cx="67839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-SA" sz="6600" b="1" dirty="0">
                  <a:solidFill>
                    <a:prstClr val="black"/>
                  </a:solidFill>
                </a:rPr>
                <a:t>+</a:t>
              </a:r>
              <a:endParaRPr lang="ar-MA" dirty="0"/>
            </a:p>
          </p:txBody>
        </p:sp>
      </p:grpSp>
      <p:sp>
        <p:nvSpPr>
          <p:cNvPr id="15" name="مربع نص 14"/>
          <p:cNvSpPr txBox="1"/>
          <p:nvPr/>
        </p:nvSpPr>
        <p:spPr>
          <a:xfrm>
            <a:off x="3886200" y="1295400"/>
            <a:ext cx="83820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600" b="1" dirty="0" smtClean="0"/>
              <a:t>&lt;</a:t>
            </a:r>
            <a:endParaRPr lang="ar-MA" sz="6600" b="1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3886200" y="2819400"/>
            <a:ext cx="83820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600" b="1" dirty="0" smtClean="0"/>
              <a:t>&lt;</a:t>
            </a:r>
            <a:endParaRPr lang="ar-MA" sz="6600" b="1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457200" y="1524000"/>
            <a:ext cx="18288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النواة الأولي </a:t>
            </a:r>
            <a:endParaRPr lang="ar-MA" sz="3200" b="1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457200" y="3048000"/>
            <a:ext cx="18288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النواة الثانية </a:t>
            </a:r>
            <a:endParaRPr lang="ar-MA" sz="3200" b="1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6400800" y="2362200"/>
            <a:ext cx="22860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النواتين مندمجة </a:t>
            </a:r>
            <a:endParaRPr lang="ar-MA" sz="3200" b="1" dirty="0"/>
          </a:p>
        </p:txBody>
      </p:sp>
      <p:sp>
        <p:nvSpPr>
          <p:cNvPr id="23" name="مربع نص 22"/>
          <p:cNvSpPr txBox="1"/>
          <p:nvPr/>
        </p:nvSpPr>
        <p:spPr>
          <a:xfrm>
            <a:off x="152400" y="4648200"/>
            <a:ext cx="23622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مجموع النواتين قبل التفاعل </a:t>
            </a:r>
            <a:endParaRPr lang="ar-MA" sz="3200" b="1" dirty="0"/>
          </a:p>
        </p:txBody>
      </p:sp>
      <p:sp>
        <p:nvSpPr>
          <p:cNvPr id="24" name="مربع نص 23"/>
          <p:cNvSpPr txBox="1"/>
          <p:nvPr/>
        </p:nvSpPr>
        <p:spPr>
          <a:xfrm>
            <a:off x="6858000" y="4724400"/>
            <a:ext cx="22860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النواتين مندمجة </a:t>
            </a:r>
            <a:endParaRPr lang="ar-M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  <p:bldP spid="11" grpId="0"/>
      <p:bldP spid="15" grpId="0"/>
      <p:bldP spid="16" grpId="0"/>
      <p:bldP spid="18" grpId="0"/>
      <p:bldP spid="19" grpId="0"/>
      <p:bldP spid="20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4h9rvd.g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66800" y="1295400"/>
            <a:ext cx="7010400" cy="32385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152400" y="533400"/>
            <a:ext cx="8763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من الرسم وضحي كيف يحدث الاندماج النووي في الشمس </a:t>
            </a:r>
            <a:endParaRPr lang="ar-MA" sz="36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209800" y="5791200"/>
            <a:ext cx="66294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ولكن هذا التفاعل يحدث في ثلاث مراحل </a:t>
            </a:r>
            <a:endParaRPr lang="ar-MA" sz="36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28600" y="4953000"/>
            <a:ext cx="8686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كم تساوي الطاقة المحررة من اندماج أربعة بروتونات </a:t>
            </a:r>
            <a:endParaRPr lang="ar-M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457200" y="1295400"/>
            <a:ext cx="8305800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chemeClr val="accent6">
                    <a:lumMod val="75000"/>
                  </a:schemeClr>
                </a:solidFill>
              </a:rPr>
              <a:t>تعوني مع مجموعتك </a:t>
            </a:r>
          </a:p>
          <a:p>
            <a:r>
              <a:rPr lang="ar-SA" sz="3600" b="1" dirty="0" smtClean="0">
                <a:solidFill>
                  <a:schemeClr val="accent6">
                    <a:lumMod val="75000"/>
                  </a:schemeClr>
                </a:solidFill>
              </a:rPr>
              <a:t>واكتبي </a:t>
            </a:r>
            <a:r>
              <a:rPr lang="ar-SA" sz="3600" b="1" dirty="0">
                <a:solidFill>
                  <a:schemeClr val="accent6">
                    <a:lumMod val="75000"/>
                  </a:schemeClr>
                </a:solidFill>
              </a:rPr>
              <a:t>المعادلات النووية التي توضح الاندماج الذي يحدث في الشمس </a:t>
            </a:r>
            <a:r>
              <a:rPr lang="ar-SA" sz="3600" b="1" dirty="0" smtClean="0">
                <a:solidFill>
                  <a:schemeClr val="accent6">
                    <a:lumMod val="75000"/>
                  </a:schemeClr>
                </a:solidFill>
              </a:rPr>
              <a:t>بالاستفادة من الرسم </a:t>
            </a:r>
            <a:endParaRPr lang="ar-MA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سهم إلى اليسار 3"/>
          <p:cNvSpPr/>
          <p:nvPr/>
        </p:nvSpPr>
        <p:spPr>
          <a:xfrm>
            <a:off x="5181600" y="4114800"/>
            <a:ext cx="2971800" cy="12954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dirty="0" smtClean="0"/>
              <a:t>المرحلة الأولي </a:t>
            </a:r>
            <a:endParaRPr lang="ar-MA" sz="4000" dirty="0"/>
          </a:p>
        </p:txBody>
      </p:sp>
      <p:pic>
        <p:nvPicPr>
          <p:cNvPr id="8" name="صورة 7" descr="250px-FusionintheSun_svg.png"/>
          <p:cNvPicPr/>
          <p:nvPr/>
        </p:nvPicPr>
        <p:blipFill>
          <a:blip r:embed="rId3" cstate="print"/>
          <a:srcRect l="68342" r="3881" b="63768"/>
          <a:stretch>
            <a:fillRect/>
          </a:stretch>
        </p:blipFill>
        <p:spPr>
          <a:xfrm>
            <a:off x="2819400" y="3733800"/>
            <a:ext cx="1828800" cy="2057400"/>
          </a:xfrm>
          <a:prstGeom prst="rect">
            <a:avLst/>
          </a:prstGeom>
        </p:spPr>
      </p:pic>
      <p:pic>
        <p:nvPicPr>
          <p:cNvPr id="12" name="صورة 11" descr="untitledmn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228600"/>
            <a:ext cx="2438095" cy="1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سهم إلى اليسار 2"/>
          <p:cNvSpPr/>
          <p:nvPr/>
        </p:nvSpPr>
        <p:spPr>
          <a:xfrm>
            <a:off x="5257800" y="914400"/>
            <a:ext cx="2971800" cy="12954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dirty="0" smtClean="0"/>
              <a:t>المرحلة الثانية </a:t>
            </a:r>
            <a:endParaRPr lang="ar-MA" sz="4000" dirty="0"/>
          </a:p>
        </p:txBody>
      </p:sp>
      <p:pic>
        <p:nvPicPr>
          <p:cNvPr id="5" name="صورة 4" descr="250px-FusionintheSun_svg.png"/>
          <p:cNvPicPr/>
          <p:nvPr/>
        </p:nvPicPr>
        <p:blipFill>
          <a:blip r:embed="rId3" cstate="print"/>
          <a:srcRect l="55271" t="28985" r="3881" b="39131"/>
          <a:stretch>
            <a:fillRect/>
          </a:stretch>
        </p:blipFill>
        <p:spPr>
          <a:xfrm>
            <a:off x="1676400" y="609600"/>
            <a:ext cx="2438400" cy="1981200"/>
          </a:xfrm>
          <a:prstGeom prst="rect">
            <a:avLst/>
          </a:prstGeom>
        </p:spPr>
      </p:pic>
      <p:pic>
        <p:nvPicPr>
          <p:cNvPr id="6" name="صورة 5" descr="250px-FusionintheSun_svg.png"/>
          <p:cNvPicPr/>
          <p:nvPr/>
        </p:nvPicPr>
        <p:blipFill>
          <a:blip r:embed="rId3" cstate="print"/>
          <a:srcRect l="2985" t="52174" r="3881"/>
          <a:stretch>
            <a:fillRect/>
          </a:stretch>
        </p:blipFill>
        <p:spPr>
          <a:xfrm>
            <a:off x="762000" y="2971800"/>
            <a:ext cx="4343400" cy="2514600"/>
          </a:xfrm>
          <a:prstGeom prst="rect">
            <a:avLst/>
          </a:prstGeom>
        </p:spPr>
      </p:pic>
      <p:sp>
        <p:nvSpPr>
          <p:cNvPr id="7" name="سهم إلى اليسار 6"/>
          <p:cNvSpPr/>
          <p:nvPr/>
        </p:nvSpPr>
        <p:spPr>
          <a:xfrm>
            <a:off x="5410200" y="3352800"/>
            <a:ext cx="2971800" cy="12954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dirty="0" smtClean="0"/>
              <a:t>المرحلة الثالثة </a:t>
            </a:r>
            <a:endParaRPr lang="ar-MA" sz="40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4267200" y="5715000"/>
            <a:ext cx="39624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متى يحدث التفاعل الثالث </a:t>
            </a:r>
            <a:endParaRPr lang="ar-M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250px-FusionintheSun_svg.png"/>
          <p:cNvPicPr/>
          <p:nvPr/>
        </p:nvPicPr>
        <p:blipFill>
          <a:blip r:embed="rId3" cstate="print"/>
          <a:srcRect l="2985" t="1449" r="3881"/>
          <a:stretch>
            <a:fillRect/>
          </a:stretch>
        </p:blipFill>
        <p:spPr>
          <a:xfrm>
            <a:off x="228600" y="1143000"/>
            <a:ext cx="3657600" cy="4648200"/>
          </a:xfrm>
          <a:prstGeom prst="rect">
            <a:avLst/>
          </a:prstGeom>
        </p:spPr>
      </p:pic>
      <p:pic>
        <p:nvPicPr>
          <p:cNvPr id="3" name="صورة 2" descr="fusion-su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0" y="1981200"/>
            <a:ext cx="514350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 l="52500" t="26000" r="10625" b="41000"/>
          <a:stretch>
            <a:fillRect/>
          </a:stretch>
        </p:blipFill>
        <p:spPr bwMode="auto">
          <a:xfrm>
            <a:off x="1066800" y="1981200"/>
            <a:ext cx="708429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صورة 2" descr="_1_~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9000" y="304800"/>
            <a:ext cx="1562100" cy="1562100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1219200" y="838200"/>
            <a:ext cx="57150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تناقشي مع مجموعتك في حل هذه التمرين </a:t>
            </a:r>
            <a:endParaRPr lang="ar-M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لتقى">
  <a:themeElements>
    <a:clrScheme name="ملتقى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ملتقى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ملتقى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48</TotalTime>
  <Words>91</Words>
  <Application>Microsoft Office PowerPoint</Application>
  <PresentationFormat>عرض على الشاشة (3:4)‏</PresentationFormat>
  <Paragraphs>30</Paragraphs>
  <Slides>8</Slides>
  <Notes>8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ملتقى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User</cp:lastModifiedBy>
  <cp:revision>6</cp:revision>
  <dcterms:created xsi:type="dcterms:W3CDTF">2013-04-23T17:54:08Z</dcterms:created>
  <dcterms:modified xsi:type="dcterms:W3CDTF">2013-04-23T18:43:34Z</dcterms:modified>
</cp:coreProperties>
</file>