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activeX/activeX2.bin" ContentType="application/vnd.ms-office.activeX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ppt/activeX/activeX1.bin" ContentType="application/vnd.ms-office.activeX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77"/>
  </p:notesMasterIdLst>
  <p:sldIdLst>
    <p:sldId id="344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3" r:id="rId18"/>
    <p:sldId id="274" r:id="rId19"/>
    <p:sldId id="275" r:id="rId20"/>
    <p:sldId id="276" r:id="rId21"/>
    <p:sldId id="277" r:id="rId22"/>
    <p:sldId id="278" r:id="rId23"/>
    <p:sldId id="283" r:id="rId24"/>
    <p:sldId id="280" r:id="rId25"/>
    <p:sldId id="284" r:id="rId26"/>
    <p:sldId id="285" r:id="rId27"/>
    <p:sldId id="281" r:id="rId28"/>
    <p:sldId id="286" r:id="rId29"/>
    <p:sldId id="282" r:id="rId30"/>
    <p:sldId id="287" r:id="rId31"/>
    <p:sldId id="288" r:id="rId32"/>
    <p:sldId id="314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9" r:id="rId43"/>
    <p:sldId id="300" r:id="rId44"/>
    <p:sldId id="301" r:id="rId45"/>
    <p:sldId id="310" r:id="rId46"/>
    <p:sldId id="311" r:id="rId47"/>
    <p:sldId id="312" r:id="rId48"/>
    <p:sldId id="304" r:id="rId49"/>
    <p:sldId id="306" r:id="rId50"/>
    <p:sldId id="307" r:id="rId51"/>
    <p:sldId id="303" r:id="rId52"/>
    <p:sldId id="308" r:id="rId53"/>
    <p:sldId id="315" r:id="rId54"/>
    <p:sldId id="318" r:id="rId55"/>
    <p:sldId id="335" r:id="rId56"/>
    <p:sldId id="316" r:id="rId57"/>
    <p:sldId id="317" r:id="rId58"/>
    <p:sldId id="319" r:id="rId59"/>
    <p:sldId id="330" r:id="rId60"/>
    <p:sldId id="329" r:id="rId61"/>
    <p:sldId id="321" r:id="rId62"/>
    <p:sldId id="324" r:id="rId63"/>
    <p:sldId id="334" r:id="rId64"/>
    <p:sldId id="331" r:id="rId65"/>
    <p:sldId id="332" r:id="rId66"/>
    <p:sldId id="336" r:id="rId67"/>
    <p:sldId id="320" r:id="rId68"/>
    <p:sldId id="337" r:id="rId69"/>
    <p:sldId id="338" r:id="rId70"/>
    <p:sldId id="339" r:id="rId71"/>
    <p:sldId id="340" r:id="rId72"/>
    <p:sldId id="341" r:id="rId73"/>
    <p:sldId id="342" r:id="rId74"/>
    <p:sldId id="345" r:id="rId75"/>
    <p:sldId id="346" r:id="rId7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2D9D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نمط ذو سمات 1 - تميي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10FD7FEE-875F-11D6-83D2-525400E80BD5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10FD7FEE-875F-11D6-83D2-525400E80BD5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image" Target="../media/image7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image" Target="../media/image8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2083916-B743-484B-BC43-B857B7DC905A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BBDF2B6-E831-4825-95AF-EC6C240DC81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BDF2B6-E831-4825-95AF-EC6C240DC811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6603B-8F90-4B45-B6E3-07AD636683AF}" type="slidenum">
              <a:rPr lang="ar-MA" smtClean="0"/>
              <a:pPr/>
              <a:t>25</a:t>
            </a:fld>
            <a:endParaRPr lang="ar-M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6603B-8F90-4B45-B6E3-07AD636683AF}" type="slidenum">
              <a:rPr lang="ar-MA" smtClean="0"/>
              <a:pPr/>
              <a:t>26</a:t>
            </a:fld>
            <a:endParaRPr lang="ar-M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6603B-8F90-4B45-B6E3-07AD636683AF}" type="slidenum">
              <a:rPr lang="ar-MA" smtClean="0"/>
              <a:pPr/>
              <a:t>28</a:t>
            </a:fld>
            <a:endParaRPr lang="ar-M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6603B-8F90-4B45-B6E3-07AD636683AF}" type="slidenum">
              <a:rPr lang="ar-MA" smtClean="0"/>
              <a:pPr/>
              <a:t>29</a:t>
            </a:fld>
            <a:endParaRPr lang="ar-M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6603B-8F90-4B45-B6E3-07AD636683AF}" type="slidenum">
              <a:rPr lang="ar-MA" smtClean="0"/>
              <a:pPr/>
              <a:t>30</a:t>
            </a:fld>
            <a:endParaRPr lang="ar-M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61</a:t>
            </a:fld>
            <a:endParaRPr lang="ar-M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M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0F46D-E349-41B9-840A-04DE114C689F}" type="slidenum">
              <a:rPr lang="ar-MA" smtClean="0"/>
              <a:pPr/>
              <a:t>62</a:t>
            </a:fld>
            <a:endParaRPr lang="ar-M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BDF2B6-E831-4825-95AF-EC6C240DC811}" type="slidenum">
              <a:rPr lang="ar-SA" smtClean="0"/>
              <a:pPr/>
              <a:t>69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ثلث قائم الزاوية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grpSp>
        <p:nvGrpSpPr>
          <p:cNvPr id="2" name="مجموعة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شكل حر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شكل حر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شكل حر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رابط مستقيم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عنوان، ونص،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D7D7C08-9C5B-4E18-B037-D223BEA6A27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3AA10-594B-400E-B333-79F5D55F678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شارة رتبة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شارة رتبة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مثلث قائم الزاوية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رابط مستقيم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شارة رتبة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شارة رتبة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شكل حر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شكل حر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مثلث قائم الزاوية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رابط مستقيم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469DD06-4AE2-4E9A-9C94-3DF257E51E51}" type="datetimeFigureOut">
              <a:rPr lang="ar-SA" smtClean="0"/>
              <a:pPr/>
              <a:t>22/06/1434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68C49C7-9DA2-4A34-95A3-BF67225A8E8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ar.wikipedia.org/wiki/%D9%81%D9%82%D8%B1_%D8%A7%D9%84%D8%AF%D9%85_%D8%A7%D9%84%D9%84%D8%A7%D8%AA%D9%86%D8%B3%D8%AC%D9%8A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1602;&#1610;&#1575;&#1587;%20&#1575;&#1604;&#1575;&#1588;&#1593;&#1575;&#1593;.swf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5;&#1590;&#1605;&#1581;&#1604;&#1575;&#1604;.sw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" Target="slide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hyperlink" Target="../&#1575;&#1604;&#1605;&#1585;&#1601;&#1602;&#1575;&#1578;/&#1575;&#1604;&#1601;&#1604;&#1575;&#1588;&#1575;&#1578;/&#1606;&#1608;&#1608;&#1610;%20&#1605;&#1585;&#1578;&#1576;1/&#1575;&#1604;&#1578;&#1581;&#1604;&#1604;%20&#1575;&#1604;&#1573;&#1588;&#1593;&#1575;&#1593;&#1610;.swf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../&#1575;&#1604;&#1605;&#1585;&#1601;&#1602;&#1575;&#1578;/&#1575;&#1604;&#1601;&#1604;&#1575;&#1588;&#1575;&#1578;/&#1606;&#1608;&#1608;&#1610;%20&#1605;&#1585;&#1578;&#1576;1/&#1606;&#1601;&#1575;&#1584;&#1610;&#1577;%20&#1575;&#1604;&#1571;&#1588;&#1593;&#1577;.swf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7.bin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8.bin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9.bin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data:image/jpeg;base64,/9j/4AAQSkZJRgABAQAAAQABAAD/2wCEAAkGBhQQEBQUEhQSFRUWGBYVFxgWFBcVFhcUFBUWGBgVFxYYGyYeGBovGhgWHy8gIykqLCwtFh4xNTMqNScrLCkBCQoKDgwOGg8PGikkHx8pLCwsLCksKSwpKiwpKSwpLCwsLCwsLCwsLCwpKSwpLCwpKSwpKSwsLCwsLCwsLCwsKf/AABEIALUBFwMBIgACEQEDEQH/xAAbAAABBQEBAAAAAAAAAAAAAAAGAAIDBAUBB//EAD8QAAICAQMCBQEHAwIEBAcBAAECAxEABBIhBTEGEyJBUWEHFDJScYGRI0KhFTNicrHRgpLS8BYXJVVj4fEk/8QAGgEBAQEBAQEBAAAAAAAAAAAAAAECAwQFBv/EACwRAAICAQMEAgAFBQEAAAAAAAABAhEDEiFBExQxUQRhcZGh0fAiQlKB4RX/2gAMAwEAAhEDEQA/ADWs7WTBMcIxn2LPzOkrVirLiwg+2WYen37DMuaRuOJy8GWEvLWn6eW9s2ItDGpUMUDNYUEgFiBZ2gnnjnjM/wAW9d+4RLKgDBZAkg9O0b1IUyNyyKDR9Kkn4zhLPe0T24vgt7yLQ6ekS75WVFHcsQqj9SeMdp4oZ498LrIhsBlNgkGjR98B+ta/UdSXTM2kdYwbFq4K6gG1khdFaRkKg3uRRXvdUYeGfC76R5Hk1DyGQAGO3MSlf7l813fd7E7qPx2ri5yW7e57+2go0UtZptpyrWE+p0yMeVGVdRBDGu5wqjgWb7nsOM7rOktz5kviNy2MPbnKze0kenlvZsau9G/3+o78jjg5aHS4vyD/ADl7mJOyn7QMVnKwrHSovyL/AJ/75Emm0xVm/p7VJVju4BU0wJvgg5O5j6NL4M/aBmsVYXf6RF+Qf5/75HFoNO5YKEJU7WAN7WoGjzwaI/nJ3UfRewn7QK1irCrU6CCNCzIAB+pPwAB7kngD3vGaPSaeVdyoO9EGwVYd1YHkH6ZO7hdD/wA+ftAxWdrC3/R4fyL/AJ/75z/SYvyL/n/vmu5j6HYT9oE9uLbhONBAWKhU3AAkXyAbokX2NH+M6elxfkH+f++O5j6M9jP2gX24qwlPTI/yD/OMbp0f5B/nNddejL+HL2gcrFWEDaCP8o/zjDok/KP85esjL+LJcmFWd25sNo0/KMjbSr+UZrqow8DMqsVZpHTL8DGGAfGXWZeJlHbnKy4Yh8Ywxj4zWozoZWrFWTlMaVy2Z0kVYsftxYsUTgZLHHecVc1tBo/fOE56UevHjc2N0nT/AJyLxP1B9JpmeBFkl4CITyxPcqtgyELbbByazQ6t1AaXTyTbHcRqWKoAWIHegSPbn9BgH0zok/WJPP1bFdKCCiruAm2MxSSION8ClWpiDb/QZ49Tlu/B9fHiUEVdBJrNY7LEpEyMh++s6ExgOWfTyKiFa/8Awxsdt0zd8PR4Y0wnOpMMRnNW+3+5RW4KTQauN3evfLkMUcEaxxqqIopVUBVA+ABleXVXk3l42LPKkXH1AGQPqbyruvHLmlBI87yORJeUOshdq3L5TjcyMKLWqHdSnhvTfFe+XwMxup9NeeU7OTGE9N0drrJ6hYq93seDtzGRKUWmvPs1DyUekloG3SymVjHtitloVJteNnAosrbdzfA/4c3Y+uKqOZaBQ0QlvutN4KAckbOfpR+LwenknGpTzFjleLzHaKFDQE6hBGTyPMNO/roeqrrnL8nUk8x0j0LybAInZVh28Kv9IWwtRe0+3prnPDCOXElFRVVxSXk9LSZq6bxDFLKYl332DVSm1JFG75AYixzsJ7USL0zMIqAjMI3gdnkWObYxX2ryj+pq/wAIzU+9yV/U6cTurdsaJxtS9g9QWyL7dh7HIvuc0m+SOAxUI0jjcqKCiUFvSSAP6p4HNDJPHPM1qVVfPsqpBL0qffBEx7siH9SVBwe02pMOo4BpV1BkIPMm2crGtdi25rv/AI/gnLM3T3vTxr6vu6xvtJrdyyEgnjcKFfqR75nauUjV7a/qKpmKDc/DzRMkZKKaJ8pj8DcO/c9smPU015j+xUy51Pr6mMxzGFC1Nv3ExiPkh1YEHcGWhRHI3fTH9I1Y0sG7iWNmDeckgYOZGA3Hce9kdie37ZWn1SsfKj0G+RUUlWEQSIyWwR2F887iFB/FliHwbvUtqW8yUqQvcRREggCOMcKBf6/U5wjDM5KTdVs/G/7fmXYtf6uy6ghm9BdU2kD0q6jy5Vb+5S4ZTye47UbtazraxsRtJClQ7WAFLlQBRNsfUpNdtw9+MxDp2ZkjXRmI74y8g8oJtjcOaKncQSOBQ7+2VeqmOZpYxp/O1CySiOQL/tljYZpDRSj/AGqSTsBoWM7RWRL/AH9eDOxpaHjWA/n+9A/UpNGFv9FoD6AZvnB/VxmIkPpW1ALF1ZRGdpZRuBDkUdwJ49iMr/eU/wDts3/lg/8AXkhrx2tN7vlckaT5CU5Q6nrvKWwLJBIsEgBQWZiByQAOw5PAHfMj72n/ANsl/wDLp/8A14+HqYjNp06dT2sCAGj7WH/TNSyZWto7/ijGiPLHdH8QpO5USB+A4bY0XBIFFX57kURwb+RyundQZmCub3hjRADJIhG+Eih2DrR9xfJFHKGpgad4yuiESxt5jBhFclcbPTfsWPPF1lnTXJPGU0zadI/MLbhGNzOEUUEJvhe5+mbh1P6Lv73X6/8ADEoxpmwwyJhkzDGMM9yPG0QMMYRkzDIyM6JnFohYYwjJiMYRm0zm0QkY0jJSMaRmrObRFWLJNuLLZKL+jgs5m+PesT6VIhCfKVmH9c0Y1lBBSKYEemJ+QXvg17Xl3rPUxotK0tqrGkRmUmNZH4RpNvIS6s4JS6yfrOqjgJeCNIyNVGrVtJJWRWsEOGG3y2B4G5u4zxyep3wfa+Pj0xtm7D0Y9VAnkfU6cMhin0zf7ZkiJ2mm4ZAxJ44fgH3BKjN5aBbugBfAuhV0OB+2RyusSKiClUBVA9gooD+My5ZbzMYavwM5s+nZFqTUX74wMPkfzlPbirO+hHheRsvhx8j+ckVx8j+RmZtxbcaCrK1wawkHyP5GVeodNhnrf3HZlcowB7jcpBr6ZTrOV+n78Ch7k+wzPT+zazv0TR+G9OigR/0mF+uOQrJz3tgbP75odM0kWnjCIRQs8tZJJskn3N++ZKANVFTYBFEGwbphR5Bo89jRxPSlQxALHaoJALNRbat/iNKxoewOZ0J8nTrz/wAQi89fzL/Ixw1C/mX+Rg3X6f8AT/OID9P25H85OivY7mXo2eoaOKcC3Kst7XSQo4vuAykGu3HbjKcXh3TqhAZtxbf5nmHzd/bd5l7rrjv247ZS244RX25/7/H69uO/Ix0a5KvlSfhGv0rQxadSEayxLMzPuZmPcsxNk5d+8r+Zf5GDND6AfJIAA+STwMcYvpk6K9jupegkOoX8y/yMZ5qXdrf6jBysW3L0Psndv0EfnL+Zf5GN80fI/kZgon0J+gqyfYC+O/H75P08rIiuhtWUMp+VYWD9My8aXJqOaUt6NjcPkfyMa36j+cqTalIyFPLEXtFbq/MQT+G+L7C+aHOZcviiKIt5h3At6DEGk9BWJrPHPEm7036Var2kZztHqjjnJeDacj5H85Czj5H8jEyK6hkIZWAKsCCCDyCCO4yhOoHcgDgWSALJoCz7kkAD651ik+TyTck6otlx8j+RjCw+R/OUJ3WMW7IgurZ1QXRO22I5oE134xxXOqSfJwlKS8otFh8jGHIKxbc1pOeokOMIzm3FtzVGThGNIx9YqykojrO4/bnMWSiTxv1NNPonVmiV5VdIxKhdHYKWMZA+QCB9SPfG+BtHFHpN8YYFz6t3O3ygIxErf3IgXYG96J9zg94t1Umq1flxyjy454NO8VAyLMwLR6lVYAkB25o8iPvwcOnjEcYQXSgDnufqT7n3J+ueKtkvZ9yX9MShq5LOV6yV+cbtz0rZHypbuxlYqx9YqzVmaGVirH1irJYoao5GZsvW4IdiaySOJnWRv6xjiDRiUptADMjHYRwDZFGrJA1KxFLqwDRsWAaPyL7H6jMSTfg6Qaj5QIdM0sujh04TRvMp0McLpGYlAlR5HqQSsvDCV74J9Rsd8ozDXtp3iXTaqDdL5gMEWkj2o0QBRfL1KEES2wY2SAA24EjD0jFtzn0vs7dw/Rla3XhYvLlMHnyad3CSsixPIqIGQ7uGXzH5+AMG08Q6mLQ6Z4445W+8GFvJbTsJE80bUQKUQsyuwLxDhoyaAJOGWs6dFMAJoopQptRJGkgVvkBwaP6fGOOhjLrJ5cfmKNqv5ab1UitqvVgVxQPbDhJvyI5YJbow5uvasA7OmagmzW6TT1t2jaW2z/i3XYHAHyc5oulu7PKIHgL66HUlZGTeY4440dm2Oy9/MNXZwi24tua6d+WZ61eFQN+J+rQNp9VpjJGJxGAsZdRJJIyLJEI0PL2+1RV8g9si1mq18mqE0GkVFClHTVfd422lt5EeoikeS94B2ldnA7nCcwjcG2ruAoNtG4A+warA+gx1ZNDbtsLIoqkjLeac6uNVilEIRhIxMJhZmQOrRkMJd4k/p8qAQSaFA4zX9ZVIjLCpnbzE05jEtFiuoaJhGhbb5gJY0aJFWaGa+3KcfQ9OsxnWCATNdyiNBISRRO6rsgmz3N84cXwwpx5RQ0Gs1rayJmhWHRhWLiSSIzAqpIZ1QsQdwWgrEbdxPJzY8NQtBokMgIZUeQqeCu5nlCH4IDBfpWTx8ZchIIIPY8H9DmZRa3OmOae1UCWp1r6lw/8AT2+XKscp21IXCqVhXcC8VWNx7kitwF5BCKkUNqOG8spGkSh/KZXET1bHcGcA0Rdr6VFbrut8Mvp2MkEazrtYsZZpGm/CF4kIZqq/QgFgHknbmND0EPx5WpMmoKNuMb7AqP8A7R8xF8uJfWbba9LGV9q859qLi1s9gl8M9TLySwlSNoMrUymNDJIxEahfoeW7FleronKfibWafUJNpS0TS741ELEb3YNFIKjPJFEixxQPI5zY6J0FNIG2KqA36E4W7sufcngAX2UAfOTzAXdC6q6F18X3r6Z1im0eDLlhHJqQJdeg1B+8QxQz7JJjKJYvJIMbxKGUbp42Vg9m/pRsEjN7TbzGnmf7mxN/b/c2jf24/FfbLBGcrO8IaTx5vkPLFRpKhm3Ftx9YtudLPJQysVY/birFihlYqx9YqxYoZWdx23FixRZn6NBJqY9Uyf1ogyqw9wwI9Q96s18Wck1U15HuyJ51F2yiiAeexO2gfg+peP8AiHznBRSPXLI5KjO6XqZWRzKo3BpCoXj0bmMam+N23aD35J5PfJelatpYwzrsb3HwbPz9KNe117ZVj65t1OrjlASPTpHLuIP+08TMzt/4kkH/AIcrjxar6NtTptPqJiGMYiEZSTeGr1DnYK9XPNEcWRm7MuDfBrtPThdpoi91iv0A7n69h+vbJtuCfSvHUfUI54Yl1EGpWKXcrRk+U4BX8Y4sMRQIB+mUvC3iHUPJoY5X3CTRmRmqt7+ZCAx+SEYC/clj78LHSdBXLqJBqVUAeVsO416vMLLVH8oXdfbkjv7WEmt2XaQB72Of0A7D6k2fj3OJ13xaIdVDp4wXcyIs5CkrEkqP5Sluwdn20PgHteV+mdUki1nUfPkJgiZZACvMSHTxyED5FEAL8qT3PKxo28BTWUdNqJDqJVYDyxt2ceqwp3lvpuqvoOw96vSPFceo04lKSREyiBo5AN6ymXywrfW6P8++YfVuratfPZg8aLqtKkdDg6fz4wWoqGDMWokk32FAeo2I43vYa7cW3ALqfVdW2nm2SskkXUI4wdtgRtLGqxsPy1IhI96+ubnROsSy67VRPwqLpii/AeJmb9yxP8D4xqDxUaWk1EjTzKwAjBUR8c0F9Rb9WuvoB2vLGmn3g2pWj7kE18muAe/AJ/X2GJp/Fol6iNPEC0YWUNJsO1tRFJEGRG/u2q3NcW3vWM+z/UzvpiNRIZWSSZQ5HqpJnTa3yRtPPwQPa8iYlDazf1blY3ZRbBTtHy1em/pdX9LyPpru0SGSt+0bqHBahuI+l3juodUigheaVwsaAlm/F2bbQA7nd6aHvxgb1DxFqdR02SWMtppY9UicpRVfvSqqSL/yPGWHvRHvlsihaDhzQJomhdCrNewsjnGaaQutldv0u/8ANf8Av698qTdUITaq7pzDJMiUSDs2qAQttRZgOL9/3H+j9T1R1GjWfeDJp52dTR/qiaAnlVANBtooUBxzyS1BY7QYVkWo1KRjdI6ICQtuwUbmNKLPuTwBlPQ+II5V1DG4xp5JY5C/FCH8T/Ra5zI8aaf7zBEyTxJFTz+uKOUOqx2sqhzxssNwD3r3ALUSOO3TClRjdHqy1+krRoWQb/WuAfpZ/bsBvWxz6jp0sMM9alP6TSqCh82Jl3/h5QmiPTdbvejmB4U6nq59ei6gkTaaLyZwrqYpTI+9HKr2cKG3dvUF+oyN2dFCkz0D/UZRqwoA8ny+ePUZdwNg/lCcfqT3rLul6kZASVK88AkE19a4B78An9fgdm8Xxx677q6Otxs4mP8AtF0G547ruqEMTfvXGc6h4jkh1E8fkvJ5cEU0aRgmSQs8qMBxwNwQX7CzmNKN3I1dJ1R5JZUdNoRqQ3+JfzH9+369uDdhjgn4d+0aHVTfd3hng1PIaN0sLQvlxVfSwO4+c0uieKo9XNNEiuPKK7WYUsqNuAkj/wCHcjgH3q/fjaVHOSkzX24tuC6+LzNq5INOCyCGbbJsO1tTE6qwQ/3qu9ASOLJ71mdp+rah/wDR5RIwEqkSqRYl/wD88Tkk/m4Yg+3J+huoixMOQMzuj6aZQ3nNvtiQaIHtwLZjX6n9hg3pNTq9f0h/LlMepYvTglaKalztBHKil22Owyj4W6rq5tb/AFiRNpoPImUOrRSuzNIj7V7NtFGq9XHaxiyrG6as9AmfapNE17CrP8kD+TnIX3KDVH47/wCaF/xg/wCGPEYPS49VqnoCMPI5+ffgck2aAH0GZHUfEmo1HTdTLHv00sWoUC0pljE8exZF+djoWHvyOxOLMrHwHe3ITMd+3aaq93FfpQ5/Umv39sLpnWJX6hNC9BVh07KAONz+duar7kqBV9lA+uBYm18EkWi1MrszTrNBOsg37IdzSI4b1FSD6QQeQRyBws0sXs9X24sw9H0SRJjIHk5821LuyDzWV6CsSKBXj43sBwBixqMOCXIRVgjrPBbyQa2FppCNRIZQx27kJdH2r2G20A9u/tXJjWKsybVo8mh+xxrBeaZxyHBkADr7AkGwBz839Mjh+xpw1GeYru5G4IGX2BIJN0ACa9uK9vXaxVltmtbPLOq/Y+WkLQSvEpVQUjpUBVQpIF+9XzZ5PJvCzpPhIQ/djfqgjMQ7fgPlH+biX+Tm5rupLC0SsGuVyi0OAQjOS3PApf8AIx8OtR3dAfUlbhRHe6okU3ZhxdFSMlhuVAN4j+yuPVaiacPIHl5vf+BxtplWh7Ltot2J+mVIfCq9O0WpTUfepknDBzGnmScqoHY8DjubHzQ7+kyTKpUMwBbhQTyaF8D3xSQhhTAEfXFjU+TzboHgoajpL6ciSLe4kUEgujB9yhjQBbbtDcDkntWZ6fY5IbD6idhRq3FBvZqs3R9v8jPWYoQopQAB7DgY+stsutnkEv2MyEcaibnk2Va2H9x5F9gfnjvh90DoDQv5rsWkMcSMSbLGFNisT3s2Sb+fpm9DMri1IYc8g2ODXB98fWS7I5M8u1n2NJ6jFJKrFtwbeC1U1r2Xgkgk2TwML/CHh1tFpRDuJI3U1jdbMzbr7XbfXsO+bHU+oLp4zI4YgFFpRZt3VB3I92/65ZU2LGLDcmgOPgXzOnfcpZJHCsCH3BXO1iw3GiPeq57DB3/5P7JUaOSQIpjYpuBVmj22ST3srZ44s17Z6lI4VSx7AEn34As/9Mg6drlniSRAQHUMA3cbgDRonnnFjVIEfGngA67yGWR0kiUpaEC1YgnvVcj598FNd9lRhheWbVToIwWaQuDtjA5G0En47cngVnsVZT6uSsDkAk12CeZfI42f3CrB+l5bZYyfg806L1iDR6KWHTrNr3a0OxCyNJMCQJX9htKjt2BF3dVNB9jrMi3NNVURuCCuCQOCdu4XVc0vas9C6J0kSQAybmciizhQx/5hGSl1SkAkEADkcZuxQ7QAPbJZXKvAPeE/DTaLTtGXZmO472O5izEnefk8gf8AhGY3gj7P36fO7mR3DDb6tvsSbABPJJv+cOfOXdtsbqur5rtdewyDTdSWSWWIBt0RUNYoEsob0880D/OLM2wK1X2amTUauQyyEagTAWwIj8/8Xlr2vgCzXHH1GGPsck7mfUE3yd6i149PvXNm+e/bjn1ysVZbY1sGOl+G4enwbhGzbPVtjUsf123cje9m2P8AjBz7NekIk+okhSeONiAnncSELv8AUVr0jc5AB59Fkm89JZL4PIxkOlVL2qBfJoVkGp0eY6n7GEAPlSSq26w3mAttIop2UAXzfJyfw79lz6XUxy+bIypu2qzAqoYEcV9CRwBnoD9SUTiAhtxTzLr07d+yr+b/AOmTxTK17WBo0aN0R7frltl1SMvpfQ/u8MkaMRuMhU+4MjO9/wDmcn9hg14J8CN02SRzI8ilRd12Tc3pCk2SWPHz+uHtYtuQymwM0vhiHV9KXTqZBEwRhzscbTYDcH35PGDsn2ObXQxyyBBsLJuBVilWSTVk1Z449vjPS9BPG+4RH8LFW4YergnuORyDY4N5zp3UknDFN3pd4zuFWUYqSOe1jjFmraMbRaZPv7n1easUKvYpWH9Vl2H3/wBw3+3wcxNb9n0j9UOtErm3D7fSFAVNqr3ugP8AqcPPIG7dXNVf0x9YJqZGF4xZJWLBih9Yqx9YqzNnShlYqx9YqxYorS6NXIJHI9/pd1fxftleeOKHzZbjQ7S7sxCgUpAeSqNemrPste2DP2jdYeMab7pKv3gSl1iDKVkjEbhzILACAXySOTxzyBDU6jqsjyySabSt56xxSK+0pthJKEr5pHdz88r2Hv0jC1dlSPRPCuvOq06SSPp5pB6WeA+hubFAmx7cGufYZn9E8fCddNviMck7zIVvhfIViWB9wSABf/F8CwA+HNZodSmpghhZ2Xde1YkRzuVgkfmKQNtUT+Y9jxhT0DoUzRaJ3UB45Z3kAqv66y8CrsW69rqjllGK3stB6+tjEoiLqJGUuqX6iimiwHxeRv1CMznTk+vyxIRXGxmZP35B4zz/AK707VydVklEaDylkOnkDf1GvTlEjPqpU3kudwFEnnnMv/V+rmdNR5OnMkaGEC15UsHLMPN9mUc2Ks8ZFC+UTSesGSOJCxZVRfxMWFCjt5P68f4yxWeMbOp/d20bQweTKSWawWUSS+axB8ywVZj7Ht79z6R1bV6iKPS+Ulgyr5x3AMsVMeB/dyVsD4r3sSUa5Gki8Vyau1GlTTOAr35vmFllIGytnYbSb/5vjNXR9SQxIzvGu4iP8Y2+bZUxqSeTuDDb34rAPrPVuq6TV6j7vHC8Uj+apfaSAUQVzIp42gcj24we6/0zVLoNOSkYPnSuybgNs88itH5Q3+oiyBRatx9uc0oXW6LR7PMqsNrFfVYANequTQPf5xsRRWEYZQ1b9t+rbe0t8kXxeeO61+qPPDrCkLSKNq7fwxKocFTb7drhiSQxs7RYIAwl8Jza3U9QE+sjjjKxeUPLAG5S4c7qdu1fT8eRwpXaJpO6v7T3VtXCYVj1EL/0FkJCzR+aq1z/AHlTYrg3Y7YeaWXzIwxFbh27/t9f1zzvx9p9VJ1CARxKYI2hkDEoCZN1u3LbqAsVXuTyaIK+q+JE0kujhdljWYOSzkKoEarS2eASXuz+WvfDSpUVo2dXqo4Y2kkZUjQWzMaVR8k43QdQi1CB4ZEkQ9mRgw/x2/Q55d1bxR1DVvLCIdBJCJKFlJlAB3ISVkIZgCpNAkH2us3/AAZ9nw0sn3ltqyEG6GwAN3Cxj0xrx2NmvcdsONLdk0hluj80ruTzNocruG4J+EOV71xVn4rM7wz1rTa1Gl0zX6irCtrK13yvtfex3u/nPM/F8esXqmpMSxkyxuoYOu77tIscYDW420V9Ngclj6h2seFOj6xX1R8uGBpYZUDRkKhd+VJVSQipRAIArf75rppK7LpPWNJq0lXdG6OtlbVgwtSQRY9wQR+2ZviDrraUIVgkn3Fg3lsi7KQlS28juaA/f3oEF8HTaiDRt5CxNeqUv5TBYhCCiyGI+4uNhY7jcReWfEnUOpabWSvp44ZIpRE6+aFO0rEqEUXUjlfr/wBczp3q0TSHnTeoedCsjKYiQCyORaMRyrEGrH/uu2W2YCrIFmhZAs88D5PB4+meM/8A1R4ZIfJ0/lzyGZzuHpdpPNIvzOBuUcUeD3+F1VuqzyQ6l44vMibaijtEQ1l2tytNyrGzwBdcHNdP7X5jSevlIxKLKiQgsBdMVXapavetyi/axnNFJE28RMjbGKMFIOx17oQPwkWOPrnn/h6fX6rWpNqo4ozHE8aMlC/MZW9VO3A2E/vlbwJO+hh18snlSGJSzeUbR5IYufV/cxJXc3yTmdFcl0nqdZDqdUkaszuqqi7mLEAKvPqb4HB5+hwB69491IXTfcW0k3mJ6yzoXL0T/teYpQbVYmxQujVcj+on6pI8skmm0jfeBGkivtZKh/ASvmH3Y/PK9ge9WN8tE0nqXRpdPKhk0zxOrkkmMqRZ5Ngdj7mxfzlnRJGAwjKnaSjUb2svBTjtXx7Z43/8OazQapdRp4IXd0sHaIkR2tWVIvMUgVVX+b2PGH/2daecRzSahVR5ZXlZV/AGcgGuT+W+5/FklFJWmGgurFWPrFWc7JQys5klYsWKHVirH1irMm6GVirH1irAoH08F6ddSdQqKrtyxCgbjd819QCfc1zeQdN8CQafUedENrev3YmpG3MPUx7nCesVZdT9lojKXnduPrFWQlFQq/m+2yu1ck/JJ/wBX1vKer6R95hli1AUpJwQAVG3jiwdx7d7/gcZr1irF0UDZPACxx7YWZD5yTnYzrboKs+o8EUK7e9XhbGhoA8n3r5+mRQ9QR22qST6vbj0ttJv43BgPnY3xjer9P8APheOyu6hYr5BrkEZW2/ILBQH2zF6n4PgnnSdkUSJ2YKN1du/6cWbr2rNiFSiDeew5JP+ST/1wf1/iTUxaryvu0Zi3qBJ54DmPYS7COrJDVwPb+RVfAo3zpht21QAofTjuPg4PeH/AAi2kl3iaZxt2VJM8npDFhw3ANk8/H6kknGdrM21sKIyg+MHvG/QF1WnG5YT5bB7mRnVUBHmfgZWB2irB/7ix4m8ULojCD5R3t6w8yRFIR+KUBvxUSOB9c2QRInsVYfQggj+CKzSuNSIDHgHp0aaYFBHfPMcbRIfURao3qHYWT3IvtWEqMri1IYG+QQR7g9v3zJ1fWNLo45g0ix+UELmi20y35fABs8dq+PbIvBOthk039DzNgJC+YpUkXe4BiTtJJ5NdjwBWGm7kUd0zwdp9NM8kSKpY2QqgC/0H6ngUOTlzrXQotXEY5kV1PNEA0fkfB+orNCc0rG9tAndx6aH4ueOO/OUNLF5unUxyuQ4DB7O4qw3fiPIsEdqI9qyW/IoXRuiJpYhHGOBQ7UKHYAfGXZSqglqAAsk0AB8knsMfGlADvlPrHTxqIjExoPQIutwHO0Hv7Xxzx7d8l+xRn+IvCUOu2eaoOzeF5btINrClYdwM0OndLWGJYu6oABY7ACgOfgVlqGLaoBN/XJKxbqhQG6/7PEmmZ3eRlZ3co8jvHcgCt/TPpqgK+PngAbHSPC0OmhaJFGxgVK1xtN2tG77m7u7zarFWXU/Fg8/8M+Bjp9SWaLTheaaKJka95I9Tu3p27RtFcj922eleBINNP50Q2n1DgsfS7b2HqY/3c4T1irK5yfIKfU9AJ4ZIiWUOrJakqwDCuGHIOZfhzw02kL/ANWRw+0kPI8nKqFBG7twBfz+gABBWKslvwShlYqx9YqyChlYsfWcwKH1irHVirMm6G1irH1nKxYobWKsdWKsChtYqx1Z2sChlYqx1Z2sCjF0nhiKKYyoArEueBX+429h+7er9fjBTrH2pJppNXp9QrxyIzrE0YDjYyAxu1sOeb/j4w36zppXiIglMUncMFV/2KuKI/j9cANF4dkGn3x7dRKZd0rThwXDfjddlmz6QPgL853xaXbnuRplLrP2gp9xbSajzfvD6aGmUXcrxhvV6gR6gt0ObOYfUfFiazqGmljkbcradUVohuD+ZUihw/CEOxPHNAV756P07pweOH71DU3YmKwgok7gz+r37d7v25zVTwhpwQQlHv8AH/TOqzY4f27/AIk0tg74m8btptXpYA4jDLHI9xGQyB2KCJSPwHgndR7jtXOz1Lxrp9PBJNIW2RyeV6QGLPe0hRYsBgw5P9h+lrrnTIDqIWkDF62JX9qg2TZ/CORdcmh7DAfqnQZYdVLAk+sWCaTeyrCpi/r7i39VidqjsSF4sd65xCMJ1e1fqVnOv/aZoNSw/oM+1aDSRoaDOu8bbPp2biRYs7R8nDLwt4kWTSRuRQeQxxgcWpeQp3//ABLuP6Zd0XhKFVW15rmiQOfbj2yt4m8GJqdKIY2aMq4kRlPIdQQPj2JHt7fGZlLE6ik19+RTAj7QtZBFrNRHqGmj85NLNG0ahirwiRQSCw+n/wCiBhJ4G8UI3T/OkUBg2wlePNdn2IwHsWb29iD7ZJ4b+zxYlb7wWkdjZZm3Ox7eom+AOAP173mh17wYk2jeCItGSyOrA8h4zuUjt7/p3zUsmNpQ/UlMzvFP2j6PTtJppfNZjHTbEVlAlQ0CSw5og/vnn0n2gI2m0um8zURokYEzQsI5DKiqFAa7KcMT2NkfFE66L4J1Bl362Z5qG0FwgIFgnaFvk7V5J9vrhG3g/Tk3sP8AOaWTDDar+/4hTZhanxef9GbUxtJuCKod0UOCziPzSqnbfJerrt2vPN+seOfvcOlSSaZZIKbzVVbMvmbfNb1XYiAIA7szA8Z691zoMv3fy9HJ5RN3caShgfo/Y/FH9viHongiKKFVdSWAAPPwK5rufc/UnGPLjgrat3/OA4tgf1jxzqCnTtpdGcRyvsX0yHeilHN+lNjM1c8sv656jA+5QfkA4I9U8JaiTURgSn7sjBxGERQHHILuOXAPIBHcDn3wxjj2gAdgAP4zjklFpaSpCrFWOrFWcrLQ2sVY+s5WBQ2sVY+s5WBQ2sVY6sVYsUNrFj6xYsUOrFWOrOVmTdHKxVnayp1Wd44WaJGkcVSrt3G2AJAZgCQCTRIuqwKHTa+NHVHkjV3/AAKzqGb/AJVJtv2ye8GfHCaxhENHCr8s0jh0SRdlMiJu9mIo1zXHF2KC9e1C6iSZOma4CVAvreH/AHENLa+ftSOiPUObJ+OZZaDbFWBv/wAZa0Kv/wBL1ZbZ6v8AYrzRtuqm/BW833PpHHJzSn61qo4NPKdJJIz350URj8yPcCU4dwprgNTd8tijfrIfvib1Teu51LqLFsoq2HyORgPqev6w6xJk6bq0jACSjytM0s0QWQhS5n9AEjAhR8sSewy74T6FJp10AEbRRpHrBIjEWvmyo0QaifVQPANCzksUGJGRKqR3+FeCx5rgVZ/Qcc4J9R8R6owyQv0vUyuQ8ZryGgdSSL/3QWUrzRAvtx3yl0GLU6jU6NtVpdQr6Y6r+tJHDEnlygiNQsUjeqhGKqu/xixQdaeZZFV0IZWFqw5BB9wckvA+fTa9OlaaGFN05VIpm8xUeNCpBkUtxv8Aw881yaJAynN1/WCpY+k6gziBomdxBuMgAaNbE1mHfvLe/K0OTixQcyQKxBIBrtnH0qsbKqT8kAnBzwn1KcQzNrE1iBB5hbUjT2PSS6x/d63IKsblB5rn271Hx2sTadU02p1B1ChkOn8p05Utt3M6i9oJJ7fXLYoJqzuAWk6z1iNjK+lE2nLj+myxw6tVZqbYiSvGwA7bmBNZo9N6j1KXW7n03laQxOVR3i8zzBs2b9pYq5O/gErtI9wcligsrK+l6hFLu8uSN9pptjq20/DbTwf1wZ8Mdd1cuimklTfMk5jCoI727o9wpX2Fk3OPxc+WL9VjKj6nWRarUNNoJJdPJvhWPTtAwMYYbZHRnXllZwxJ+BQAsrFBwMVYFabxRrIokQdJ1IKRsm1PIEYdQBGqf1uIqsX34FDItb4g6pMEGm0c0MgZiRPHAYZE3HaryDUb4zsq9qk7u3GLFB1WdzEl6lq10iytpQZwy74YpVkJj3gMY3bapbbzRr4u8G+ueINZLJC8HTdXG0Zve8WmkfazoJI1/regNGDbDmwo475bFBxJrEUqGdQXbYvI9T82o+vB4+mT4EdI6RLXmpBLp/M6j95dJNofymj2uWCsygbix4Px8nNPXeJdTBJKn+n6qYBiYnhMJjZNo22WkDKd1g8H98ligiLAVZHPA57miaHyaB/jI9NqkkBKMrAFlJBumU0w/UHPOOnafUziCCfQTokergnh/pQRQwRoBvT0SliATJRok2L7kAo8vWQaXVmGMSTnUTPCrsqgxySAg2SBwpagSLoc85bFBGWF1Ys3Q9zXeh+4/nHVgH0vS6iXUaFdRpdSH0jTltRI0bIyvG4Uh0bczE+X/aBYPwM2tZ4k1EM0iHQauZQw2SQ+SUZCq/nlUg7twoj2xYoIC4urF/F8/wAfsf4zpI7cc9v274Ct1bUM0cr9IlOoQ1JLs0zEIBIo8hzNuPLj3HpZ/nMTQanqkTmT7rM0jCmlbQwvKw71uOv4Wx+FaUewyWKPVqxVmN4S1Wql05bWIEk3uFGwRsYgRtZ0DuFY88BiO2bVZSUcrFnaxYFDqxVjqyp1J2VLTvujBoWQhkUOf2Qsf2yGqLNYqzFh6hqjGS0UQlCs5RSxFBgFXcQPUQHPauB84/T9Q1Jl9cKpEHmBNkuUQL5bALY9R3d/yj5wKNesg1vT450KSxpIhIJV1DKSDYNHjvmJH4vEm5oopJY1dUBjjeTcNoLtYFAAN8kkoykA1nT4sJpfI1CyWSyCMTOsQfaGdY3/AKZZbZb/ACt3IrBTfihCKFUAKoAAAoAAUAB7CsdWYH+vTxwK8mnLuzKAiehipi8xyEc3YIYbbvj5zh8XEsPL0mrdQWDsIwNgFc7WILc2Co9Yr8OCUEFYqzDi8QPMZFXTamMLEzB5E2esdkVT+I83x+U/S36jxMkTBGDPJS7o4V8yVWKbyWQGwlUA3azWQUbNYqzH0XiFpZlQaXVKhBuR0EYUi6DKxBIIF2t96IGbJwKIYdQr7tpB2kqa9mHcX888/wAZLWDHQFrpbCVHkI+9eaiWZHcTSl1WiDuLXVH3GDvT/tC+76Vk8vZqN9w6eVNSn9FwrBd3ks7NZdeQLI9hWBR6QVvg5jdB8IafRs7RRxhnJ5WGGMqpN7AY0Ule3BvtlLR+M5JNFLqG0OqieFQzwygRlgOXMbtw4CgnsLquLx3TfGAn1s8Ee2RI4t42pIrrIjbXjfeArWSCpU/2tftgoS5X12jjlQrKqsh7hu36/T9cCurfafo301LLIsrbPSFniZHtSQ7iIlVBBDUCasVlDTeIz1Eu8cjlv9Nm86BfM8ldQCpS96iz6mHpN+nntgHouh0McMaxxIiRqKVUAVQPoBx//cnwan8YRaNNONVujWSENu8uRl3gJcZ2KaaiTz8YL6r7StPJNqY1mdYZY5FEh+8B0lVERTEgipENsbBJtSePcSj0yxde+drBHwx5nnwGTe27p8DPI97zLv8AUHPa6b4vg5j/APzMDJrItZHHCaddMCZ2TURurBWLpHaoePWO4Y0OOQo9GrFWAvgzxfK2jRpUEoGqTTb4/SFjlCeWxDBd215EiO0e180c2vCfihta2oDRGLypNq2HBZCDRYOoIYEMDVr2onvlFBBWKsdWKsChtYqx1YqwKG1kOp0SSbN6htjB1v8AtcAgMPrRP85YrFWBQ2sVY6sVYFDaxVjqxVgUNrFjqxYFCxYsWQosWLFgDI4wOwA5J4+SbJ/W87t5xYsAh1uhjmULKiSLYanUMAw7Gj7/AFyZVA4AA/TFiwB2NCC7oX2v3r4vFiwB2cOLFgEccIWyABuO417mgLP1oD+M7NEGUqbogg0SpoiuCOQfqMWLAMjXeFIpo4o3acxx7Bs85ysgj/CJbJMg+bPPvebQxYsAVYsWLAO5ysWLAGSx7lIPYgg/oRWDfhvRauGTyZNVHNFEu0XpykxUABQ0gl2kgVZ2c17YsWAX+o+GI55kleSe4zvRRKfLWSqEgQ2CwBNXYFnjLHRuippUZUMjF2Lu8jl5Hc0NzMfoAABQAAAxYsA0c5ixYBy8dixYBw53FiwBYsWLAFixYsAWLFiwD//Z"/>
          <p:cNvSpPr>
            <a:spLocks noChangeAspect="1" noChangeArrowheads="1"/>
          </p:cNvSpPr>
          <p:nvPr/>
        </p:nvSpPr>
        <p:spPr bwMode="auto">
          <a:xfrm>
            <a:off x="8609013" y="-822325"/>
            <a:ext cx="2657475" cy="1724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26628" name="Picture 4" descr="http://i294.photobucket.com/albums/mm104/WafaAhmed/Du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500702"/>
            <a:ext cx="821537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347301">
            <a:off x="-540667" y="675760"/>
            <a:ext cx="3099460" cy="131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42910" y="714356"/>
            <a:ext cx="7772400" cy="1829761"/>
          </a:xfrm>
        </p:spPr>
        <p:txBody>
          <a:bodyPr/>
          <a:lstStyle/>
          <a:p>
            <a:r>
              <a:rPr lang="ar-SA" dirty="0" smtClean="0">
                <a:solidFill>
                  <a:schemeClr val="accent2">
                    <a:lumMod val="75000"/>
                  </a:schemeClr>
                </a:solidFill>
              </a:rPr>
              <a:t>من </a:t>
            </a:r>
            <a:r>
              <a:rPr lang="ar-SA" dirty="0" err="1" smtClean="0">
                <a:solidFill>
                  <a:schemeClr val="accent2">
                    <a:lumMod val="75000"/>
                  </a:schemeClr>
                </a:solidFill>
              </a:rPr>
              <a:t>أكووووون</a:t>
            </a:r>
            <a:r>
              <a:rPr lang="ar-SA" dirty="0" smtClean="0">
                <a:solidFill>
                  <a:schemeClr val="accent2">
                    <a:lumMod val="75000"/>
                  </a:schemeClr>
                </a:solidFill>
              </a:rPr>
              <a:t>؟؟</a:t>
            </a:r>
            <a:endParaRPr lang="ar-SA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2928934"/>
            <a:ext cx="8458200" cy="119970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 </a:t>
            </a:r>
          </a:p>
          <a:p>
            <a:r>
              <a:rPr lang="ar-SA" b="1" dirty="0" smtClean="0"/>
              <a:t>(                      )الأشكال المختلفة للذرة نفسها لها خصائصها الكيميائية ومختلفة في الكتل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6429388" y="2786058"/>
            <a:ext cx="1696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/>
                <a:solidFill>
                  <a:schemeClr val="accent3"/>
                </a:solidFill>
                <a:effectLst/>
              </a:rPr>
              <a:t>النظائر</a:t>
            </a:r>
            <a:endParaRPr lang="ar-SA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85720" y="5000636"/>
            <a:ext cx="8396176" cy="457200"/>
          </a:xfrm>
        </p:spPr>
        <p:txBody>
          <a:bodyPr/>
          <a:lstStyle/>
          <a:p>
            <a:r>
              <a:rPr lang="ar-SA" sz="2800" b="1" dirty="0" smtClean="0">
                <a:ln>
                  <a:solidFill>
                    <a:sysClr val="windowText" lastClr="000000"/>
                  </a:solidFill>
                </a:ln>
              </a:rPr>
              <a:t>من خلال الرسم حددي عدد البروتونات والنيترونات والإلكترونات؟؟</a:t>
            </a:r>
            <a:endParaRPr lang="ar-SA" sz="2800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785786" y="5643578"/>
            <a:ext cx="7108340" cy="914400"/>
          </a:xfrm>
        </p:spPr>
        <p:txBody>
          <a:bodyPr>
            <a:noAutofit/>
          </a:bodyPr>
          <a:lstStyle/>
          <a:p>
            <a:r>
              <a:rPr lang="ar-SA" sz="2800" b="1" dirty="0" smtClean="0"/>
              <a:t>ماذا تسمى التراكيب المختلفة للهيدروجين؟</a:t>
            </a:r>
            <a:endParaRPr lang="ar-SA" sz="2800" b="1" dirty="0"/>
          </a:p>
        </p:txBody>
      </p:sp>
      <p:pic>
        <p:nvPicPr>
          <p:cNvPr id="5" name="عنصر نائب للمحتوى 4" descr="F:\ثالث 1431\النووية\14621_imgcache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800105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u="sng">
                <a:solidFill>
                  <a:srgbClr val="FF3300"/>
                </a:solidFill>
                <a:cs typeface="AL-Mohanad Bold" pitchFamily="2" charset="-78"/>
              </a:rPr>
              <a:t>نظائر عنصر</a:t>
            </a:r>
            <a:endParaRPr lang="en-US">
              <a:solidFill>
                <a:srgbClr val="FF3300"/>
              </a:solidFill>
              <a:cs typeface="AL-Mohanad Bold" pitchFamily="2" charset="-78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56100" y="1600200"/>
            <a:ext cx="4330700" cy="30527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ar-SA" sz="3200" dirty="0">
                <a:solidFill>
                  <a:srgbClr val="000099"/>
                </a:solidFill>
                <a:cs typeface="AL-Mohanad Bold" pitchFamily="2" charset="-78"/>
              </a:rPr>
              <a:t>هي </a:t>
            </a:r>
            <a:r>
              <a:rPr lang="ar-SA" sz="3200" dirty="0" err="1">
                <a:solidFill>
                  <a:srgbClr val="000099"/>
                </a:solidFill>
                <a:cs typeface="AL-Mohanad Bold" pitchFamily="2" charset="-78"/>
              </a:rPr>
              <a:t>النويدات</a:t>
            </a:r>
            <a:r>
              <a:rPr lang="ar-SA" sz="3200" dirty="0">
                <a:solidFill>
                  <a:srgbClr val="000099"/>
                </a:solidFill>
                <a:cs typeface="AL-Mohanad Bold" pitchFamily="2" charset="-78"/>
              </a:rPr>
              <a:t> من عنصر ما تتفق في عدد البروتونات ( العدد الذري ) وتختلف في عدد النيترونات ( العدد الكتلي )</a:t>
            </a:r>
          </a:p>
          <a:p>
            <a:pPr>
              <a:lnSpc>
                <a:spcPct val="90000"/>
              </a:lnSpc>
            </a:pPr>
            <a:r>
              <a:rPr lang="ar-SA" sz="3200" dirty="0">
                <a:solidFill>
                  <a:srgbClr val="000099"/>
                </a:solidFill>
                <a:cs typeface="AL-Mohanad Bold" pitchFamily="2" charset="-78"/>
              </a:rPr>
              <a:t>جميع نظائر العنصر المتعادل كهربائيا لها نفس العدد من الالكترونات حول النواة .</a:t>
            </a:r>
            <a:endParaRPr lang="en-US" sz="3200" dirty="0">
              <a:solidFill>
                <a:srgbClr val="000099"/>
              </a:solidFill>
              <a:cs typeface="AL-Mohanad Bold" pitchFamily="2" charset="-78"/>
            </a:endParaRPr>
          </a:p>
        </p:txBody>
      </p:sp>
      <p:sp>
        <p:nvSpPr>
          <p:cNvPr id="204847" name="Text Box 47"/>
          <p:cNvSpPr txBox="1">
            <a:spLocks noChangeArrowheads="1"/>
          </p:cNvSpPr>
          <p:nvPr/>
        </p:nvSpPr>
        <p:spPr bwMode="auto">
          <a:xfrm>
            <a:off x="4391025" y="5101878"/>
            <a:ext cx="4752975" cy="175612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   </a:t>
            </a:r>
            <a:r>
              <a:rPr lang="ar-SA" sz="2400" b="1" dirty="0" err="1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امثلة</a:t>
            </a:r>
            <a:r>
              <a:rPr lang="ar-SA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 للنظائر : </a:t>
            </a:r>
          </a:p>
          <a:p>
            <a:pPr>
              <a:spcBef>
                <a:spcPct val="50000"/>
              </a:spcBef>
            </a:pPr>
            <a:r>
              <a:rPr lang="ar-SA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   * نظائر الهيدروجين {  </a:t>
            </a:r>
            <a:r>
              <a:rPr lang="en-US" sz="2400" b="1" baseline="50000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1</a:t>
            </a: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H ,</a:t>
            </a:r>
            <a:r>
              <a:rPr lang="en-US" sz="2400" b="1" baseline="50000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2</a:t>
            </a: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H , </a:t>
            </a:r>
            <a:r>
              <a:rPr lang="en-US" sz="2400" b="1" baseline="50000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3</a:t>
            </a: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H</a:t>
            </a:r>
            <a:r>
              <a:rPr lang="ar-SA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 } </a:t>
            </a:r>
          </a:p>
          <a:p>
            <a:pPr>
              <a:spcBef>
                <a:spcPct val="50000"/>
              </a:spcBef>
            </a:pPr>
            <a:r>
              <a:rPr lang="ar-SA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   * نظائر </a:t>
            </a:r>
            <a:r>
              <a:rPr lang="ar-SA" sz="2400" b="1" dirty="0" err="1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الاكسجين</a:t>
            </a:r>
            <a:r>
              <a:rPr lang="ar-SA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 {  </a:t>
            </a:r>
            <a:r>
              <a:rPr lang="en-US" sz="2400" b="1" baseline="50000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16</a:t>
            </a: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O , </a:t>
            </a:r>
            <a:r>
              <a:rPr lang="en-US" sz="2400" b="1" baseline="50000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17</a:t>
            </a: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O , </a:t>
            </a:r>
            <a:r>
              <a:rPr lang="en-US" sz="2400" b="1" baseline="50000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18</a:t>
            </a: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O </a:t>
            </a:r>
            <a:r>
              <a:rPr lang="ar-SA" sz="2400" b="1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 }</a:t>
            </a:r>
          </a:p>
          <a:p>
            <a:pPr>
              <a:lnSpc>
                <a:spcPct val="0"/>
              </a:lnSpc>
              <a:spcBef>
                <a:spcPct val="50000"/>
              </a:spcBef>
            </a:pPr>
            <a:r>
              <a:rPr lang="ar-SA" sz="1600" dirty="0">
                <a:solidFill>
                  <a:srgbClr val="000099"/>
                </a:solidFill>
                <a:latin typeface="Times New Roman" pitchFamily="18" charset="0"/>
                <a:cs typeface="AL-Mohanad Bold" pitchFamily="2" charset="-78"/>
              </a:rPr>
              <a:t>                                    </a:t>
            </a:r>
            <a:endParaRPr lang="en-US" sz="2800" dirty="0">
              <a:solidFill>
                <a:srgbClr val="000099"/>
              </a:solidFill>
              <a:latin typeface="Times New Roman" pitchFamily="18" charset="0"/>
              <a:cs typeface="AL-Mohanad Bold" pitchFamily="2" charset="-78"/>
            </a:endParaRPr>
          </a:p>
        </p:txBody>
      </p:sp>
      <p:pic>
        <p:nvPicPr>
          <p:cNvPr id="6149" name="Picture 5" descr="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4394200" cy="4679950"/>
          </a:xfrm>
          <a:prstGeom prst="rect">
            <a:avLst/>
          </a:prstGeom>
          <a:noFill/>
        </p:spPr>
      </p:pic>
      <p:sp>
        <p:nvSpPr>
          <p:cNvPr id="6" name="مستطيل 5"/>
          <p:cNvSpPr/>
          <p:nvPr/>
        </p:nvSpPr>
        <p:spPr>
          <a:xfrm>
            <a:off x="5000628" y="1000108"/>
            <a:ext cx="326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99"/>
                </a:solidFill>
                <a:cs typeface="AL-Mohanad Bold" pitchFamily="2" charset="-78"/>
              </a:rPr>
              <a:t>تسمى نواة النظير </a:t>
            </a:r>
            <a:r>
              <a:rPr lang="ar-SA" sz="3200" dirty="0" err="1" smtClean="0">
                <a:solidFill>
                  <a:srgbClr val="000099"/>
                </a:solidFill>
                <a:cs typeface="AL-Mohanad Bold" pitchFamily="2" charset="-78"/>
              </a:rPr>
              <a:t>النويدة</a:t>
            </a:r>
            <a:r>
              <a:rPr lang="ar-SA" sz="3200" dirty="0" smtClean="0">
                <a:solidFill>
                  <a:srgbClr val="000099"/>
                </a:solidFill>
                <a:cs typeface="AL-Mohanad Bold" pitchFamily="2" charset="-78"/>
              </a:rPr>
              <a:t> </a:t>
            </a:r>
            <a:r>
              <a:rPr lang="ar-SA" sz="2000" dirty="0" smtClean="0">
                <a:solidFill>
                  <a:srgbClr val="000099"/>
                </a:solidFill>
                <a:cs typeface="AL-Mohanad Bold" pitchFamily="2" charset="-78"/>
              </a:rPr>
              <a:t>.</a:t>
            </a:r>
            <a:endParaRPr lang="en-US" sz="2000" dirty="0">
              <a:solidFill>
                <a:srgbClr val="000099"/>
              </a:solidFill>
              <a:cs typeface="AL-Mohanad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04847" grpId="0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EG">
                <a:solidFill>
                  <a:srgbClr val="FF3300"/>
                </a:solidFill>
                <a:cs typeface="AL-Mohanad Bold" pitchFamily="2" charset="-78"/>
              </a:rPr>
              <a:t> </a:t>
            </a:r>
            <a:r>
              <a:rPr lang="ar-EG" u="sng">
                <a:solidFill>
                  <a:srgbClr val="FF3300"/>
                </a:solidFill>
                <a:cs typeface="AL-Mohanad Bold" pitchFamily="2" charset="-78"/>
              </a:rPr>
              <a:t>متوسط الكتلة :</a:t>
            </a:r>
            <a:r>
              <a:rPr lang="ar-EG">
                <a:solidFill>
                  <a:srgbClr val="FF3300"/>
                </a:solidFill>
                <a:cs typeface="AL-Mohanad Bold" pitchFamily="2" charset="-78"/>
              </a:rPr>
              <a:t> </a:t>
            </a:r>
            <a:endParaRPr lang="en-US">
              <a:solidFill>
                <a:srgbClr val="FF3300"/>
              </a:solidFill>
              <a:cs typeface="AL-Mohanad Bold" pitchFamily="2" charset="-78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ar-SA">
                <a:solidFill>
                  <a:srgbClr val="000099"/>
                </a:solidFill>
                <a:cs typeface="AL-Mohanad Bold" pitchFamily="2" charset="-78"/>
              </a:rPr>
              <a:t>الكتلة المقيسة لغاز الهيدروجين  </a:t>
            </a:r>
            <a:r>
              <a:rPr lang="en-US">
                <a:solidFill>
                  <a:srgbClr val="000099"/>
                </a:solidFill>
                <a:cs typeface="AL-Mohanad Bold" pitchFamily="2" charset="-78"/>
              </a:rPr>
              <a:t>1.008 u</a:t>
            </a:r>
            <a:r>
              <a:rPr lang="ar-SA">
                <a:solidFill>
                  <a:srgbClr val="000099"/>
                </a:solidFill>
                <a:cs typeface="AL-Mohanad Bold" pitchFamily="2" charset="-78"/>
              </a:rPr>
              <a:t> وهذا الرقم يعرف بمتوسط كتلة نظائر الهيدروجين الموجودة طبيعيا .</a:t>
            </a:r>
            <a:endParaRPr lang="en-US">
              <a:solidFill>
                <a:srgbClr val="000099"/>
              </a:solidFill>
              <a:cs typeface="AL-Mohanad Bold" pitchFamily="2" charset="-78"/>
            </a:endParaRPr>
          </a:p>
        </p:txBody>
      </p:sp>
      <p:pic>
        <p:nvPicPr>
          <p:cNvPr id="21508" name="Picture 4" descr="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2924175"/>
            <a:ext cx="4394200" cy="3240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>
                <a:solidFill>
                  <a:srgbClr val="FF3300"/>
                </a:solidFill>
                <a:cs typeface="AL-Mohanad Bold" pitchFamily="2" charset="-78"/>
              </a:rPr>
              <a:t>نشاط ( 2 )</a:t>
            </a:r>
            <a:endParaRPr lang="en-US">
              <a:solidFill>
                <a:srgbClr val="FF3300"/>
              </a:solidFill>
              <a:cs typeface="AL-Mohanad Bold" pitchFamily="2" charset="-78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ar-SA" sz="2800" b="1" dirty="0">
                <a:solidFill>
                  <a:schemeClr val="accent2">
                    <a:lumMod val="75000"/>
                  </a:schemeClr>
                </a:solidFill>
                <a:cs typeface="AL-Mohanad Bold" pitchFamily="2" charset="-78"/>
              </a:rPr>
              <a:t>في الشكل التالي : مجموعة من البروتونات والنيترونات داخل نواة احد العناصر:</a:t>
            </a:r>
          </a:p>
          <a:p>
            <a:endParaRPr lang="ar-SA" sz="2800" dirty="0">
              <a:solidFill>
                <a:srgbClr val="006600"/>
              </a:solidFill>
              <a:cs typeface="AL-Mohanad Bold" pitchFamily="2" charset="-78"/>
            </a:endParaRPr>
          </a:p>
          <a:p>
            <a:r>
              <a:rPr lang="ar-SA" sz="2800" b="1" dirty="0">
                <a:solidFill>
                  <a:srgbClr val="000099"/>
                </a:solidFill>
                <a:cs typeface="AL-Mohanad Bold" pitchFamily="2" charset="-78"/>
              </a:rPr>
              <a:t>ما نوع القوة بين البروتونين في هذه النواة ؟ لماذا هذا النوع؟</a:t>
            </a:r>
          </a:p>
          <a:p>
            <a:r>
              <a:rPr lang="ar-SA" sz="2800" b="1" dirty="0">
                <a:solidFill>
                  <a:srgbClr val="000099"/>
                </a:solidFill>
                <a:cs typeface="AL-Mohanad Bold" pitchFamily="2" charset="-78"/>
              </a:rPr>
              <a:t>كيف تستطيع هذه البروتونات من الاستقرار والعيش داخل النواة على الرغم من وجود هذه القوة.</a:t>
            </a:r>
          </a:p>
          <a:p>
            <a:endParaRPr lang="en-US" sz="2800" dirty="0">
              <a:solidFill>
                <a:srgbClr val="000099"/>
              </a:solidFill>
              <a:cs typeface="AL-Mohanad Bold" pitchFamily="2" charset="-78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4149725"/>
            <a:ext cx="4248150" cy="259238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dirty="0">
                <a:solidFill>
                  <a:srgbClr val="FF3300"/>
                </a:solidFill>
                <a:cs typeface="AL-Mohanad Bold" pitchFamily="2" charset="-78"/>
              </a:rPr>
              <a:t> </a:t>
            </a:r>
            <a:r>
              <a:rPr lang="ar-SA" u="sng" dirty="0">
                <a:solidFill>
                  <a:srgbClr val="FF3300"/>
                </a:solidFill>
                <a:cs typeface="AL-Mohanad Bold" pitchFamily="2" charset="-78"/>
              </a:rPr>
              <a:t>القوة النووية القوية :</a:t>
            </a:r>
            <a:r>
              <a:rPr lang="ar-SA" dirty="0">
                <a:solidFill>
                  <a:srgbClr val="FF3300"/>
                </a:solidFill>
                <a:cs typeface="AL-Mohanad Bold" pitchFamily="2" charset="-78"/>
              </a:rPr>
              <a:t> </a:t>
            </a:r>
            <a:endParaRPr lang="en-US" dirty="0">
              <a:solidFill>
                <a:srgbClr val="FF3300"/>
              </a:solidFill>
              <a:cs typeface="AL-Mohanad Bold" pitchFamily="2" charset="-7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SA" sz="5400" b="1" dirty="0">
                <a:solidFill>
                  <a:srgbClr val="000099"/>
                </a:solidFill>
                <a:cs typeface="AL-Mohanad Bold" pitchFamily="2" charset="-78"/>
              </a:rPr>
              <a:t>هي </a:t>
            </a:r>
            <a:r>
              <a:rPr lang="ar-SA" sz="5400" b="1">
                <a:solidFill>
                  <a:srgbClr val="000099"/>
                </a:solidFill>
                <a:cs typeface="AL-Mohanad Bold" pitchFamily="2" charset="-78"/>
              </a:rPr>
              <a:t>القوة </a:t>
            </a:r>
            <a:r>
              <a:rPr lang="ar-SA" sz="5400" b="1" smtClean="0">
                <a:solidFill>
                  <a:srgbClr val="000099"/>
                </a:solidFill>
                <a:cs typeface="AL-Mohanad Bold" pitchFamily="2" charset="-78"/>
              </a:rPr>
              <a:t>التي </a:t>
            </a:r>
            <a:r>
              <a:rPr lang="ar-SA" sz="5400" b="1" dirty="0">
                <a:solidFill>
                  <a:srgbClr val="000099"/>
                </a:solidFill>
                <a:cs typeface="AL-Mohanad Bold" pitchFamily="2" charset="-78"/>
              </a:rPr>
              <a:t>تؤثر بين البروتونات </a:t>
            </a:r>
            <a:r>
              <a:rPr lang="ar-SA" sz="5400" b="1" dirty="0" err="1">
                <a:solidFill>
                  <a:srgbClr val="000099"/>
                </a:solidFill>
                <a:cs typeface="AL-Mohanad Bold" pitchFamily="2" charset="-78"/>
              </a:rPr>
              <a:t>و</a:t>
            </a:r>
            <a:r>
              <a:rPr lang="ar-SA" sz="5400" b="1" dirty="0">
                <a:solidFill>
                  <a:srgbClr val="000099"/>
                </a:solidFill>
                <a:cs typeface="AL-Mohanad Bold" pitchFamily="2" charset="-78"/>
              </a:rPr>
              <a:t> النيترونات الموجودة في النواة والقريبة جدا إلى بعض .</a:t>
            </a:r>
            <a:endParaRPr lang="en-US" sz="5400" b="1" dirty="0">
              <a:solidFill>
                <a:srgbClr val="000099"/>
              </a:solidFill>
              <a:cs typeface="AL-Mohanad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u="sng">
                <a:solidFill>
                  <a:srgbClr val="FF3300"/>
                </a:solidFill>
                <a:cs typeface="AL-Mohanad Bold" pitchFamily="2" charset="-78"/>
              </a:rPr>
              <a:t>طاقة الربط النووية</a:t>
            </a:r>
            <a:r>
              <a:rPr lang="en-US">
                <a:solidFill>
                  <a:srgbClr val="FF3300"/>
                </a:solidFill>
                <a:cs typeface="AL-Mohanad Bold" pitchFamily="2" charset="-78"/>
              </a:rPr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6463" y="1184275"/>
            <a:ext cx="3981450" cy="50403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ar-SA" sz="2800">
                <a:solidFill>
                  <a:srgbClr val="000099"/>
                </a:solidFill>
                <a:cs typeface="AL-Mohanad Bold" pitchFamily="2" charset="-78"/>
              </a:rPr>
              <a:t>النواة تتكون من بروتونات موجبة الشحنة و نيترونات متعادلة الشحنة .</a:t>
            </a:r>
          </a:p>
          <a:p>
            <a:pPr>
              <a:lnSpc>
                <a:spcPct val="90000"/>
              </a:lnSpc>
            </a:pPr>
            <a:endParaRPr lang="ar-SA" sz="2800">
              <a:solidFill>
                <a:srgbClr val="000099"/>
              </a:solidFill>
              <a:cs typeface="AL-Mohanad Bold" pitchFamily="2" charset="-78"/>
            </a:endParaRPr>
          </a:p>
          <a:p>
            <a:pPr>
              <a:lnSpc>
                <a:spcPct val="90000"/>
              </a:lnSpc>
            </a:pPr>
            <a:r>
              <a:rPr lang="ar-SA" sz="2800">
                <a:solidFill>
                  <a:srgbClr val="000099"/>
                </a:solidFill>
                <a:cs typeface="AL-Mohanad Bold" pitchFamily="2" charset="-78"/>
              </a:rPr>
              <a:t> من المتوقع أن تسبب قوى التنافر الكهرومغناطيسية بين البروتونات تباعد بعضها عن بعض , ولكن هذا لايحدث بسبب وجود قوة تجاذب متبادلة وقوية داخل النواة يطلق عليها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ar-SA" sz="2800">
                <a:solidFill>
                  <a:srgbClr val="006600"/>
                </a:solidFill>
                <a:cs typeface="AL-Mohanad Bold" pitchFamily="2" charset="-78"/>
              </a:rPr>
              <a:t>    ( طاقة الربط النووية ).</a:t>
            </a:r>
            <a:endParaRPr lang="ar-SA" sz="2400">
              <a:solidFill>
                <a:srgbClr val="006600"/>
              </a:solidFill>
              <a:cs typeface="AL-Mohanad Bold" pitchFamily="2" charset="-78"/>
            </a:endParaRPr>
          </a:p>
          <a:p>
            <a:pPr>
              <a:lnSpc>
                <a:spcPct val="90000"/>
              </a:lnSpc>
            </a:pPr>
            <a:endParaRPr lang="ar-SA" sz="2400">
              <a:solidFill>
                <a:srgbClr val="006600"/>
              </a:solidFill>
              <a:cs typeface="AL-Mohanad Bold" pitchFamily="2" charset="-78"/>
            </a:endParaRPr>
          </a:p>
          <a:p>
            <a:pPr>
              <a:lnSpc>
                <a:spcPct val="90000"/>
              </a:lnSpc>
            </a:pPr>
            <a:endParaRPr lang="ar-SA" sz="2400">
              <a:solidFill>
                <a:srgbClr val="000099"/>
              </a:solidFill>
              <a:cs typeface="AL-Mohanad Bold" pitchFamily="2" charset="-78"/>
            </a:endParaRPr>
          </a:p>
          <a:p>
            <a:pPr>
              <a:lnSpc>
                <a:spcPct val="90000"/>
              </a:lnSpc>
            </a:pPr>
            <a:endParaRPr lang="ar-SA" sz="2400">
              <a:solidFill>
                <a:srgbClr val="000099"/>
              </a:solidFill>
              <a:cs typeface="AL-Mohanad Bold" pitchFamily="2" charset="-78"/>
            </a:endParaRPr>
          </a:p>
          <a:p>
            <a:pPr>
              <a:lnSpc>
                <a:spcPct val="90000"/>
              </a:lnSpc>
            </a:pPr>
            <a:endParaRPr lang="ar-SA" sz="2400">
              <a:solidFill>
                <a:srgbClr val="000099"/>
              </a:solidFill>
              <a:cs typeface="AL-Mohanad Bold" pitchFamily="2" charset="-78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557338"/>
            <a:ext cx="3095625" cy="2592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r>
              <a:rPr lang="ar-SA" sz="3600" dirty="0">
                <a:solidFill>
                  <a:srgbClr val="006600"/>
                </a:solidFill>
                <a:cs typeface="AL-Mohanad Bold" pitchFamily="2" charset="-78"/>
              </a:rPr>
              <a:t>1</a:t>
            </a:r>
            <a:r>
              <a:rPr lang="ar-SA" sz="3600" b="1" dirty="0">
                <a:solidFill>
                  <a:srgbClr val="006600"/>
                </a:solidFill>
                <a:cs typeface="AL-Mohanad Bold" pitchFamily="2" charset="-78"/>
              </a:rPr>
              <a:t>/ قصيرة المدى :</a:t>
            </a:r>
          </a:p>
          <a:p>
            <a:r>
              <a:rPr lang="ar-SA" sz="3600" b="1" dirty="0">
                <a:solidFill>
                  <a:srgbClr val="000099"/>
                </a:solidFill>
                <a:cs typeface="AL-Mohanad Bold" pitchFamily="2" charset="-78"/>
              </a:rPr>
              <a:t>مدى هذه القوة قصير حيث لا يتجاوز </a:t>
            </a:r>
            <a:r>
              <a:rPr lang="en-US" sz="3600" b="1" dirty="0">
                <a:solidFill>
                  <a:srgbClr val="000099"/>
                </a:solidFill>
                <a:cs typeface="AL-Mohanad Bold" pitchFamily="2" charset="-78"/>
              </a:rPr>
              <a:t>m</a:t>
            </a:r>
            <a:r>
              <a:rPr lang="ar-SA" sz="3600" b="1" dirty="0">
                <a:solidFill>
                  <a:srgbClr val="000099"/>
                </a:solidFill>
                <a:cs typeface="AL-Mohanad Bold" pitchFamily="2" charset="-78"/>
              </a:rPr>
              <a:t> </a:t>
            </a:r>
            <a:r>
              <a:rPr lang="en-US" sz="3600" b="1" dirty="0">
                <a:solidFill>
                  <a:srgbClr val="000099"/>
                </a:solidFill>
                <a:cs typeface="AL-Mohanad Bold" pitchFamily="2" charset="-78"/>
              </a:rPr>
              <a:t>10</a:t>
            </a:r>
            <a:r>
              <a:rPr lang="en-US" sz="3600" b="1" baseline="30000" dirty="0">
                <a:solidFill>
                  <a:srgbClr val="000099"/>
                </a:solidFill>
                <a:cs typeface="AL-Mohanad Bold" pitchFamily="2" charset="-78"/>
              </a:rPr>
              <a:t>-15</a:t>
            </a:r>
            <a:r>
              <a:rPr lang="ar-SA" sz="3600" b="1" dirty="0">
                <a:solidFill>
                  <a:srgbClr val="000099"/>
                </a:solidFill>
                <a:cs typeface="AL-Mohanad Bold" pitchFamily="2" charset="-78"/>
              </a:rPr>
              <a:t>×</a:t>
            </a:r>
            <a:r>
              <a:rPr lang="en-US" sz="3600" b="1" dirty="0">
                <a:solidFill>
                  <a:srgbClr val="000099"/>
                </a:solidFill>
                <a:cs typeface="AL-Mohanad Bold" pitchFamily="2" charset="-78"/>
              </a:rPr>
              <a:t>1.4</a:t>
            </a:r>
            <a:endParaRPr lang="ar-SA" sz="3600" b="1" dirty="0">
              <a:solidFill>
                <a:srgbClr val="000099"/>
              </a:solidFill>
              <a:cs typeface="AL-Mohanad Bold" pitchFamily="2" charset="-78"/>
            </a:endParaRPr>
          </a:p>
          <a:p>
            <a:pPr>
              <a:buFontTx/>
              <a:buNone/>
            </a:pPr>
            <a:r>
              <a:rPr lang="ar-SA" b="1" dirty="0">
                <a:solidFill>
                  <a:srgbClr val="000099"/>
                </a:solidFill>
                <a:cs typeface="AL-Mohanad Bold" pitchFamily="2" charset="-78"/>
              </a:rPr>
              <a:t>  بحيث أن :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3933825"/>
            <a:ext cx="4535487" cy="1439863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ar-SA" u="sng" dirty="0">
                <a:solidFill>
                  <a:srgbClr val="FF3300"/>
                </a:solidFill>
                <a:cs typeface="AL-Mohanad Bold" pitchFamily="2" charset="-78"/>
              </a:rPr>
              <a:t>خصائص طاقة الربط النووية :</a:t>
            </a:r>
            <a:endParaRPr lang="en-US" u="sng" dirty="0">
              <a:solidFill>
                <a:srgbClr val="FF3300"/>
              </a:solidFill>
              <a:cs typeface="AL-Mohanad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4525962"/>
          </a:xfrm>
        </p:spPr>
        <p:txBody>
          <a:bodyPr/>
          <a:lstStyle/>
          <a:p>
            <a:r>
              <a:rPr lang="ar-SA" dirty="0">
                <a:solidFill>
                  <a:srgbClr val="006600"/>
                </a:solidFill>
                <a:cs typeface="AL-Mohanad Bold" pitchFamily="2" charset="-78"/>
              </a:rPr>
              <a:t>2</a:t>
            </a:r>
            <a:r>
              <a:rPr lang="ar-SA" sz="4000" b="1" dirty="0">
                <a:solidFill>
                  <a:srgbClr val="006600"/>
                </a:solidFill>
                <a:cs typeface="AL-Mohanad Bold" pitchFamily="2" charset="-78"/>
              </a:rPr>
              <a:t>/ أثرها :</a:t>
            </a:r>
          </a:p>
          <a:p>
            <a:r>
              <a:rPr lang="ar-SA" sz="4000" b="1" dirty="0">
                <a:solidFill>
                  <a:srgbClr val="000099"/>
                </a:solidFill>
                <a:cs typeface="AL-Mohanad Bold" pitchFamily="2" charset="-78"/>
              </a:rPr>
              <a:t>إن اثر طاقة الربط النووية لا يعتمد على الشحنة فهي تؤثر على أي بروتونين أو أي نيترونين أو أي بروتون ونيترون داخل النواة أي أنها لا فرق بين أي جسيمين .</a:t>
            </a:r>
            <a:r>
              <a:rPr lang="en-US" sz="4000" b="1" dirty="0">
                <a:solidFill>
                  <a:srgbClr val="000099"/>
                </a:solidFill>
                <a:cs typeface="AL-Mohanad Bold" pitchFamily="2" charset="-78"/>
              </a:rPr>
              <a:t> 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4149725"/>
            <a:ext cx="2665413" cy="1871663"/>
          </a:xfrm>
          <a:prstGeom prst="rect">
            <a:avLst/>
          </a:prstGeom>
          <a:noFill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4149725"/>
            <a:ext cx="2635250" cy="1871663"/>
          </a:xfrm>
          <a:prstGeom prst="rect">
            <a:avLst/>
          </a:prstGeom>
          <a:noFill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149725"/>
            <a:ext cx="2665412" cy="1871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sz="4000" u="sng" dirty="0">
                <a:solidFill>
                  <a:srgbClr val="FF3300"/>
                </a:solidFill>
                <a:cs typeface="AL-Mohanad Bold" pitchFamily="2" charset="-78"/>
              </a:rPr>
              <a:t>من أين تأتي طاقة الربط النووية ؟</a:t>
            </a:r>
            <a:r>
              <a:rPr lang="ar-SA" sz="4000" dirty="0">
                <a:solidFill>
                  <a:srgbClr val="FF3300"/>
                </a:solidFill>
                <a:cs typeface="AL-Mohanad Bold" pitchFamily="2" charset="-78"/>
              </a:rPr>
              <a:t/>
            </a:r>
            <a:br>
              <a:rPr lang="ar-SA" sz="4000" dirty="0">
                <a:solidFill>
                  <a:srgbClr val="FF3300"/>
                </a:solidFill>
                <a:cs typeface="AL-Mohanad Bold" pitchFamily="2" charset="-78"/>
              </a:rPr>
            </a:br>
            <a:endParaRPr lang="en-US" sz="4000" dirty="0">
              <a:solidFill>
                <a:srgbClr val="FF3300"/>
              </a:solidFill>
              <a:cs typeface="AL-Mohanad Bold" pitchFamily="2" charset="-78"/>
            </a:endParaRPr>
          </a:p>
        </p:txBody>
      </p:sp>
      <p:pic>
        <p:nvPicPr>
          <p:cNvPr id="14339" name="Picture 3" descr="1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068638"/>
            <a:ext cx="4248150" cy="3313112"/>
          </a:xfrm>
          <a:prstGeom prst="rect">
            <a:avLst/>
          </a:prstGeom>
          <a:noFill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068638"/>
            <a:ext cx="4176713" cy="3313112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229600" cy="4525962"/>
          </a:xfrm>
          <a:noFill/>
          <a:ln/>
        </p:spPr>
        <p:txBody>
          <a:bodyPr>
            <a:normAutofit/>
          </a:bodyPr>
          <a:lstStyle/>
          <a:p>
            <a:r>
              <a:rPr lang="ar-SA" sz="3200" b="1" dirty="0">
                <a:solidFill>
                  <a:srgbClr val="000099"/>
                </a:solidFill>
                <a:cs typeface="AL-Mohanad Bold" pitchFamily="2" charset="-78"/>
              </a:rPr>
              <a:t>وجد العلماء باستخدام </a:t>
            </a:r>
            <a:r>
              <a:rPr lang="ar-SA" sz="3200" b="1" dirty="0" err="1">
                <a:solidFill>
                  <a:srgbClr val="000099"/>
                </a:solidFill>
                <a:cs typeface="AL-Mohanad Bold" pitchFamily="2" charset="-78"/>
              </a:rPr>
              <a:t>مطياف</a:t>
            </a:r>
            <a:r>
              <a:rPr lang="ar-SA" sz="3200" b="1" dirty="0">
                <a:solidFill>
                  <a:srgbClr val="000099"/>
                </a:solidFill>
                <a:cs typeface="AL-Mohanad Bold" pitchFamily="2" charset="-78"/>
              </a:rPr>
              <a:t> الكتلة أن كتلة النواة مجتمعة يكون دائماً اقل من مجموع كتل أجزاؤها فأين تذهب الكتلة المتبقية ؟</a:t>
            </a:r>
            <a:endParaRPr lang="en-US" sz="3200" b="1" dirty="0">
              <a:solidFill>
                <a:srgbClr val="000099"/>
              </a:solidFill>
              <a:cs typeface="AL-Mohanad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ar-SA" sz="9600" dirty="0" smtClean="0">
                <a:solidFill>
                  <a:srgbClr val="FF0000"/>
                </a:solidFill>
              </a:rPr>
              <a:t>الفيزياء </a:t>
            </a:r>
            <a:r>
              <a:rPr lang="ar-SA" sz="9600" dirty="0" err="1" smtClean="0">
                <a:solidFill>
                  <a:srgbClr val="FF0000"/>
                </a:solidFill>
              </a:rPr>
              <a:t>النوويه</a:t>
            </a:r>
            <a:endParaRPr lang="ar-SA" sz="9600" dirty="0">
              <a:solidFill>
                <a:srgbClr val="FF0000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sz="4800" u="sng" dirty="0">
                <a:solidFill>
                  <a:srgbClr val="FF3300"/>
                </a:solidFill>
                <a:cs typeface="AL-Mohanad Bold" pitchFamily="2" charset="-78"/>
              </a:rPr>
              <a:t>التفسير :</a:t>
            </a:r>
            <a:endParaRPr lang="en-US" sz="4800" u="sng" dirty="0">
              <a:solidFill>
                <a:srgbClr val="FF3300"/>
              </a:solidFill>
              <a:cs typeface="AL-Mohanad Bold" pitchFamily="2" charset="-78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ar-SA" sz="3600" b="1" dirty="0">
                <a:solidFill>
                  <a:srgbClr val="000099"/>
                </a:solidFill>
                <a:cs typeface="AL-Mohanad Bold" pitchFamily="2" charset="-78"/>
              </a:rPr>
              <a:t>يتحول فرق الكتلة للنواة إلى طاقة ربط نووية حسب معادلة اينشتاين لتكافئ الطاقة والكتلة :</a:t>
            </a:r>
          </a:p>
          <a:p>
            <a:endParaRPr lang="ar-SA" dirty="0">
              <a:solidFill>
                <a:srgbClr val="000099"/>
              </a:solidFill>
              <a:cs typeface="AL-Mohanad Bold" pitchFamily="2" charset="-78"/>
            </a:endParaRPr>
          </a:p>
          <a:p>
            <a:endParaRPr lang="en-US" dirty="0">
              <a:solidFill>
                <a:srgbClr val="FF3300"/>
              </a:solidFill>
              <a:cs typeface="AL-Mohanad Bold" pitchFamily="2" charset="-78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3068638"/>
            <a:ext cx="38163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u="sng">
                <a:solidFill>
                  <a:srgbClr val="FF3300"/>
                </a:solidFill>
                <a:cs typeface="AL-Mohanad Bold" pitchFamily="2" charset="-78"/>
              </a:rPr>
              <a:t>قانونها</a:t>
            </a:r>
            <a:endParaRPr lang="en-US" u="sng">
              <a:solidFill>
                <a:srgbClr val="FF3300"/>
              </a:solidFill>
              <a:cs typeface="AL-Mohanad Bold" pitchFamily="2" charset="-78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997200"/>
            <a:ext cx="7812087" cy="1152525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ar-SA" sz="2800" b="1"/>
          </a:p>
          <a:p>
            <a:pPr algn="ctr">
              <a:lnSpc>
                <a:spcPct val="90000"/>
              </a:lnSpc>
              <a:buFontTx/>
              <a:buNone/>
            </a:pPr>
            <a:r>
              <a:rPr lang="ar-SA" sz="3600" b="1"/>
              <a:t>أو: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ar-SA" sz="3600" b="1"/>
          </a:p>
          <a:p>
            <a:pPr algn="ctr">
              <a:lnSpc>
                <a:spcPct val="90000"/>
              </a:lnSpc>
              <a:buFontTx/>
              <a:buNone/>
            </a:pPr>
            <a:endParaRPr lang="ar-SA" sz="6000" b="1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4076700"/>
            <a:ext cx="525621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060575"/>
            <a:ext cx="8497887" cy="1223963"/>
          </a:xfrm>
          <a:prstGeom prst="rect">
            <a:avLst/>
          </a:prstGeom>
          <a:noFill/>
        </p:spPr>
      </p:pic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827088" y="5300663"/>
            <a:ext cx="7777162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2800" b="1"/>
              <a:t>mn</a:t>
            </a:r>
            <a:r>
              <a:rPr lang="ar-SA" sz="2800" b="1"/>
              <a:t>=  </a:t>
            </a:r>
            <a:r>
              <a:rPr lang="en-US" sz="2800" b="1"/>
              <a:t>1.0087</a:t>
            </a:r>
            <a:r>
              <a:rPr lang="ar-SA" sz="2800" b="1"/>
              <a:t> و.ك.ذ             </a:t>
            </a:r>
            <a:r>
              <a:rPr lang="en-US" sz="2800" b="1"/>
              <a:t>mp </a:t>
            </a:r>
            <a:r>
              <a:rPr lang="ar-SA" sz="2800" b="1"/>
              <a:t>= </a:t>
            </a:r>
            <a:r>
              <a:rPr lang="en-US" sz="2800" b="1"/>
              <a:t>1.0073</a:t>
            </a:r>
            <a:r>
              <a:rPr lang="ar-SA" sz="2800" b="1"/>
              <a:t>  و.ك.ذ</a:t>
            </a:r>
          </a:p>
          <a:p>
            <a:pPr algn="ctr"/>
            <a:endParaRPr lang="en-US" sz="2800"/>
          </a:p>
        </p:txBody>
      </p:sp>
      <p:sp>
        <p:nvSpPr>
          <p:cNvPr id="7" name="مستطيل 6"/>
          <p:cNvSpPr/>
          <p:nvPr/>
        </p:nvSpPr>
        <p:spPr>
          <a:xfrm>
            <a:off x="4143372" y="571480"/>
            <a:ext cx="37673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لمعلوماتك:</a:t>
            </a:r>
            <a:endParaRPr lang="ar-SA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sz="6600" u="sng" dirty="0">
                <a:solidFill>
                  <a:srgbClr val="FF3300"/>
                </a:solidFill>
                <a:cs typeface="AL-Mohanad Bold" pitchFamily="2" charset="-78"/>
              </a:rPr>
              <a:t>ملاحظات</a:t>
            </a:r>
            <a:endParaRPr lang="en-US" sz="6600" u="sng" dirty="0">
              <a:solidFill>
                <a:srgbClr val="FF3300"/>
              </a:solidFill>
              <a:cs typeface="AL-Mohanad Bold" pitchFamily="2" charset="-78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496300" cy="4886325"/>
          </a:xfrm>
        </p:spPr>
        <p:txBody>
          <a:bodyPr/>
          <a:lstStyle/>
          <a:p>
            <a:r>
              <a:rPr lang="ar-SA" sz="2000" dirty="0">
                <a:solidFill>
                  <a:srgbClr val="000099"/>
                </a:solidFill>
                <a:cs typeface="AL-Mohanad Bold" pitchFamily="2" charset="-78"/>
              </a:rPr>
              <a:t>1</a:t>
            </a:r>
            <a:r>
              <a:rPr lang="ar-SA" sz="2800" b="1" dirty="0">
                <a:solidFill>
                  <a:srgbClr val="000099"/>
                </a:solidFill>
                <a:cs typeface="AL-Mohanad Bold" pitchFamily="2" charset="-78"/>
              </a:rPr>
              <a:t>/ يسمى ( البروتون والنيترون ) </a:t>
            </a:r>
            <a:r>
              <a:rPr lang="ar-SA" sz="2800" b="1" dirty="0" err="1">
                <a:solidFill>
                  <a:srgbClr val="000099"/>
                </a:solidFill>
                <a:cs typeface="AL-Mohanad Bold" pitchFamily="2" charset="-78"/>
              </a:rPr>
              <a:t>بـ</a:t>
            </a:r>
            <a:r>
              <a:rPr lang="ar-SA" sz="2800" b="1" dirty="0">
                <a:solidFill>
                  <a:srgbClr val="000099"/>
                </a:solidFill>
                <a:cs typeface="AL-Mohanad Bold" pitchFamily="2" charset="-78"/>
              </a:rPr>
              <a:t>( </a:t>
            </a:r>
            <a:r>
              <a:rPr lang="ar-SA" sz="2800" b="1" dirty="0" err="1">
                <a:solidFill>
                  <a:srgbClr val="000099"/>
                </a:solidFill>
                <a:cs typeface="AL-Mohanad Bold" pitchFamily="2" charset="-78"/>
              </a:rPr>
              <a:t>نيكليون</a:t>
            </a:r>
            <a:r>
              <a:rPr lang="ar-SA" sz="2800" b="1" dirty="0">
                <a:solidFill>
                  <a:srgbClr val="000099"/>
                </a:solidFill>
                <a:cs typeface="AL-Mohanad Bold" pitchFamily="2" charset="-78"/>
              </a:rPr>
              <a:t> ) </a:t>
            </a:r>
          </a:p>
          <a:p>
            <a:pPr>
              <a:buNone/>
            </a:pPr>
            <a:r>
              <a:rPr lang="ar-SA" sz="2800" b="1" dirty="0" smtClean="0">
                <a:solidFill>
                  <a:srgbClr val="000099"/>
                </a:solidFill>
                <a:cs typeface="AL-Mohanad Bold" pitchFamily="2" charset="-78"/>
              </a:rPr>
              <a:t> </a:t>
            </a:r>
            <a:endParaRPr lang="ar-SA" sz="2800" b="1" dirty="0">
              <a:solidFill>
                <a:srgbClr val="000099"/>
              </a:solidFill>
              <a:cs typeface="AL-Mohanad Bold" pitchFamily="2" charset="-78"/>
            </a:endParaRPr>
          </a:p>
          <a:p>
            <a:pPr>
              <a:buNone/>
            </a:pPr>
            <a:endParaRPr lang="ar-SA" sz="2800" b="1" dirty="0">
              <a:solidFill>
                <a:srgbClr val="000099"/>
              </a:solidFill>
              <a:cs typeface="AL-Mohanad Bold" pitchFamily="2" charset="-78"/>
            </a:endParaRPr>
          </a:p>
          <a:p>
            <a:r>
              <a:rPr lang="ar-SA" sz="2800" b="1" dirty="0" smtClean="0">
                <a:solidFill>
                  <a:srgbClr val="000099"/>
                </a:solidFill>
                <a:cs typeface="AL-Mohanad Bold" pitchFamily="2" charset="-78"/>
              </a:rPr>
              <a:t>3</a:t>
            </a:r>
            <a:r>
              <a:rPr lang="ar-SA" sz="2800" b="1" dirty="0">
                <a:solidFill>
                  <a:srgbClr val="000099"/>
                </a:solidFill>
                <a:cs typeface="AL-Mohanad Bold" pitchFamily="2" charset="-78"/>
              </a:rPr>
              <a:t>/ تقاس طاقة الربط النووية بوحدة </a:t>
            </a:r>
            <a:r>
              <a:rPr lang="ar-SA" sz="2800" b="1" dirty="0" err="1">
                <a:solidFill>
                  <a:srgbClr val="000099"/>
                </a:solidFill>
                <a:cs typeface="AL-Mohanad Bold" pitchFamily="2" charset="-78"/>
              </a:rPr>
              <a:t>ميغا</a:t>
            </a:r>
            <a:r>
              <a:rPr lang="ar-SA" sz="2800" b="1" dirty="0">
                <a:solidFill>
                  <a:srgbClr val="000099"/>
                </a:solidFill>
                <a:cs typeface="AL-Mohanad Bold" pitchFamily="2" charset="-78"/>
              </a:rPr>
              <a:t> </a:t>
            </a:r>
            <a:r>
              <a:rPr lang="ar-SA" sz="2800" b="1" dirty="0" err="1">
                <a:solidFill>
                  <a:srgbClr val="000099"/>
                </a:solidFill>
                <a:cs typeface="AL-Mohanad Bold" pitchFamily="2" charset="-78"/>
              </a:rPr>
              <a:t>الكترون</a:t>
            </a:r>
            <a:r>
              <a:rPr lang="ar-SA" sz="2800" b="1" dirty="0">
                <a:solidFill>
                  <a:srgbClr val="000099"/>
                </a:solidFill>
                <a:cs typeface="AL-Mohanad Bold" pitchFamily="2" charset="-78"/>
              </a:rPr>
              <a:t> فولت (</a:t>
            </a:r>
            <a:r>
              <a:rPr lang="en-US" sz="2800" b="1" dirty="0" err="1">
                <a:solidFill>
                  <a:srgbClr val="000099"/>
                </a:solidFill>
                <a:cs typeface="AL-Mohanad Bold" pitchFamily="2" charset="-78"/>
              </a:rPr>
              <a:t>Mev</a:t>
            </a:r>
            <a:r>
              <a:rPr lang="ar-SA" sz="2800" b="1" dirty="0">
                <a:solidFill>
                  <a:srgbClr val="000099"/>
                </a:solidFill>
                <a:cs typeface="AL-Mohanad Bold" pitchFamily="2" charset="-78"/>
              </a:rPr>
              <a:t>)</a:t>
            </a:r>
            <a:endParaRPr lang="en-US" sz="2800" b="1" dirty="0">
              <a:solidFill>
                <a:srgbClr val="000099"/>
              </a:solidFill>
              <a:cs typeface="AL-Mohanad Bold" pitchFamily="2" charset="-78"/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642918"/>
            <a:ext cx="2016125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2049" name="صورة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-572108" y="457200"/>
            <a:ext cx="9716121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Simple Bold Jut Out" pitchFamily="2" charset="-78"/>
              </a:rPr>
              <a:t>     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Simple Bold Jut Out" pitchFamily="2" charset="-78"/>
              </a:rPr>
              <a:t>ملاحظات هامة:</a:t>
            </a:r>
            <a:endParaRPr lang="ar-SA" sz="36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1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تعتمد طاقة الربط النووية على كتلة النواة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فالأنوية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الكبيرة ترتبط بقوة اكبر من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الأنوية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الخفيفة 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2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 طاقة الربط النووية تصبح اكبر كلما ازداد العدد الكتلي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حتى القيمة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56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( نواة الحديد ) ويعد الحديد من أكثر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الأنوية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ترابطا 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لذلك تصبح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الأنوية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أكثر استقرارا كلما اقترب عددها الكتلي من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العدد الكتلي للحديد </a:t>
            </a:r>
            <a:r>
              <a:rPr kumimoji="0" lang="ar-S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عنوان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2212975" cy="1582737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ar-SA" sz="5400" b="1" dirty="0" smtClean="0"/>
              <a:t>من عجائب خلق الله</a:t>
            </a:r>
          </a:p>
        </p:txBody>
      </p:sp>
      <p:sp>
        <p:nvSpPr>
          <p:cNvPr id="9219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71472" y="3143248"/>
            <a:ext cx="2209800" cy="2179638"/>
          </a:xfrm>
          <a:solidFill>
            <a:schemeClr val="accent1">
              <a:alpha val="14902"/>
            </a:schemeClr>
          </a:solidFill>
        </p:spPr>
        <p:txBody>
          <a:bodyPr>
            <a:normAutofit fontScale="92500"/>
          </a:bodyPr>
          <a:lstStyle/>
          <a:p>
            <a:pPr algn="r" eaLnBrk="1" hangingPunct="1">
              <a:spcBef>
                <a:spcPct val="0"/>
              </a:spcBef>
            </a:pPr>
            <a:r>
              <a:rPr lang="ar-SA" sz="3600" b="1" dirty="0" smtClean="0"/>
              <a:t>تذكري طالبتي هذه الصورة ورددي </a:t>
            </a:r>
            <a:r>
              <a:rPr lang="ar-SA" sz="3600" b="1" dirty="0" err="1" smtClean="0"/>
              <a:t>دائمآ</a:t>
            </a:r>
            <a:r>
              <a:rPr lang="ar-SA" sz="3600" b="1" dirty="0" smtClean="0"/>
              <a:t> سبحان الله</a:t>
            </a:r>
          </a:p>
        </p:txBody>
      </p:sp>
      <p:pic>
        <p:nvPicPr>
          <p:cNvPr id="9220" name="Picture 2" descr="C:\Documents and Settings\user\My Documents\لفظ الجلالة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5942" r="5942"/>
          <a:stretch>
            <a:fillRect/>
          </a:stretch>
        </p:blipFill>
        <p:spPr>
          <a:xfrm rot="420000">
            <a:off x="3486150" y="1200150"/>
            <a:ext cx="4618038" cy="3930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427984" y="1412776"/>
            <a:ext cx="320673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latin typeface="Traditional Arabic" pitchFamily="2" charset="-78"/>
                <a:cs typeface="Traditional Arabic" pitchFamily="2" charset="-78"/>
              </a:rPr>
              <a:t>ما معنى هذه </a:t>
            </a:r>
            <a:r>
              <a:rPr lang="ar-SA" sz="4000" b="1" dirty="0" err="1" smtClean="0">
                <a:latin typeface="Traditional Arabic" pitchFamily="2" charset="-78"/>
                <a:cs typeface="Traditional Arabic" pitchFamily="2" charset="-78"/>
              </a:rPr>
              <a:t>الرمز ؟</a:t>
            </a:r>
            <a:r>
              <a:rPr lang="ar-SA" sz="4000" b="1" dirty="0" smtClean="0">
                <a:latin typeface="Traditional Arabic" pitchFamily="2" charset="-78"/>
                <a:cs typeface="Traditional Arabic" pitchFamily="2" charset="-78"/>
              </a:rPr>
              <a:t> </a:t>
            </a:r>
            <a:endParaRPr lang="ar-SA" sz="4000" b="1" dirty="0">
              <a:latin typeface="Traditional Arabic" pitchFamily="2" charset="-78"/>
              <a:cs typeface="Traditional Arabic" pitchFamily="2" charset="-78"/>
            </a:endParaRPr>
          </a:p>
        </p:txBody>
      </p:sp>
      <p:pic>
        <p:nvPicPr>
          <p:cNvPr id="10" name="صورة 9" descr="mmmبدون عنوان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548680"/>
            <a:ext cx="2085975" cy="2190750"/>
          </a:xfrm>
          <a:prstGeom prst="rect">
            <a:avLst/>
          </a:prstGeom>
        </p:spPr>
      </p:pic>
      <p:pic>
        <p:nvPicPr>
          <p:cNvPr id="11" name="صورة 10" descr="imagesCA298KL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3645024"/>
            <a:ext cx="1971675" cy="2314575"/>
          </a:xfrm>
          <a:prstGeom prst="rect">
            <a:avLst/>
          </a:prstGeom>
        </p:spPr>
      </p:pic>
      <p:pic>
        <p:nvPicPr>
          <p:cNvPr id="16" name="صورة 15" descr="hadth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3429000"/>
            <a:ext cx="37147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imagesCAJ2I0E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1268760"/>
            <a:ext cx="4741498" cy="2844899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611560" y="4509120"/>
            <a:ext cx="8064896" cy="1478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ar-SA" sz="3200" b="1" dirty="0" smtClean="0"/>
              <a:t>توفيت ماري كوري عام 1934، بمرض </a:t>
            </a:r>
            <a:r>
              <a:rPr lang="ar-SA" sz="3200" b="1" dirty="0" smtClean="0">
                <a:hlinkClick r:id="rId4" action="ppaction://hlinkfile" tooltip="فقر الدم اللاتنسجي"/>
              </a:rPr>
              <a:t>فقر الدم </a:t>
            </a:r>
            <a:r>
              <a:rPr lang="ar-SA" sz="3200" b="1" dirty="0" err="1" smtClean="0">
                <a:hlinkClick r:id="rId4" action="ppaction://hlinkfile" tooltip="فقر الدم اللاتنسجي"/>
              </a:rPr>
              <a:t>اللاتنسجي</a:t>
            </a:r>
            <a:r>
              <a:rPr lang="ar-SA" sz="3200" b="1" dirty="0" smtClean="0"/>
              <a:t> الذي أصيبت </a:t>
            </a:r>
            <a:r>
              <a:rPr lang="ar-SA" sz="3200" b="1" dirty="0" err="1" smtClean="0"/>
              <a:t>به</a:t>
            </a:r>
            <a:r>
              <a:rPr lang="ar-SA" sz="3200" b="1" dirty="0" smtClean="0"/>
              <a:t> نتيجة تعرضها للإشعاع لأعوام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642910" y="285729"/>
            <a:ext cx="8193269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من العالم الذي </a:t>
            </a:r>
            <a:r>
              <a:rPr lang="ar-SA" sz="4400" b="1" cap="none" spc="0" dirty="0" err="1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إكتشف</a:t>
            </a:r>
            <a:r>
              <a:rPr lang="ar-SA" sz="4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4400" b="1" cap="none" spc="0" dirty="0" err="1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النشاطيه</a:t>
            </a:r>
            <a:r>
              <a:rPr lang="ar-SA" sz="4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4400" b="1" dirty="0" err="1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الإشعاعيه</a:t>
            </a:r>
            <a:r>
              <a:rPr lang="ar-SA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؟</a:t>
            </a:r>
            <a:r>
              <a:rPr lang="ar-SA" sz="4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ar-SA" sz="44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العالم </a:t>
            </a:r>
            <a:r>
              <a:rPr lang="ar-SA" sz="4400" b="1" dirty="0" err="1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بيكرل</a:t>
            </a:r>
            <a:endParaRPr lang="ar-SA" sz="4400" b="1" cap="none" spc="0" dirty="0" smtClean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ar-SA" sz="5400" b="1" cap="none" spc="0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421739" y="1643050"/>
            <a:ext cx="87222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كيف كان </a:t>
            </a:r>
            <a:r>
              <a:rPr lang="ar-SA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إكتشافه</a:t>
            </a:r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ar-SA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للنشاطيه</a:t>
            </a:r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ar-SA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الإشعاعيه</a:t>
            </a:r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؟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428868"/>
            <a:ext cx="892971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03725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فوجئ بأن الصفائح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الفوتوغرافيه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التي تغطي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اليورانيوم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وتحجب الضوء أصبحت ضبابيه.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03725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هذا دليل على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ان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نوعآ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من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الإشعة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المنبعثه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من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اليورانيوم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قد نفذت من الصحيفة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بسبب انبعاث جسيمات وإشعاعات من المواد فإنها تضمحل وعندما تضمحل النواة فتنتقل من حالة أقل استقراراً ألي حالة أكثر استقراراً </a:t>
            </a:r>
            <a:endParaRPr kumimoji="0" lang="ar-S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allAtOnce"/>
      <p:bldP spid="307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476672"/>
            <a:ext cx="7452320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ماذا نسمي المواد التي لها القدرة أن تبعث أشعة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نافذة</a:t>
            </a:r>
            <a:r>
              <a:rPr kumimoji="0" lang="ar-SA" sz="36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 ؟</a:t>
            </a:r>
            <a:r>
              <a:rPr kumimoji="0" lang="ar-SA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 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763688" y="3501008"/>
            <a:ext cx="6408712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ar-SA" sz="3600" b="1" dirty="0" smtClean="0">
                <a:latin typeface="Calibri" pitchFamily="34" charset="0"/>
                <a:ea typeface="Calibri" pitchFamily="34" charset="0"/>
                <a:cs typeface="Traditional Arabic" pitchFamily="18" charset="-78"/>
              </a:rPr>
              <a:t>وعندما تضمحل النواة فتنتقل من حالة أقل استقراراً ألي حالة أكثر استقراراً </a:t>
            </a:r>
            <a:endParaRPr lang="ar-SA" sz="3600" b="1" dirty="0" smtClean="0">
              <a:latin typeface="Arial" pitchFamily="34" charset="0"/>
              <a:cs typeface="Arial" pitchFamily="34" charset="0"/>
            </a:endParaRPr>
          </a:p>
          <a:p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331640" y="1772816"/>
            <a:ext cx="676875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ar-SA" sz="4000" b="1" dirty="0" smtClean="0">
                <a:latin typeface="Calibri" pitchFamily="34" charset="0"/>
                <a:ea typeface="Calibri" pitchFamily="34" charset="0"/>
                <a:cs typeface="Traditional Arabic" pitchFamily="18" charset="-78"/>
              </a:rPr>
              <a:t>ماذا نسمي عملية انبعاث جسيمات وإشعاعات من المواد </a:t>
            </a:r>
            <a:r>
              <a:rPr lang="ar-SA" sz="4000" b="1" dirty="0" err="1" smtClean="0">
                <a:latin typeface="Calibri" pitchFamily="34" charset="0"/>
                <a:ea typeface="Calibri" pitchFamily="34" charset="0"/>
                <a:cs typeface="Traditional Arabic" pitchFamily="18" charset="-78"/>
              </a:rPr>
              <a:t>المشعة ؟</a:t>
            </a:r>
            <a:r>
              <a:rPr lang="ar-SA" sz="4000" b="1" dirty="0" smtClean="0">
                <a:latin typeface="Calibri" pitchFamily="34" charset="0"/>
                <a:ea typeface="Calibri" pitchFamily="34" charset="0"/>
                <a:cs typeface="Traditional Arabic" pitchFamily="18" charset="-78"/>
              </a:rPr>
              <a:t>  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صورة 4" descr="Radioactive1-web-400x300.jpg"/>
          <p:cNvPicPr>
            <a:picLocks noChangeAspect="1"/>
          </p:cNvPicPr>
          <p:nvPr/>
        </p:nvPicPr>
        <p:blipFill>
          <a:blip r:embed="rId3"/>
          <a:srcRect l="20625" r="21249"/>
          <a:stretch>
            <a:fillRect/>
          </a:stretch>
        </p:blipFill>
        <p:spPr>
          <a:xfrm>
            <a:off x="357158" y="3286124"/>
            <a:ext cx="2214578" cy="2857500"/>
          </a:xfrm>
          <a:prstGeom prst="rect">
            <a:avLst/>
          </a:prstGeom>
        </p:spPr>
      </p:pic>
      <p:sp>
        <p:nvSpPr>
          <p:cNvPr id="7" name="مثلث متساوي الساقين 6">
            <a:hlinkClick r:id="rId4" action="ppaction://hlinkfile"/>
          </p:cNvPr>
          <p:cNvSpPr/>
          <p:nvPr/>
        </p:nvSpPr>
        <p:spPr>
          <a:xfrm>
            <a:off x="7215206" y="5286388"/>
            <a:ext cx="1214446" cy="9286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M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500166" y="1571612"/>
            <a:ext cx="6136070" cy="35004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1"/>
            <a:r>
              <a:rPr lang="ar-SA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600060"/>
                </a:solidFill>
                <a:latin typeface="Times New Roman"/>
                <a:cs typeface="Times New Roman"/>
              </a:rPr>
              <a:t>الاضمحلال النووي</a:t>
            </a:r>
          </a:p>
          <a:p>
            <a:pPr algn="ctr" rtl="1">
              <a:lnSpc>
                <a:spcPct val="150000"/>
              </a:lnSpc>
            </a:pPr>
            <a:r>
              <a:rPr lang="ar-SA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600060"/>
                </a:solidFill>
                <a:latin typeface="Times New Roman"/>
                <a:cs typeface="Times New Roman"/>
              </a:rPr>
              <a:t> والتفاعلات النووية</a:t>
            </a:r>
            <a:endParaRPr lang="ar-SA" sz="3600" b="1" kern="10" spc="0" dirty="0">
              <a:ln w="9525">
                <a:noFill/>
                <a:round/>
                <a:headEnd/>
                <a:tailEnd/>
              </a:ln>
              <a:solidFill>
                <a:srgbClr val="600060"/>
              </a:solidFill>
              <a:effectLst/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403066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285852" y="928670"/>
            <a:ext cx="73629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سمي العالم الذي </a:t>
            </a:r>
            <a:r>
              <a:rPr lang="ar-SA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إستخدم</a:t>
            </a:r>
            <a:r>
              <a:rPr lang="ar-S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هذا الجهاز في تجاربه؟</a:t>
            </a:r>
          </a:p>
          <a:p>
            <a:r>
              <a:rPr lang="ar-S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أذكري أهم </a:t>
            </a:r>
            <a:r>
              <a:rPr lang="ar-SA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إستنتاجات</a:t>
            </a:r>
            <a:r>
              <a:rPr lang="ar-S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ar-SA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رذرفورد</a:t>
            </a:r>
            <a:r>
              <a:rPr lang="ar-S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؟</a:t>
            </a:r>
          </a:p>
          <a:p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714744" y="0"/>
            <a:ext cx="15600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effectLst/>
              </a:rPr>
              <a:t>بدايات</a:t>
            </a:r>
            <a:endParaRPr lang="ar-SA" sz="5400" b="1" cap="none" spc="0" dirty="0">
              <a:ln>
                <a:solidFill>
                  <a:sysClr val="windowText" lastClr="000000"/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-142908" y="2428868"/>
            <a:ext cx="914400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/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العالم </a:t>
            </a:r>
            <a:r>
              <a:rPr lang="ar-SA" sz="2800" b="1" dirty="0" err="1">
                <a:solidFill>
                  <a:schemeClr val="accent4">
                    <a:lumMod val="75000"/>
                  </a:schemeClr>
                </a:solidFill>
              </a:rPr>
              <a:t>رذرفورد</a:t>
            </a:r>
            <a:r>
              <a:rPr lang="ar-SA" sz="2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ar-SA" sz="2800" dirty="0" err="1">
                <a:solidFill>
                  <a:schemeClr val="accent4">
                    <a:lumMod val="75000"/>
                  </a:schemeClr>
                </a:solidFill>
              </a:rPr>
              <a:t>وألإستنتجات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 التي توصل إليها وذكرت </a:t>
            </a:r>
            <a:r>
              <a:rPr lang="ar-SA" sz="2800" dirty="0" err="1">
                <a:solidFill>
                  <a:schemeClr val="accent4">
                    <a:lumMod val="75000"/>
                  </a:schemeClr>
                </a:solidFill>
              </a:rPr>
              <a:t>آنفآ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العالم </a:t>
            </a:r>
            <a:r>
              <a:rPr lang="ar-SA" sz="2800" b="1" dirty="0" err="1">
                <a:solidFill>
                  <a:schemeClr val="accent4">
                    <a:lumMod val="75000"/>
                  </a:schemeClr>
                </a:solidFill>
              </a:rPr>
              <a:t>بيكرل</a:t>
            </a:r>
            <a:r>
              <a:rPr lang="ar-SA" sz="2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ar-SA" sz="2800" dirty="0" err="1">
                <a:solidFill>
                  <a:schemeClr val="accent4">
                    <a:lumMod val="75000"/>
                  </a:schemeClr>
                </a:solidFill>
              </a:rPr>
              <a:t>إكتشف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 النشاط الإشعاعي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ar-SA" sz="2800" b="1" dirty="0">
                <a:solidFill>
                  <a:schemeClr val="accent4">
                    <a:lumMod val="75000"/>
                  </a:schemeClr>
                </a:solidFill>
              </a:rPr>
              <a:t>ماري </a:t>
            </a:r>
            <a:r>
              <a:rPr lang="ar-SA" sz="2800" b="1" dirty="0" err="1">
                <a:solidFill>
                  <a:schemeClr val="accent4">
                    <a:lumMod val="75000"/>
                  </a:schemeClr>
                </a:solidFill>
              </a:rPr>
              <a:t>وبير</a:t>
            </a:r>
            <a:r>
              <a:rPr lang="ar-SA" sz="2800" b="1" dirty="0">
                <a:solidFill>
                  <a:schemeClr val="accent4">
                    <a:lumMod val="75000"/>
                  </a:schemeClr>
                </a:solidFill>
              </a:rPr>
              <a:t> كوري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ar-SA" sz="2800" dirty="0" err="1">
                <a:solidFill>
                  <a:schemeClr val="accent4">
                    <a:lumMod val="75000"/>
                  </a:schemeClr>
                </a:solidFill>
              </a:rPr>
              <a:t>إكتشف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ar-SA" sz="2800" dirty="0" err="1">
                <a:solidFill>
                  <a:schemeClr val="accent4">
                    <a:lumMod val="75000"/>
                  </a:schemeClr>
                </a:solidFill>
              </a:rPr>
              <a:t>عنصرأ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ar-SA" sz="2800" dirty="0" err="1">
                <a:solidFill>
                  <a:schemeClr val="accent4">
                    <a:lumMod val="75000"/>
                  </a:schemeClr>
                </a:solidFill>
              </a:rPr>
              <a:t>جديدآ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( الراديوم) وجعلاه </a:t>
            </a:r>
            <a:r>
              <a:rPr lang="ar-SA" sz="2800" dirty="0" err="1">
                <a:solidFill>
                  <a:schemeClr val="accent4">
                    <a:lumMod val="75000"/>
                  </a:schemeClr>
                </a:solidFill>
              </a:rPr>
              <a:t>متوفرآ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 للباحثين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ar-SA" sz="2800" b="1" dirty="0" err="1">
                <a:solidFill>
                  <a:schemeClr val="accent4">
                    <a:lumMod val="75000"/>
                  </a:schemeClr>
                </a:solidFill>
              </a:rPr>
              <a:t>رذررفورد</a:t>
            </a:r>
            <a:r>
              <a:rPr lang="ar-SA" sz="2800" b="1" dirty="0">
                <a:solidFill>
                  <a:schemeClr val="accent4">
                    <a:lumMod val="75000"/>
                  </a:schemeClr>
                </a:solidFill>
              </a:rPr>
              <a:t> وفريدرك سودي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ar-SA" sz="2800" dirty="0" err="1">
                <a:solidFill>
                  <a:schemeClr val="accent4">
                    <a:lumMod val="75000"/>
                  </a:schemeClr>
                </a:solidFill>
              </a:rPr>
              <a:t>إستخدما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</a:rPr>
              <a:t> النشاط الإشعاعي لدراسة مركز </a:t>
            </a:r>
            <a:r>
              <a:rPr lang="ar-SA" sz="2800" dirty="0" err="1">
                <a:solidFill>
                  <a:schemeClr val="accent4">
                    <a:lumMod val="75000"/>
                  </a:schemeClr>
                </a:solidFill>
              </a:rPr>
              <a:t>الذره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3"/>
          <p:cNvSpPr/>
          <p:nvPr/>
        </p:nvSpPr>
        <p:spPr>
          <a:xfrm>
            <a:off x="2627784" y="764704"/>
            <a:ext cx="3929090" cy="71438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200000"/>
              </a:lnSpc>
            </a:pPr>
            <a:r>
              <a:rPr lang="ar-SA" sz="4400" b="1" dirty="0" smtClean="0">
                <a:latin typeface="Traditional Arabic" pitchFamily="2" charset="-78"/>
                <a:cs typeface="Traditional Arabic" pitchFamily="2" charset="-78"/>
              </a:rPr>
              <a:t>الاضمحلال الإشعاعي </a:t>
            </a:r>
          </a:p>
          <a:p>
            <a:pPr algn="ctr"/>
            <a:endParaRPr lang="ar-SA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988840"/>
            <a:ext cx="9144000" cy="334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في عام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1899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 م اكتشف العالم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رذرفورد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 أن عنصر الرادون يتحول تلقائياً ألي نواة أخف ونواة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هيليوم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 خفيفة وفي نفس العام اكشف أن مركبات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اليورانيوم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raditional Arabic" pitchFamily="18" charset="-78"/>
              </a:rPr>
              <a:t> تنتج ثلاثة أنواع مختلفة من الإشعاع فصل بينهما تبعاً لقدرتها علي اختراق المواد </a:t>
            </a:r>
            <a:endParaRPr kumimoji="0" lang="ar-S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ثلث متساوي الساقين 4">
            <a:hlinkClick r:id="rId3" action="ppaction://hlinkfile"/>
          </p:cNvPr>
          <p:cNvSpPr/>
          <p:nvPr/>
        </p:nvSpPr>
        <p:spPr>
          <a:xfrm>
            <a:off x="642910" y="5500702"/>
            <a:ext cx="1428760" cy="10001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M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8715404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8572528" y="1857364"/>
            <a:ext cx="3571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إ</a:t>
            </a:r>
            <a:endParaRPr lang="ar-SA" sz="36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928802"/>
            <a:ext cx="14954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8575" y="1928802"/>
            <a:ext cx="14954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57364"/>
            <a:ext cx="14954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786058"/>
            <a:ext cx="213836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4357694"/>
            <a:ext cx="2928958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5000636"/>
            <a:ext cx="213836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5643578"/>
            <a:ext cx="213836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3429000"/>
            <a:ext cx="2786082" cy="1309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مستطيل 15"/>
          <p:cNvSpPr/>
          <p:nvPr/>
        </p:nvSpPr>
        <p:spPr>
          <a:xfrm>
            <a:off x="642938" y="2857500"/>
            <a:ext cx="3429000" cy="1143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45090" name="Text Box 34"/>
          <p:cNvSpPr txBox="1">
            <a:spLocks noChangeArrowheads="1"/>
          </p:cNvSpPr>
          <p:nvPr/>
        </p:nvSpPr>
        <p:spPr bwMode="auto">
          <a:xfrm>
            <a:off x="5924550" y="4344988"/>
            <a:ext cx="28956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200">
                <a:solidFill>
                  <a:schemeClr val="tx2"/>
                </a:solidFill>
                <a:latin typeface="Century Gothic" pitchFamily="34" charset="0"/>
                <a:cs typeface="Simplified Arabic Backslanted" pitchFamily="10" charset="-78"/>
              </a:rPr>
              <a:t>يرمز لنواة العنصر بالرمز</a:t>
            </a:r>
            <a:endParaRPr lang="en-US" sz="2200">
              <a:solidFill>
                <a:schemeClr val="tx2"/>
              </a:solidFill>
              <a:latin typeface="Century Gothic" pitchFamily="34" charset="0"/>
              <a:cs typeface="Simplified Arabic Backslanted" pitchFamily="10" charset="-78"/>
            </a:endParaRPr>
          </a:p>
        </p:txBody>
      </p:sp>
      <p:pic>
        <p:nvPicPr>
          <p:cNvPr id="45091" name="Picture 35" descr="j009567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4950" y="3735388"/>
            <a:ext cx="436563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92" name="Picture 36" descr="j009577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5350" y="4268788"/>
            <a:ext cx="7778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93" name="Picture 37" descr="j009577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0" y="4878388"/>
            <a:ext cx="30797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94" name="Picture 38" descr="j0095718"/>
          <p:cNvPicPr>
            <a:picLocks noChangeAspect="1" noChangeArrowheads="1" noCrop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1000125" y="3143250"/>
            <a:ext cx="39052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95" name="Text Box 39"/>
          <p:cNvSpPr txBox="1">
            <a:spLocks noChangeArrowheads="1"/>
          </p:cNvSpPr>
          <p:nvPr/>
        </p:nvSpPr>
        <p:spPr bwMode="auto">
          <a:xfrm>
            <a:off x="2124075" y="4724400"/>
            <a:ext cx="1981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>
                <a:solidFill>
                  <a:schemeClr val="tx2"/>
                </a:solidFill>
                <a:latin typeface="Century Gothic" pitchFamily="34" charset="0"/>
                <a:cs typeface="Tahoma" pitchFamily="34" charset="0"/>
              </a:rPr>
              <a:t>عدد البروتونات</a:t>
            </a:r>
          </a:p>
          <a:p>
            <a:pPr algn="ctr">
              <a:spcBef>
                <a:spcPct val="50000"/>
              </a:spcBef>
            </a:pPr>
            <a:r>
              <a:rPr lang="ar-SA">
                <a:solidFill>
                  <a:schemeClr val="tx2"/>
                </a:solidFill>
                <a:latin typeface="Century Gothic" pitchFamily="34" charset="0"/>
                <a:cs typeface="Tahoma" pitchFamily="34" charset="0"/>
              </a:rPr>
              <a:t>عدد الشحنة</a:t>
            </a:r>
          </a:p>
          <a:p>
            <a:pPr algn="ctr">
              <a:spcBef>
                <a:spcPct val="50000"/>
              </a:spcBef>
            </a:pPr>
            <a:r>
              <a:rPr lang="ar-SA">
                <a:solidFill>
                  <a:schemeClr val="tx2"/>
                </a:solidFill>
                <a:latin typeface="Century Gothic" pitchFamily="34" charset="0"/>
                <a:cs typeface="Tahoma" pitchFamily="34" charset="0"/>
              </a:rPr>
              <a:t>العدد الذري </a:t>
            </a:r>
            <a:endParaRPr lang="en-US">
              <a:solidFill>
                <a:schemeClr val="tx2"/>
              </a:solidFill>
              <a:latin typeface="Century Gothic" pitchFamily="34" charset="0"/>
              <a:cs typeface="Tahoma" pitchFamily="34" charset="0"/>
            </a:endParaRPr>
          </a:p>
        </p:txBody>
      </p:sp>
      <p:sp>
        <p:nvSpPr>
          <p:cNvPr id="45096" name="Text Box 40"/>
          <p:cNvSpPr txBox="1">
            <a:spLocks noChangeArrowheads="1"/>
          </p:cNvSpPr>
          <p:nvPr/>
        </p:nvSpPr>
        <p:spPr bwMode="auto">
          <a:xfrm>
            <a:off x="5399088" y="2955925"/>
            <a:ext cx="19812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2200">
                <a:solidFill>
                  <a:schemeClr val="tx2"/>
                </a:solidFill>
                <a:latin typeface="Century Gothic" pitchFamily="34" charset="0"/>
                <a:cs typeface="Tahoma" pitchFamily="34" charset="0"/>
              </a:rPr>
              <a:t>عدد البروتونات    والنيترونات</a:t>
            </a:r>
          </a:p>
          <a:p>
            <a:pPr algn="ctr">
              <a:spcBef>
                <a:spcPct val="50000"/>
              </a:spcBef>
            </a:pPr>
            <a:r>
              <a:rPr lang="ar-SA" sz="2200">
                <a:solidFill>
                  <a:schemeClr val="tx2"/>
                </a:solidFill>
                <a:latin typeface="Century Gothic" pitchFamily="34" charset="0"/>
                <a:cs typeface="Tahoma" pitchFamily="34" charset="0"/>
              </a:rPr>
              <a:t>عدد الكتلة</a:t>
            </a:r>
            <a:endParaRPr lang="en-US" sz="2200">
              <a:solidFill>
                <a:schemeClr val="tx2"/>
              </a:solidFill>
              <a:latin typeface="Century Gothic" pitchFamily="34" charset="0"/>
              <a:cs typeface="Tahoma" pitchFamily="34" charset="0"/>
            </a:endParaRPr>
          </a:p>
        </p:txBody>
      </p:sp>
      <p:pic>
        <p:nvPicPr>
          <p:cNvPr id="45097" name="Picture 41" descr="ag00092_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95950" y="4421188"/>
            <a:ext cx="381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98" name="Picture 42" descr="j0095777"/>
          <p:cNvPicPr>
            <a:picLocks noChangeAspect="1" noChangeArrowheads="1" noCrop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2000250" y="3143250"/>
            <a:ext cx="32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99" name="Picture 43" descr="j0095674"/>
          <p:cNvPicPr>
            <a:picLocks noChangeAspect="1" noChangeArrowheads="1" noCrop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3000375" y="3143250"/>
            <a:ext cx="436563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100" name="Text Box 44"/>
          <p:cNvSpPr txBox="1">
            <a:spLocks noChangeArrowheads="1"/>
          </p:cNvSpPr>
          <p:nvPr/>
        </p:nvSpPr>
        <p:spPr bwMode="auto">
          <a:xfrm>
            <a:off x="2643188" y="3143250"/>
            <a:ext cx="304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200">
                <a:solidFill>
                  <a:srgbClr val="FFFF00"/>
                </a:solidFill>
                <a:latin typeface="Century Gothic" pitchFamily="34" charset="0"/>
                <a:cs typeface="Tahoma" pitchFamily="34" charset="0"/>
              </a:rPr>
              <a:t>=</a:t>
            </a:r>
            <a:endParaRPr lang="en-US" sz="2200">
              <a:solidFill>
                <a:srgbClr val="FFFF00"/>
              </a:solidFill>
              <a:latin typeface="Century Gothic" pitchFamily="34" charset="0"/>
              <a:cs typeface="Tahoma" pitchFamily="34" charset="0"/>
            </a:endParaRPr>
          </a:p>
        </p:txBody>
      </p:sp>
      <p:sp>
        <p:nvSpPr>
          <p:cNvPr id="45101" name="Text Box 45"/>
          <p:cNvSpPr txBox="1">
            <a:spLocks noChangeArrowheads="1"/>
          </p:cNvSpPr>
          <p:nvPr/>
        </p:nvSpPr>
        <p:spPr bwMode="auto">
          <a:xfrm>
            <a:off x="1571625" y="3071813"/>
            <a:ext cx="304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200">
                <a:solidFill>
                  <a:srgbClr val="FFFF00"/>
                </a:solidFill>
                <a:latin typeface="Century Gothic" pitchFamily="34" charset="0"/>
                <a:cs typeface="Tahoma" pitchFamily="34" charset="0"/>
              </a:rPr>
              <a:t>+</a:t>
            </a:r>
            <a:endParaRPr lang="en-US" sz="2200">
              <a:solidFill>
                <a:srgbClr val="FFFF00"/>
              </a:solidFill>
              <a:latin typeface="Century Gothic" pitchFamily="34" charset="0"/>
              <a:cs typeface="Tahoma" pitchFamily="34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929058" y="1000108"/>
            <a:ext cx="32319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8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هااااااام</a:t>
            </a:r>
            <a:r>
              <a:rPr lang="ar-SA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ar-SA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45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45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45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45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5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450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5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50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50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0" grpId="0" autoUpdateAnimBg="0"/>
      <p:bldP spid="45095" grpId="0" uiExpand="1" build="p" autoUpdateAnimBg="0"/>
      <p:bldP spid="45096" grpId="0" build="p" autoUpdateAnimBg="0"/>
      <p:bldP spid="45100" grpId="0" autoUpdateAnimBg="0"/>
      <p:bldP spid="45101" grpId="0" autoUpdateAnimBg="0"/>
      <p:bldP spid="17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 descr="Ph_16_684_A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5888"/>
            <a:ext cx="9144000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WordArt 5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2804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cs"/>
                <a:ea typeface="+mn-cs"/>
                <a:cs typeface="+mn-cs"/>
              </a:rPr>
              <a:t>اليورانيوم المشع يبعث جسيمات الفا</a:t>
            </a:r>
          </a:p>
        </p:txBody>
      </p:sp>
      <p:sp>
        <p:nvSpPr>
          <p:cNvPr id="99334" name="WordArt 6"/>
          <p:cNvSpPr>
            <a:spLocks noChangeArrowheads="1" noChangeShapeType="1" noTextEdit="1"/>
          </p:cNvSpPr>
          <p:nvPr/>
        </p:nvSpPr>
        <p:spPr bwMode="auto">
          <a:xfrm>
            <a:off x="2076450" y="4005263"/>
            <a:ext cx="49911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cs"/>
                <a:ea typeface="+mn-cs"/>
                <a:cs typeface="+mn-cs"/>
              </a:rPr>
              <a:t>ما أثر خروج الفا على الرقم الذري ؟</a:t>
            </a:r>
          </a:p>
        </p:txBody>
      </p:sp>
      <p:sp>
        <p:nvSpPr>
          <p:cNvPr id="99337" name="WordArt 9"/>
          <p:cNvSpPr>
            <a:spLocks noChangeArrowheads="1" noChangeShapeType="1" noTextEdit="1"/>
          </p:cNvSpPr>
          <p:nvPr/>
        </p:nvSpPr>
        <p:spPr bwMode="auto">
          <a:xfrm>
            <a:off x="2051050" y="5373688"/>
            <a:ext cx="49911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cs"/>
                <a:ea typeface="+mn-cs"/>
                <a:cs typeface="+mn-cs"/>
              </a:rPr>
              <a:t>ما أثر خروج الفا على رقم الكتلة ؟</a:t>
            </a:r>
          </a:p>
        </p:txBody>
      </p:sp>
      <p:pic>
        <p:nvPicPr>
          <p:cNvPr id="99338" name="Picture 10" descr="Ph_14_165_Q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9800" y="3127375"/>
            <a:ext cx="17462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2">
            <a:hlinkClick r:id="rId6" action="ppaction://hlinkfile"/>
          </p:cNvPr>
          <p:cNvGraphicFramePr>
            <a:graphicFrameLocks noChangeAspect="1"/>
          </p:cNvGraphicFramePr>
          <p:nvPr/>
        </p:nvGraphicFramePr>
        <p:xfrm>
          <a:off x="7572375" y="4857750"/>
          <a:ext cx="1123950" cy="485775"/>
        </p:xfrm>
        <a:graphic>
          <a:graphicData uri="http://schemas.openxmlformats.org/presentationml/2006/ole">
            <p:oleObj spid="_x0000_s51202" name="حزمة" r:id="rId7" imgW="1123920" imgH="485640" progId="Package">
              <p:embed/>
            </p:oleObj>
          </a:graphicData>
        </a:graphic>
      </p:graphicFrame>
      <p:graphicFrame>
        <p:nvGraphicFramePr>
          <p:cNvPr id="51203" name="Object 3"/>
          <p:cNvGraphicFramePr>
            <a:graphicFrameLocks noChangeAspect="1"/>
          </p:cNvGraphicFramePr>
          <p:nvPr/>
        </p:nvGraphicFramePr>
        <p:xfrm>
          <a:off x="571472" y="4857760"/>
          <a:ext cx="790575" cy="485775"/>
        </p:xfrm>
        <a:graphic>
          <a:graphicData uri="http://schemas.openxmlformats.org/presentationml/2006/ole">
            <p:oleObj spid="_x0000_s51203" name="حزمة" r:id="rId8" imgW="79056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 animBg="1"/>
      <p:bldP spid="99334" grpId="0" animBg="1"/>
      <p:bldP spid="9933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8" name="Picture 4" descr="PH_16_729_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9" name="WordArt 5"/>
          <p:cNvSpPr>
            <a:spLocks noChangeArrowheads="1" noChangeShapeType="1" noTextEdit="1"/>
          </p:cNvSpPr>
          <p:nvPr/>
        </p:nvSpPr>
        <p:spPr bwMode="auto">
          <a:xfrm>
            <a:off x="2076450" y="4005263"/>
            <a:ext cx="49911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cs"/>
                <a:ea typeface="+mn-cs"/>
                <a:cs typeface="+mn-cs"/>
              </a:rPr>
              <a:t>ما أثر خروج بيتا السالبة على الرقم الذري ؟</a:t>
            </a:r>
          </a:p>
        </p:txBody>
      </p:sp>
      <p:sp>
        <p:nvSpPr>
          <p:cNvPr id="108550" name="WordArt 6"/>
          <p:cNvSpPr>
            <a:spLocks noChangeArrowheads="1" noChangeShapeType="1" noTextEdit="1"/>
          </p:cNvSpPr>
          <p:nvPr/>
        </p:nvSpPr>
        <p:spPr bwMode="auto">
          <a:xfrm>
            <a:off x="2292350" y="5373688"/>
            <a:ext cx="49911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cs"/>
                <a:ea typeface="+mn-cs"/>
                <a:cs typeface="+mn-cs"/>
              </a:rPr>
              <a:t>ما أثر خروج بتا السالبة على رقم الكتلة ؟</a:t>
            </a:r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4286248" y="1000108"/>
          <a:ext cx="809625" cy="485775"/>
        </p:xfrm>
        <a:graphic>
          <a:graphicData uri="http://schemas.openxmlformats.org/presentationml/2006/ole">
            <p:oleObj spid="_x0000_s107521" name="حزمة" r:id="rId4" imgW="80964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 animBg="1"/>
      <p:bldP spid="10855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0" name="Picture 4" descr="Ph_16_688_A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WordArt 5"/>
          <p:cNvSpPr>
            <a:spLocks noChangeArrowheads="1" noChangeShapeType="1" noTextEdit="1"/>
          </p:cNvSpPr>
          <p:nvPr/>
        </p:nvSpPr>
        <p:spPr bwMode="auto">
          <a:xfrm>
            <a:off x="2076450" y="4005263"/>
            <a:ext cx="49911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cs"/>
                <a:ea typeface="+mn-cs"/>
                <a:cs typeface="+mn-cs"/>
              </a:rPr>
              <a:t>ما أثر خروج بيتا الموجبة على الرقم الذري ؟</a:t>
            </a:r>
          </a:p>
        </p:txBody>
      </p:sp>
      <p:sp>
        <p:nvSpPr>
          <p:cNvPr id="106502" name="WordArt 6"/>
          <p:cNvSpPr>
            <a:spLocks noChangeArrowheads="1" noChangeShapeType="1" noTextEdit="1"/>
          </p:cNvSpPr>
          <p:nvPr/>
        </p:nvSpPr>
        <p:spPr bwMode="auto">
          <a:xfrm>
            <a:off x="2124075" y="5373688"/>
            <a:ext cx="49911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cs"/>
                <a:ea typeface="+mn-cs"/>
                <a:cs typeface="+mn-cs"/>
              </a:rPr>
              <a:t>ما أثر خروج بتا الموجبة على رقم الكتلة ؟</a:t>
            </a:r>
          </a:p>
        </p:txBody>
      </p: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207963" y="793750"/>
            <a:ext cx="8677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800" b="1" dirty="0" err="1">
                <a:solidFill>
                  <a:srgbClr val="00B0F0"/>
                </a:solidFill>
                <a:latin typeface="Century Gothic" pitchFamily="34" charset="0"/>
                <a:cs typeface="Monotype Koufi" pitchFamily="2" charset="-78"/>
              </a:rPr>
              <a:t>السترانشيوم</a:t>
            </a:r>
            <a:r>
              <a:rPr lang="ar-SA" sz="2800" b="1" dirty="0">
                <a:solidFill>
                  <a:srgbClr val="00B0F0"/>
                </a:solidFill>
                <a:latin typeface="Century Gothic" pitchFamily="34" charset="0"/>
                <a:cs typeface="Monotype Koufi" pitchFamily="2" charset="-78"/>
              </a:rPr>
              <a:t> يتحول </a:t>
            </a:r>
            <a:r>
              <a:rPr lang="ar-SA" sz="2800" b="1" dirty="0" err="1">
                <a:solidFill>
                  <a:srgbClr val="00B0F0"/>
                </a:solidFill>
                <a:latin typeface="Century Gothic" pitchFamily="34" charset="0"/>
                <a:cs typeface="Monotype Koufi" pitchFamily="2" charset="-78"/>
              </a:rPr>
              <a:t>الى</a:t>
            </a:r>
            <a:r>
              <a:rPr lang="ar-SA" sz="2800" b="1" dirty="0">
                <a:solidFill>
                  <a:srgbClr val="00B0F0"/>
                </a:solidFill>
                <a:latin typeface="Century Gothic" pitchFamily="34" charset="0"/>
                <a:cs typeface="Monotype Koufi" pitchFamily="2" charset="-78"/>
              </a:rPr>
              <a:t> </a:t>
            </a:r>
            <a:r>
              <a:rPr lang="ar-SA" sz="2800" b="1" dirty="0" err="1">
                <a:solidFill>
                  <a:srgbClr val="00B0F0"/>
                </a:solidFill>
                <a:latin typeface="Century Gothic" pitchFamily="34" charset="0"/>
                <a:cs typeface="Monotype Koufi" pitchFamily="2" charset="-78"/>
              </a:rPr>
              <a:t>الروبيديوم</a:t>
            </a:r>
            <a:r>
              <a:rPr lang="ar-SA" sz="2800" b="1" dirty="0">
                <a:solidFill>
                  <a:srgbClr val="00B0F0"/>
                </a:solidFill>
                <a:latin typeface="Century Gothic" pitchFamily="34" charset="0"/>
                <a:cs typeface="Monotype Koufi" pitchFamily="2" charset="-78"/>
              </a:rPr>
              <a:t> بإشعاع جسيمات بيتا الموجبة</a:t>
            </a:r>
            <a:endParaRPr lang="en-US" sz="2800" b="1" dirty="0">
              <a:solidFill>
                <a:srgbClr val="00B0F0"/>
              </a:solidFill>
              <a:latin typeface="Century Gothic" pitchFamily="34" charset="0"/>
              <a:cs typeface="Monotype Ko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1" grpId="0" animBg="1"/>
      <p:bldP spid="106502" grpId="0" animBg="1"/>
      <p:bldP spid="10650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opy of Copy of Ph_16_659_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WordArt 3"/>
          <p:cNvSpPr>
            <a:spLocks noChangeArrowheads="1" noChangeShapeType="1" noTextEdit="1"/>
          </p:cNvSpPr>
          <p:nvPr/>
        </p:nvSpPr>
        <p:spPr bwMode="auto">
          <a:xfrm>
            <a:off x="144463" y="333375"/>
            <a:ext cx="8820150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+mn-cs"/>
                <a:ea typeface="+mn-cs"/>
                <a:cs typeface="+mn-cs"/>
              </a:rPr>
              <a:t>قدرة الاشعاعات على النفاذية</a:t>
            </a:r>
          </a:p>
        </p:txBody>
      </p:sp>
      <p:sp>
        <p:nvSpPr>
          <p:cNvPr id="76804" name="WordArt 4"/>
          <p:cNvSpPr>
            <a:spLocks noChangeArrowheads="1" noChangeShapeType="1" noTextEdit="1"/>
          </p:cNvSpPr>
          <p:nvPr/>
        </p:nvSpPr>
        <p:spPr bwMode="auto">
          <a:xfrm>
            <a:off x="539750" y="1125538"/>
            <a:ext cx="16287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cs"/>
                <a:ea typeface="+mn-cs"/>
                <a:cs typeface="+mn-cs"/>
              </a:rPr>
              <a:t>الفا ضعيفة </a:t>
            </a:r>
          </a:p>
        </p:txBody>
      </p:sp>
      <p:sp>
        <p:nvSpPr>
          <p:cNvPr id="76805" name="WordArt 5"/>
          <p:cNvSpPr>
            <a:spLocks noChangeArrowheads="1" noChangeShapeType="1" noTextEdit="1"/>
          </p:cNvSpPr>
          <p:nvPr/>
        </p:nvSpPr>
        <p:spPr bwMode="auto">
          <a:xfrm>
            <a:off x="4427538" y="3357563"/>
            <a:ext cx="1790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cs"/>
                <a:ea typeface="+mn-cs"/>
                <a:cs typeface="+mn-cs"/>
              </a:rPr>
              <a:t>بيتا تنفذ أكثر</a:t>
            </a:r>
          </a:p>
        </p:txBody>
      </p:sp>
      <p:sp>
        <p:nvSpPr>
          <p:cNvPr id="76806" name="WordArt 6"/>
          <p:cNvSpPr>
            <a:spLocks noChangeArrowheads="1" noChangeShapeType="1" noTextEdit="1"/>
          </p:cNvSpPr>
          <p:nvPr/>
        </p:nvSpPr>
        <p:spPr bwMode="auto">
          <a:xfrm>
            <a:off x="2339975" y="5456238"/>
            <a:ext cx="115252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ar-SA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cs"/>
                <a:ea typeface="+mn-cs"/>
                <a:cs typeface="+mn-cs"/>
              </a:rPr>
              <a:t>ألومنيوم</a:t>
            </a:r>
          </a:p>
        </p:txBody>
      </p:sp>
      <p:sp>
        <p:nvSpPr>
          <p:cNvPr id="76807" name="WordArt 7"/>
          <p:cNvSpPr>
            <a:spLocks noChangeArrowheads="1" noChangeShapeType="1" noTextEdit="1"/>
          </p:cNvSpPr>
          <p:nvPr/>
        </p:nvSpPr>
        <p:spPr bwMode="auto">
          <a:xfrm>
            <a:off x="5153025" y="5456238"/>
            <a:ext cx="12192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ar-SA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cs"/>
                <a:ea typeface="+mn-cs"/>
                <a:cs typeface="+mn-cs"/>
              </a:rPr>
              <a:t>رصاص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nimBg="1"/>
      <p:bldP spid="76804" grpId="0" animBg="1"/>
      <p:bldP spid="76805" grpId="0" animBg="1"/>
      <p:bldP spid="76806" grpId="0" animBg="1"/>
      <p:bldP spid="7680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Picture 4" descr="Ph_16_695_Q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WordArt 5"/>
          <p:cNvSpPr>
            <a:spLocks noChangeArrowheads="1" noChangeShapeType="1" noTextEdit="1"/>
          </p:cNvSpPr>
          <p:nvPr/>
        </p:nvSpPr>
        <p:spPr bwMode="auto">
          <a:xfrm>
            <a:off x="1671638" y="404813"/>
            <a:ext cx="58007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ar-SA" sz="3600" kern="10" dirty="0">
              <a:ln w="12700">
                <a:solidFill>
                  <a:srgbClr val="006600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+mn-cs"/>
              <a:ea typeface="+mn-cs"/>
              <a:cs typeface="+mn-cs"/>
            </a:endParaRPr>
          </a:p>
        </p:txBody>
      </p:sp>
      <p:sp>
        <p:nvSpPr>
          <p:cNvPr id="105478" name="WordArt 6"/>
          <p:cNvSpPr>
            <a:spLocks noChangeArrowheads="1" noChangeShapeType="1" noTextEdit="1"/>
          </p:cNvSpPr>
          <p:nvPr/>
        </p:nvSpPr>
        <p:spPr bwMode="auto">
          <a:xfrm>
            <a:off x="4765675" y="1562100"/>
            <a:ext cx="25431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+mn-cs"/>
                <a:ea typeface="+mn-cs"/>
                <a:cs typeface="+mn-cs"/>
              </a:rPr>
              <a:t>تشع جاما و تستقر</a:t>
            </a:r>
          </a:p>
        </p:txBody>
      </p:sp>
      <p:sp>
        <p:nvSpPr>
          <p:cNvPr id="105480" name="WordArt 8"/>
          <p:cNvSpPr>
            <a:spLocks noChangeArrowheads="1" noChangeShapeType="1" noTextEdit="1"/>
          </p:cNvSpPr>
          <p:nvPr/>
        </p:nvSpPr>
        <p:spPr bwMode="auto">
          <a:xfrm>
            <a:off x="984250" y="4508500"/>
            <a:ext cx="92392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Tc</a:t>
            </a:r>
            <a:endParaRPr lang="ar-SA" sz="3600" kern="1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5481" name="WordArt 9"/>
          <p:cNvSpPr>
            <a:spLocks noChangeArrowheads="1" noChangeShapeType="1" noTextEdit="1"/>
          </p:cNvSpPr>
          <p:nvPr/>
        </p:nvSpPr>
        <p:spPr bwMode="auto">
          <a:xfrm>
            <a:off x="611188" y="3789363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ar-SA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+mn-cs"/>
                <a:ea typeface="+mn-cs"/>
                <a:cs typeface="+mn-cs"/>
              </a:rPr>
              <a:t>99</a:t>
            </a:r>
          </a:p>
        </p:txBody>
      </p:sp>
      <p:sp>
        <p:nvSpPr>
          <p:cNvPr id="105483" name="WordArt 11"/>
          <p:cNvSpPr>
            <a:spLocks noChangeArrowheads="1" noChangeShapeType="1" noTextEdit="1"/>
          </p:cNvSpPr>
          <p:nvPr/>
        </p:nvSpPr>
        <p:spPr bwMode="auto">
          <a:xfrm>
            <a:off x="684213" y="5805488"/>
            <a:ext cx="6096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ar-SA" sz="3600" i="1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+mn-cs"/>
                <a:ea typeface="+mn-cs"/>
                <a:cs typeface="+mn-cs"/>
              </a:rPr>
              <a:t>43</a:t>
            </a:r>
          </a:p>
        </p:txBody>
      </p:sp>
      <p:sp>
        <p:nvSpPr>
          <p:cNvPr id="105485" name="WordArt 13"/>
          <p:cNvSpPr>
            <a:spLocks noChangeArrowheads="1" noChangeShapeType="1" noTextEdit="1"/>
          </p:cNvSpPr>
          <p:nvPr/>
        </p:nvSpPr>
        <p:spPr bwMode="auto">
          <a:xfrm>
            <a:off x="4249738" y="3860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ar-SA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+mn-cs"/>
                <a:ea typeface="+mn-cs"/>
                <a:cs typeface="+mn-cs"/>
              </a:rPr>
              <a:t>99</a:t>
            </a:r>
          </a:p>
        </p:txBody>
      </p:sp>
      <p:sp>
        <p:nvSpPr>
          <p:cNvPr id="105486" name="WordArt 14"/>
          <p:cNvSpPr>
            <a:spLocks noChangeArrowheads="1" noChangeShapeType="1" noTextEdit="1"/>
          </p:cNvSpPr>
          <p:nvPr/>
        </p:nvSpPr>
        <p:spPr bwMode="auto">
          <a:xfrm>
            <a:off x="4368800" y="4581525"/>
            <a:ext cx="92392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Tc</a:t>
            </a:r>
            <a:endParaRPr lang="ar-SA" sz="3600" kern="1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5487" name="WordArt 15"/>
          <p:cNvSpPr>
            <a:spLocks noChangeArrowheads="1" noChangeShapeType="1" noTextEdit="1"/>
          </p:cNvSpPr>
          <p:nvPr/>
        </p:nvSpPr>
        <p:spPr bwMode="auto">
          <a:xfrm>
            <a:off x="4211638" y="5876925"/>
            <a:ext cx="6096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ar-SA" sz="3600" i="1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+mn-cs"/>
                <a:ea typeface="+mn-cs"/>
                <a:cs typeface="+mn-cs"/>
              </a:rPr>
              <a:t>43</a:t>
            </a:r>
          </a:p>
        </p:txBody>
      </p:sp>
      <p:sp>
        <p:nvSpPr>
          <p:cNvPr id="105488" name="Line 16"/>
          <p:cNvSpPr>
            <a:spLocks noChangeShapeType="1"/>
          </p:cNvSpPr>
          <p:nvPr/>
        </p:nvSpPr>
        <p:spPr bwMode="auto">
          <a:xfrm>
            <a:off x="2555875" y="5373688"/>
            <a:ext cx="1295400" cy="0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ar-SA"/>
          </a:p>
        </p:txBody>
      </p:sp>
      <p:sp>
        <p:nvSpPr>
          <p:cNvPr id="105489" name="AutoShape 17"/>
          <p:cNvSpPr>
            <a:spLocks noChangeArrowheads="1"/>
          </p:cNvSpPr>
          <p:nvPr/>
        </p:nvSpPr>
        <p:spPr bwMode="auto">
          <a:xfrm>
            <a:off x="1476375" y="3954463"/>
            <a:ext cx="914400" cy="914400"/>
          </a:xfrm>
          <a:prstGeom prst="irregularSeal2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>
              <a:latin typeface="Century Gothic" pitchFamily="34" charset="0"/>
              <a:cs typeface="Tahoma" pitchFamily="34" charset="0"/>
            </a:endParaRPr>
          </a:p>
        </p:txBody>
      </p:sp>
      <p:sp>
        <p:nvSpPr>
          <p:cNvPr id="105491" name="AutoShape 19"/>
          <p:cNvSpPr>
            <a:spLocks noChangeArrowheads="1"/>
          </p:cNvSpPr>
          <p:nvPr/>
        </p:nvSpPr>
        <p:spPr bwMode="auto">
          <a:xfrm>
            <a:off x="5508625" y="4221163"/>
            <a:ext cx="1008063" cy="1008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>
              <a:latin typeface="Century Gothic" pitchFamily="34" charset="0"/>
              <a:cs typeface="Tahoma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00034" y="285728"/>
            <a:ext cx="8388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إذا تم إعادة توزيع الطاقة داخل النواة</a:t>
            </a:r>
            <a:endParaRPr lang="ar-S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7500958" y="5786454"/>
          <a:ext cx="1071570" cy="485775"/>
        </p:xfrm>
        <a:graphic>
          <a:graphicData uri="http://schemas.openxmlformats.org/presentationml/2006/ole">
            <p:oleObj spid="_x0000_s104449" name="حزمة" r:id="rId5" imgW="47628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54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054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054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 animBg="1"/>
      <p:bldP spid="105478" grpId="0" animBg="1"/>
      <p:bldP spid="105480" grpId="0" animBg="1"/>
      <p:bldP spid="105481" grpId="0" animBg="1"/>
      <p:bldP spid="105483" grpId="0" animBg="1"/>
      <p:bldP spid="105485" grpId="0" animBg="1"/>
      <p:bldP spid="105486" grpId="0" animBg="1"/>
      <p:bldP spid="105487" grpId="0" animBg="1"/>
      <p:bldP spid="105488" grpId="0" animBg="1"/>
      <p:bldP spid="105489" grpId="0" animBg="1"/>
      <p:bldP spid="10549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Ph_16_669_Q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WordArt 3"/>
          <p:cNvSpPr>
            <a:spLocks noChangeArrowheads="1" noChangeShapeType="1" noTextEdit="1"/>
          </p:cNvSpPr>
          <p:nvPr/>
        </p:nvSpPr>
        <p:spPr bwMode="auto">
          <a:xfrm>
            <a:off x="971550" y="115888"/>
            <a:ext cx="601503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قدرة جاما على النفاذ</a:t>
            </a:r>
          </a:p>
        </p:txBody>
      </p:sp>
      <p:sp>
        <p:nvSpPr>
          <p:cNvPr id="81924" name="WordArt 4"/>
          <p:cNvSpPr>
            <a:spLocks noChangeArrowheads="1" noChangeShapeType="1" noTextEdit="1"/>
          </p:cNvSpPr>
          <p:nvPr/>
        </p:nvSpPr>
        <p:spPr bwMode="auto">
          <a:xfrm>
            <a:off x="6315075" y="1700213"/>
            <a:ext cx="25050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+mn-cs"/>
                <a:ea typeface="+mn-cs"/>
                <a:cs typeface="+mn-cs"/>
              </a:rPr>
              <a:t>نفاذيتها مررررررة كبيرة</a:t>
            </a:r>
          </a:p>
        </p:txBody>
      </p:sp>
      <p:sp>
        <p:nvSpPr>
          <p:cNvPr id="81925" name="WordArt 5"/>
          <p:cNvSpPr>
            <a:spLocks noChangeArrowheads="1" noChangeShapeType="1" noTextEdit="1"/>
          </p:cNvSpPr>
          <p:nvPr/>
        </p:nvSpPr>
        <p:spPr bwMode="auto">
          <a:xfrm>
            <a:off x="900113" y="4591050"/>
            <a:ext cx="135255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ar-SA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cs"/>
                <a:ea typeface="+mn-cs"/>
                <a:cs typeface="+mn-cs"/>
              </a:rPr>
              <a:t>جاما قاتلة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animBg="1"/>
      <p:bldP spid="81924" grpId="0" animBg="1"/>
      <p:bldP spid="819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>
            <a:hlinkClick r:id="rId3" action="ppaction://hlinkfile"/>
          </p:cNvPr>
          <p:cNvGraphicFramePr>
            <a:graphicFrameLocks noChangeAspect="1"/>
          </p:cNvGraphicFramePr>
          <p:nvPr/>
        </p:nvGraphicFramePr>
        <p:xfrm>
          <a:off x="4214813" y="2143125"/>
          <a:ext cx="933450" cy="485775"/>
        </p:xfrm>
        <a:graphic>
          <a:graphicData uri="http://schemas.openxmlformats.org/presentationml/2006/ole">
            <p:oleObj spid="_x0000_s52226" name="حزمة" r:id="rId4" imgW="93348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ar-SA" sz="7200" dirty="0" smtClean="0"/>
              <a:t>وصف النواة:</a:t>
            </a:r>
            <a:endParaRPr lang="ar-SA" sz="7200" dirty="0"/>
          </a:p>
        </p:txBody>
      </p:sp>
      <p:sp>
        <p:nvSpPr>
          <p:cNvPr id="3" name="مستطيل 2"/>
          <p:cNvSpPr/>
          <p:nvPr/>
        </p:nvSpPr>
        <p:spPr>
          <a:xfrm>
            <a:off x="500034" y="1500174"/>
            <a:ext cx="8284640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SA" sz="3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السؤال المحير للعلماء؟؟ هل شحنة النواة موجبه فقط؟؟</a:t>
            </a:r>
            <a:endParaRPr lang="en-US" sz="3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/>
            <a:r>
              <a:rPr lang="ar-SA" sz="2800" b="1" dirty="0" smtClean="0"/>
              <a:t>1- العالم </a:t>
            </a:r>
            <a:r>
              <a:rPr lang="ar-SA" sz="2800" b="1" u="sng" dirty="0" err="1"/>
              <a:t>موسلي</a:t>
            </a:r>
            <a:r>
              <a:rPr lang="ar-SA" sz="2800" b="1" dirty="0"/>
              <a:t> أحد فريق </a:t>
            </a:r>
            <a:r>
              <a:rPr lang="ar-SA" sz="2800" b="1" dirty="0" err="1"/>
              <a:t>رذرفود</a:t>
            </a:r>
            <a:r>
              <a:rPr lang="ar-SA" sz="2800" b="1" dirty="0"/>
              <a:t> أخبر أن </a:t>
            </a:r>
            <a:r>
              <a:rPr lang="en-US" sz="2800" b="1" dirty="0"/>
              <a:t>p</a:t>
            </a:r>
            <a:r>
              <a:rPr lang="ar-SA" sz="2800" b="1" dirty="0"/>
              <a:t> موجبة </a:t>
            </a:r>
            <a:r>
              <a:rPr lang="ar-SA" sz="2800" b="1" dirty="0" err="1"/>
              <a:t>الشحنه</a:t>
            </a:r>
            <a:r>
              <a:rPr lang="ar-SA" sz="2800" b="1" dirty="0"/>
              <a:t> </a:t>
            </a:r>
            <a:endParaRPr lang="ar-SA" sz="2800" b="1" dirty="0" smtClean="0"/>
          </a:p>
          <a:p>
            <a:pPr lvl="0"/>
            <a:r>
              <a:rPr lang="ar-SA" sz="2800" b="1" dirty="0" err="1" smtClean="0"/>
              <a:t>مسؤولة</a:t>
            </a:r>
            <a:r>
              <a:rPr lang="ar-SA" sz="2800" b="1" dirty="0" smtClean="0"/>
              <a:t> </a:t>
            </a:r>
            <a:r>
              <a:rPr lang="ar-SA" sz="2800" b="1" dirty="0"/>
              <a:t>عن نصف كتلة النواة وبقية الكتلة </a:t>
            </a:r>
            <a:r>
              <a:rPr lang="ar-SA" sz="2800" b="1" dirty="0" smtClean="0"/>
              <a:t>إلكترونات </a:t>
            </a:r>
            <a:r>
              <a:rPr lang="ar-SA" sz="2800" b="1" dirty="0"/>
              <a:t>تقلل </a:t>
            </a:r>
            <a:endParaRPr lang="ar-SA" sz="2800" b="1" dirty="0" smtClean="0"/>
          </a:p>
          <a:p>
            <a:pPr lvl="0"/>
            <a:r>
              <a:rPr lang="ar-SA" sz="2800" b="1" dirty="0" smtClean="0"/>
              <a:t>من </a:t>
            </a:r>
            <a:r>
              <a:rPr lang="ar-SA" sz="2800" b="1" dirty="0"/>
              <a:t>قيمة </a:t>
            </a:r>
            <a:r>
              <a:rPr lang="ar-SA" sz="2800" b="1" dirty="0" err="1"/>
              <a:t>الشحنه</a:t>
            </a:r>
            <a:r>
              <a:rPr lang="ar-SA" sz="2800" b="1" dirty="0"/>
              <a:t> التي لوحظت</a:t>
            </a:r>
            <a:endParaRPr lang="en-US" sz="2800" b="1" dirty="0"/>
          </a:p>
          <a:p>
            <a:pPr lvl="0"/>
            <a:r>
              <a:rPr lang="ar-SA" sz="2800" b="1" dirty="0" smtClean="0"/>
              <a:t>2- حل </a:t>
            </a:r>
            <a:r>
              <a:rPr lang="ar-SA" sz="2800" b="1" dirty="0"/>
              <a:t>العالم </a:t>
            </a:r>
            <a:r>
              <a:rPr lang="ar-SA" sz="2800" b="1" u="sng" dirty="0" err="1"/>
              <a:t>شادويك</a:t>
            </a:r>
            <a:r>
              <a:rPr lang="ar-SA" sz="2800" b="1" u="sng" dirty="0"/>
              <a:t> </a:t>
            </a:r>
            <a:r>
              <a:rPr lang="ar-SA" sz="2800" b="1" dirty="0"/>
              <a:t> هذه المشكلة عندما </a:t>
            </a:r>
            <a:r>
              <a:rPr lang="ar-SA" sz="2800" b="1" dirty="0" err="1"/>
              <a:t>إكتشف</a:t>
            </a:r>
            <a:r>
              <a:rPr lang="ar-SA" sz="2800" b="1" dirty="0"/>
              <a:t> وجود جسيم </a:t>
            </a:r>
            <a:endParaRPr lang="ar-SA" sz="2800" b="1" dirty="0" smtClean="0"/>
          </a:p>
          <a:p>
            <a:pPr lvl="0"/>
            <a:r>
              <a:rPr lang="ar-SA" sz="2800" b="1" dirty="0" smtClean="0"/>
              <a:t>متعادل </a:t>
            </a:r>
            <a:r>
              <a:rPr lang="ar-SA" sz="2800" b="1" dirty="0"/>
              <a:t>كتلته = كتلة  </a:t>
            </a:r>
            <a:r>
              <a:rPr lang="en-US" sz="2800" b="1" dirty="0" smtClean="0"/>
              <a:t>p </a:t>
            </a:r>
            <a:r>
              <a:rPr lang="ar-SA" sz="2800" b="1" dirty="0" smtClean="0"/>
              <a:t>داخل </a:t>
            </a:r>
            <a:r>
              <a:rPr lang="ar-SA" sz="2800" b="1" dirty="0"/>
              <a:t>النواة  </a:t>
            </a:r>
            <a:r>
              <a:rPr lang="ar-SA" sz="2800" b="1" dirty="0" smtClean="0"/>
              <a:t>عرف </a:t>
            </a:r>
            <a:r>
              <a:rPr lang="ar-SA" sz="2800" b="1" dirty="0" err="1" smtClean="0"/>
              <a:t>بـ</a:t>
            </a:r>
            <a:r>
              <a:rPr lang="ar-SA" sz="2800" b="1" dirty="0" smtClean="0"/>
              <a:t>..................</a:t>
            </a:r>
            <a:endParaRPr lang="en-US" sz="2800" b="1" dirty="0"/>
          </a:p>
          <a:p>
            <a:pPr algn="ctr"/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ar-SA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إملئي</a:t>
            </a:r>
            <a:r>
              <a:rPr lang="ar-S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الجدول التالي بما يناسبه....</a:t>
            </a:r>
            <a:endParaRPr lang="ar-SA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714348" y="1071546"/>
          <a:ext cx="7715305" cy="3929090"/>
        </p:xfrm>
        <a:graphic>
          <a:graphicData uri="http://schemas.openxmlformats.org/drawingml/2006/table">
            <a:tbl>
              <a:tblPr rtl="1" firstRow="1" bandRow="1">
                <a:tableStyleId>{284E427A-3D55-4303-BF80-6455036E1DE7}</a:tableStyleId>
              </a:tblPr>
              <a:tblGrid>
                <a:gridCol w="1543061"/>
                <a:gridCol w="1543061"/>
                <a:gridCol w="1543061"/>
                <a:gridCol w="1543061"/>
                <a:gridCol w="1543061"/>
              </a:tblGrid>
              <a:tr h="1290054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/>
                        <a:t>نوع الإشعاع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l-GR" sz="3600" dirty="0" smtClean="0"/>
                        <a:t>α</a:t>
                      </a:r>
                    </a:p>
                    <a:p>
                      <a:pPr algn="ctr" rtl="1"/>
                      <a:r>
                        <a:rPr lang="ar-SA" sz="3600" dirty="0" smtClean="0"/>
                        <a:t>ألفا</a:t>
                      </a:r>
                      <a:endParaRPr lang="ar-SA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l-GR" sz="3600" dirty="0" smtClean="0"/>
                        <a:t>β</a:t>
                      </a:r>
                      <a:r>
                        <a:rPr lang="ar-SA" sz="3600" dirty="0" smtClean="0"/>
                        <a:t>-</a:t>
                      </a:r>
                    </a:p>
                    <a:p>
                      <a:pPr algn="ctr" rtl="1"/>
                      <a:r>
                        <a:rPr lang="ar-SA" sz="3600" dirty="0" smtClean="0"/>
                        <a:t>بيتا-</a:t>
                      </a:r>
                      <a:endParaRPr lang="ar-SA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600" dirty="0" smtClean="0"/>
                        <a:t>+</a:t>
                      </a:r>
                      <a:r>
                        <a:rPr lang="el-GR" sz="3600" dirty="0" smtClean="0"/>
                        <a:t>β</a:t>
                      </a:r>
                      <a:endParaRPr lang="ar-SA" sz="3600" dirty="0" smtClean="0"/>
                    </a:p>
                    <a:p>
                      <a:pPr algn="ctr" rtl="1"/>
                      <a:r>
                        <a:rPr lang="ar-SA" sz="3600" dirty="0" smtClean="0"/>
                        <a:t>بيتا+</a:t>
                      </a:r>
                      <a:endParaRPr lang="ar-SA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aseline="0" dirty="0" smtClean="0"/>
                        <a:t> </a:t>
                      </a:r>
                      <a:r>
                        <a:rPr lang="el-GR" sz="3600" dirty="0" smtClean="0"/>
                        <a:t>∂</a:t>
                      </a:r>
                      <a:endParaRPr lang="ar-SA" sz="3600" dirty="0" smtClean="0"/>
                    </a:p>
                    <a:p>
                      <a:pPr algn="ctr" rtl="1"/>
                      <a:r>
                        <a:rPr lang="ar-SA" sz="3600" dirty="0" err="1" smtClean="0"/>
                        <a:t>جاما</a:t>
                      </a:r>
                      <a:endParaRPr lang="ar-SA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2806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/>
                        <a:t>الشحنة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115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/>
                        <a:t>الطبيعة الفيزيائية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115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/>
                        <a:t>القدرة على </a:t>
                      </a:r>
                    </a:p>
                    <a:p>
                      <a:pPr algn="ctr" rtl="1"/>
                      <a:r>
                        <a:rPr lang="ar-SA" sz="2400" b="1" dirty="0" err="1" smtClean="0"/>
                        <a:t>الإختراق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ar-SA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إملئي</a:t>
            </a:r>
            <a:r>
              <a:rPr lang="ar-SA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الجدول التالي بما يناسبه....</a:t>
            </a:r>
            <a:endParaRPr lang="ar-SA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714348" y="1071546"/>
          <a:ext cx="7715305" cy="3901440"/>
        </p:xfrm>
        <a:graphic>
          <a:graphicData uri="http://schemas.openxmlformats.org/drawingml/2006/table">
            <a:tbl>
              <a:tblPr rtl="1" firstRow="1" bandRow="1">
                <a:tableStyleId>{284E427A-3D55-4303-BF80-6455036E1DE7}</a:tableStyleId>
              </a:tblPr>
              <a:tblGrid>
                <a:gridCol w="1543061"/>
                <a:gridCol w="1543061"/>
                <a:gridCol w="1543061"/>
                <a:gridCol w="1543061"/>
                <a:gridCol w="1543061"/>
              </a:tblGrid>
              <a:tr h="785818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/>
                        <a:t>نوع الإشعاع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l-GR" sz="3600" dirty="0" smtClean="0"/>
                        <a:t>α</a:t>
                      </a:r>
                    </a:p>
                    <a:p>
                      <a:pPr algn="ctr" rtl="1"/>
                      <a:r>
                        <a:rPr lang="ar-SA" sz="3600" dirty="0" smtClean="0"/>
                        <a:t>ألفا</a:t>
                      </a:r>
                      <a:endParaRPr lang="ar-SA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600" dirty="0" smtClean="0"/>
                        <a:t>ß</a:t>
                      </a:r>
                      <a:r>
                        <a:rPr lang="ar-SA" sz="3600" dirty="0" smtClean="0"/>
                        <a:t>-</a:t>
                      </a:r>
                    </a:p>
                    <a:p>
                      <a:pPr algn="ctr" rtl="1"/>
                      <a:r>
                        <a:rPr lang="ar-SA" sz="3600" dirty="0" smtClean="0"/>
                        <a:t>بيتا-</a:t>
                      </a:r>
                      <a:endParaRPr lang="ar-SA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600" dirty="0" smtClean="0"/>
                        <a:t>ß</a:t>
                      </a:r>
                      <a:r>
                        <a:rPr lang="ar-SA" sz="3600" dirty="0" smtClean="0"/>
                        <a:t>+</a:t>
                      </a:r>
                    </a:p>
                    <a:p>
                      <a:pPr algn="ctr" rtl="1"/>
                      <a:r>
                        <a:rPr lang="ar-SA" sz="3600" dirty="0" smtClean="0"/>
                        <a:t>بيتا+</a:t>
                      </a:r>
                      <a:endParaRPr lang="ar-SA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l-GR" sz="3600" dirty="0" smtClean="0"/>
                        <a:t>∂</a:t>
                      </a:r>
                      <a:endParaRPr lang="ar-SA" sz="3600" dirty="0" smtClean="0"/>
                    </a:p>
                    <a:p>
                      <a:pPr algn="ctr" rtl="1"/>
                      <a:r>
                        <a:rPr lang="ar-SA" sz="3600" dirty="0" err="1" smtClean="0"/>
                        <a:t>جاما</a:t>
                      </a:r>
                      <a:endParaRPr lang="ar-SA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/>
                        <a:t>الشحنة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+</a:t>
                      </a:r>
                      <a:endParaRPr lang="ar-SA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-</a:t>
                      </a:r>
                      <a:endParaRPr lang="ar-SA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+</a:t>
                      </a:r>
                      <a:endParaRPr lang="ar-SA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غير</a:t>
                      </a:r>
                      <a:r>
                        <a:rPr lang="ar-SA" sz="2800" b="1" baseline="0" dirty="0" smtClean="0"/>
                        <a:t> مشحونة</a:t>
                      </a:r>
                      <a:endParaRPr lang="ar-SA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/>
                        <a:t>الطبيعة الفيزيائية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000" b="1" dirty="0" smtClean="0"/>
                        <a:t>جسيمات</a:t>
                      </a:r>
                    </a:p>
                    <a:p>
                      <a:pPr algn="ctr"/>
                      <a:r>
                        <a:rPr lang="ar-SA" sz="1600" b="1" dirty="0" smtClean="0"/>
                        <a:t>(</a:t>
                      </a:r>
                      <a:r>
                        <a:rPr lang="ar-SA" sz="1600" b="1" dirty="0" err="1" smtClean="0"/>
                        <a:t>هيليوم</a:t>
                      </a:r>
                      <a:r>
                        <a:rPr lang="ar-SA" sz="1600" b="1" dirty="0" smtClean="0"/>
                        <a:t>)</a:t>
                      </a:r>
                      <a:endParaRPr lang="ar-SA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b="1" dirty="0" smtClean="0"/>
                        <a:t>جسيمات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/>
                        <a:t>(إلكترون)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b="1" dirty="0" smtClean="0"/>
                        <a:t>جسيمات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/>
                        <a:t>(</a:t>
                      </a:r>
                      <a:r>
                        <a:rPr lang="ar-SA" sz="1600" b="1" dirty="0" err="1" smtClean="0"/>
                        <a:t>بوزترون</a:t>
                      </a:r>
                      <a:r>
                        <a:rPr lang="ar-SA" sz="1600" b="1" dirty="0" smtClean="0"/>
                        <a:t>)</a:t>
                      </a:r>
                    </a:p>
                    <a:p>
                      <a:pPr algn="ctr" rtl="1"/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000" b="1" dirty="0" smtClean="0"/>
                        <a:t>موجات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 rtl="1"/>
                      <a:r>
                        <a:rPr lang="ar-SA" sz="2400" b="1" dirty="0" smtClean="0"/>
                        <a:t>القدرة على </a:t>
                      </a:r>
                    </a:p>
                    <a:p>
                      <a:pPr algn="ctr" rtl="1"/>
                      <a:r>
                        <a:rPr lang="ar-SA" sz="2400" b="1" dirty="0" err="1" smtClean="0"/>
                        <a:t>الإختراق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000" b="1" dirty="0" smtClean="0"/>
                        <a:t>ضعيفة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000" b="1" dirty="0" smtClean="0"/>
                        <a:t>متوسطه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000" b="1" dirty="0" smtClean="0"/>
                        <a:t>متوسطة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000" b="1" dirty="0" smtClean="0"/>
                        <a:t>قوية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2357430"/>
            <a:ext cx="13049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357430"/>
            <a:ext cx="13049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357430"/>
            <a:ext cx="130492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285992"/>
            <a:ext cx="13049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214818"/>
            <a:ext cx="13049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4214818"/>
            <a:ext cx="13049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214818"/>
            <a:ext cx="13049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14818"/>
            <a:ext cx="13049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8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286124"/>
            <a:ext cx="11239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286124"/>
            <a:ext cx="11239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80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286124"/>
            <a:ext cx="11239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81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286124"/>
            <a:ext cx="11239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09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>
                <a:solidFill>
                  <a:srgbClr val="FF0000"/>
                </a:solidFill>
                <a:ea typeface="AL-Mohanad Bold"/>
                <a:cs typeface="AL-Mohanad Bold"/>
              </a:rPr>
              <a:t>التفاعلات </a:t>
            </a:r>
            <a:r>
              <a:rPr lang="ar-SA" dirty="0" err="1" smtClean="0">
                <a:solidFill>
                  <a:srgbClr val="FF0000"/>
                </a:solidFill>
                <a:ea typeface="AL-Mohanad Bold"/>
                <a:cs typeface="AL-Mohanad Bold"/>
              </a:rPr>
              <a:t>النوويه</a:t>
            </a:r>
            <a:endParaRPr lang="en-US" dirty="0">
              <a:solidFill>
                <a:srgbClr val="FF0000"/>
              </a:solidFill>
              <a:ea typeface="AL-Mohanad Bold"/>
              <a:cs typeface="AL-Mohanad Bold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ar-EG">
                <a:solidFill>
                  <a:srgbClr val="0000CC"/>
                </a:solidFill>
                <a:ea typeface="AL-Mohanad Bold"/>
                <a:cs typeface="AL-Mohanad Bold"/>
              </a:rPr>
              <a:t>يحدث التفاعل النووي عندما تتغير طاقة النواة أو عدد النيوترونات أو عدد البروتونات فيها .</a:t>
            </a:r>
            <a:endParaRPr lang="ar-SA">
              <a:solidFill>
                <a:srgbClr val="0000CC"/>
              </a:solidFill>
              <a:ea typeface="AL-Mohanad Bold"/>
              <a:cs typeface="AL-Mohanad Bold"/>
            </a:endParaRPr>
          </a:p>
          <a:p>
            <a:r>
              <a:rPr lang="ar-EG">
                <a:solidFill>
                  <a:srgbClr val="0000CC"/>
                </a:solidFill>
                <a:ea typeface="AL-Mohanad Bold"/>
                <a:cs typeface="AL-Mohanad Bold"/>
              </a:rPr>
              <a:t>يمكن وصف التفاعلات النووية باستخدام  :  الكلمات أو التمثيل البياني أو المعادلات </a:t>
            </a:r>
            <a:r>
              <a:rPr lang="ar-SA">
                <a:solidFill>
                  <a:srgbClr val="0000CC"/>
                </a:solidFill>
                <a:ea typeface="AL-Mohanad Bold"/>
                <a:cs typeface="AL-Mohanad Bold"/>
              </a:rPr>
              <a:t>مثل :</a:t>
            </a:r>
            <a:endParaRPr lang="en-US">
              <a:solidFill>
                <a:srgbClr val="0000CC"/>
              </a:solidFill>
              <a:ea typeface="AL-Mohanad Bold"/>
              <a:cs typeface="AL-Mohanad Bold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 r="26524"/>
          <a:stretch>
            <a:fillRect/>
          </a:stretch>
        </p:blipFill>
        <p:spPr bwMode="auto">
          <a:xfrm>
            <a:off x="2700338" y="4017963"/>
            <a:ext cx="4248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4176713" y="3186113"/>
          <a:ext cx="790575" cy="485775"/>
        </p:xfrm>
        <a:graphic>
          <a:graphicData uri="http://schemas.openxmlformats.org/presentationml/2006/ole">
            <p:oleObj spid="_x0000_s112642" name="حزمة" r:id="rId4" imgW="79056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EG" u="sng">
                <a:solidFill>
                  <a:srgbClr val="FF0000"/>
                </a:solidFill>
                <a:ea typeface="AL-Mohanad Bold"/>
                <a:cs typeface="AL-Mohanad Bold"/>
              </a:rPr>
              <a:t>ملاحظة هامة عند وزن المعادلات النووية :</a:t>
            </a:r>
            <a:endParaRPr lang="en-US" u="sng">
              <a:solidFill>
                <a:srgbClr val="FF0000"/>
              </a:solidFill>
              <a:ea typeface="AL-Mohanad Bold"/>
              <a:cs typeface="AL-Mohanad Bold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06938" y="1600200"/>
            <a:ext cx="4186237" cy="5068888"/>
          </a:xfrm>
        </p:spPr>
        <p:txBody>
          <a:bodyPr>
            <a:normAutofit/>
          </a:bodyPr>
          <a:lstStyle/>
          <a:p>
            <a:r>
              <a:rPr lang="ar-EG" sz="2400" dirty="0">
                <a:solidFill>
                  <a:srgbClr val="0000CC"/>
                </a:solidFill>
                <a:ea typeface="AL-Mohanad Bold"/>
                <a:cs typeface="AL-Mohanad Bold"/>
              </a:rPr>
              <a:t> </a:t>
            </a:r>
            <a:r>
              <a:rPr lang="ar-EG" sz="2400" dirty="0">
                <a:solidFill>
                  <a:srgbClr val="00B050"/>
                </a:solidFill>
                <a:ea typeface="AL-Mohanad Bold"/>
                <a:cs typeface="AL-Mohanad Bold"/>
              </a:rPr>
              <a:t>من المهم عند حدوث التفاعل النووي أن يبقى مجموع العدد الكلي للجسيمات النووية ثابتا خلال التفاعل لذلك فان مجموع الأعداد العلوية في كل طرف يجب أن يتساوي ففي المعادلة </a:t>
            </a:r>
            <a:r>
              <a:rPr lang="ar-SA" sz="2400" dirty="0">
                <a:solidFill>
                  <a:srgbClr val="00B050"/>
                </a:solidFill>
                <a:ea typeface="AL-Mohanad Bold"/>
                <a:cs typeface="AL-Mohanad Bold"/>
              </a:rPr>
              <a:t>المقابلة</a:t>
            </a:r>
            <a:r>
              <a:rPr lang="ar-EG" sz="2400" dirty="0">
                <a:solidFill>
                  <a:srgbClr val="00B050"/>
                </a:solidFill>
                <a:ea typeface="AL-Mohanad Bold"/>
                <a:cs typeface="AL-Mohanad Bold"/>
              </a:rPr>
              <a:t> </a:t>
            </a:r>
            <a:endParaRPr lang="ar-SA" sz="2400" dirty="0">
              <a:solidFill>
                <a:srgbClr val="00B050"/>
              </a:solidFill>
              <a:ea typeface="AL-Mohanad Bold"/>
              <a:cs typeface="AL-Mohanad Bold"/>
            </a:endParaRPr>
          </a:p>
          <a:p>
            <a:pPr algn="ctr">
              <a:buFontTx/>
              <a:buNone/>
            </a:pPr>
            <a:r>
              <a:rPr lang="en-US" sz="2400" dirty="0" smtClean="0">
                <a:solidFill>
                  <a:srgbClr val="339933"/>
                </a:solidFill>
                <a:ea typeface="AL-Mohanad Bold"/>
                <a:cs typeface="AL-Mohanad Bold"/>
              </a:rPr>
              <a:t>    </a:t>
            </a:r>
            <a:endParaRPr lang="en-US" sz="2400" dirty="0">
              <a:solidFill>
                <a:srgbClr val="339933"/>
              </a:solidFill>
              <a:ea typeface="AL-Mohanad Bold"/>
              <a:cs typeface="AL-Mohanad Bold"/>
            </a:endParaRPr>
          </a:p>
          <a:p>
            <a:pPr>
              <a:buFontTx/>
              <a:buNone/>
            </a:pPr>
            <a:r>
              <a:rPr lang="ar-SA" sz="2400" dirty="0" err="1" smtClean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ايضأ</a:t>
            </a:r>
            <a:r>
              <a:rPr lang="ar-SA" sz="2400" dirty="0" smtClean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 مجموع الأعداد السفلى في طرف المعادلة الأيسر يساوي مجموع الأعداد </a:t>
            </a:r>
            <a:r>
              <a:rPr lang="ar-SA" sz="2400" dirty="0" err="1" smtClean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السفليه</a:t>
            </a:r>
            <a:r>
              <a:rPr lang="ar-SA" sz="2400" dirty="0" smtClean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 في الطرف الأيمن أي أن العدد الذري محفوظ وكمية </a:t>
            </a:r>
            <a:r>
              <a:rPr lang="ar-SA" sz="2400" dirty="0" err="1" smtClean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الشحنه</a:t>
            </a:r>
            <a:r>
              <a:rPr lang="ar-SA" sz="2400" dirty="0" smtClean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 </a:t>
            </a:r>
            <a:r>
              <a:rPr lang="ar-SA" sz="2400" dirty="0" err="1" smtClean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ثابته</a:t>
            </a:r>
            <a:endParaRPr lang="en-US" sz="2400" b="1" dirty="0" smtClean="0">
              <a:solidFill>
                <a:schemeClr val="accent2">
                  <a:lumMod val="75000"/>
                </a:schemeClr>
              </a:solidFill>
              <a:ea typeface="AL-Mohanad Bold"/>
              <a:cs typeface="AL-Mohanad Bold"/>
            </a:endParaRPr>
          </a:p>
        </p:txBody>
      </p:sp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4929190" cy="114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مستطيل 10"/>
          <p:cNvSpPr/>
          <p:nvPr/>
        </p:nvSpPr>
        <p:spPr>
          <a:xfrm>
            <a:off x="1285852" y="2428868"/>
            <a:ext cx="278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ea typeface="AL-Mohanad Bold"/>
                <a:cs typeface="AL-Mohanad Bold"/>
              </a:rPr>
              <a:t>238=234+4</a:t>
            </a:r>
            <a:endParaRPr lang="ar-SA" sz="3200" dirty="0"/>
          </a:p>
        </p:txBody>
      </p:sp>
      <p:sp>
        <p:nvSpPr>
          <p:cNvPr id="12" name="مستطيل 11"/>
          <p:cNvSpPr/>
          <p:nvPr/>
        </p:nvSpPr>
        <p:spPr>
          <a:xfrm>
            <a:off x="1428728" y="4786322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ea typeface="AL-Mohanad Bold"/>
                <a:cs typeface="AL-Mohanad Bold"/>
              </a:rPr>
              <a:t>92=90+2</a:t>
            </a:r>
            <a:endParaRPr lang="en-US" sz="3200" b="1" dirty="0">
              <a:ea typeface="AL-Mohanad Bold"/>
              <a:cs typeface="AL-Mohanad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uiExpand="1" build="p"/>
      <p:bldP spid="11" grpId="0" build="allAtOnce"/>
      <p:bldP spid="12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ar-SA" smtClean="0">
                <a:solidFill>
                  <a:srgbClr val="FF0000"/>
                </a:solidFill>
                <a:ea typeface="AL-Mohanad Bold"/>
                <a:cs typeface="AL-Mohanad Bold"/>
              </a:rPr>
              <a:t>ملاحظة </a:t>
            </a:r>
            <a:endParaRPr lang="en-US" smtClean="0">
              <a:solidFill>
                <a:srgbClr val="FF0000"/>
              </a:solidFill>
              <a:ea typeface="AL-Mohanad Bold"/>
              <a:cs typeface="AL-Mohanad Bold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ar-SA" smtClean="0">
                <a:solidFill>
                  <a:srgbClr val="FF0000"/>
                </a:solidFill>
                <a:ea typeface="AL-Mohanad Bold"/>
                <a:cs typeface="AL-Mohanad Bold"/>
              </a:rPr>
              <a:t> </a:t>
            </a:r>
            <a:r>
              <a:rPr lang="ar-SA" smtClean="0">
                <a:solidFill>
                  <a:srgbClr val="0000CC"/>
                </a:solidFill>
                <a:ea typeface="AL-Mohanad Bold"/>
                <a:cs typeface="AL-Mohanad Bold"/>
              </a:rPr>
              <a:t>خلال اضمحلال بيتا ينتج أنتي نيوترنيو وهو جسيم ضديد المادة وليس له كتلة أو شحنة .</a:t>
            </a:r>
            <a:endParaRPr lang="en-US" smtClean="0">
              <a:solidFill>
                <a:srgbClr val="0000CC"/>
              </a:solidFill>
              <a:ea typeface="AL-Mohanad Bold"/>
              <a:cs typeface="AL-Mohanad Bold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5000636"/>
            <a:ext cx="58007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708275"/>
            <a:ext cx="4056063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147" name="عنوان فرعي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ar-SA" smtClean="0"/>
          </a:p>
        </p:txBody>
      </p:sp>
      <p:pic>
        <p:nvPicPr>
          <p:cNvPr id="6148" name="صورة 3" descr="فاكهة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5286380" y="857232"/>
            <a:ext cx="4072861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ar-SA" sz="5400" b="1" dirty="0" err="1">
                <a:ln w="50800"/>
                <a:solidFill>
                  <a:schemeClr val="bg1"/>
                </a:solidFill>
              </a:rPr>
              <a:t>ماهــــــــــــذا</a:t>
            </a:r>
            <a:r>
              <a:rPr lang="ar-SA" sz="5400" b="1" dirty="0">
                <a:ln w="50800"/>
                <a:solidFill>
                  <a:schemeClr val="bg1"/>
                </a:solidFill>
              </a:rPr>
              <a:t>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صورة 1" descr="فاكهة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صورة 1" descr="فاكهة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857224" y="4357694"/>
            <a:ext cx="4643469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سبحان الله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ar-SA" sz="8000" u="sng" dirty="0">
                <a:solidFill>
                  <a:schemeClr val="accent2">
                    <a:lumMod val="60000"/>
                    <a:lumOff val="40000"/>
                  </a:schemeClr>
                </a:solidFill>
                <a:ea typeface="AL-Mohanad Bold"/>
                <a:cs typeface="AL-Mohanad Bold"/>
              </a:rPr>
              <a:t>عمر النصف </a:t>
            </a:r>
            <a:endParaRPr lang="en-US" sz="8000" u="sng" dirty="0">
              <a:solidFill>
                <a:schemeClr val="accent2">
                  <a:lumMod val="60000"/>
                  <a:lumOff val="40000"/>
                </a:schemeClr>
              </a:solidFill>
              <a:ea typeface="AL-Mohanad Bold"/>
              <a:cs typeface="AL-Mohanad Bold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859713" cy="1684338"/>
          </a:xfrm>
        </p:spPr>
        <p:txBody>
          <a:bodyPr/>
          <a:lstStyle/>
          <a:p>
            <a:r>
              <a:rPr lang="ar-EG" sz="2800">
                <a:solidFill>
                  <a:srgbClr val="000099"/>
                </a:solidFill>
                <a:ea typeface="AL-Mohanad Bold"/>
                <a:cs typeface="AL-Mohanad Bold"/>
              </a:rPr>
              <a:t>هي الفترة الزمنية اللازمة لاضمحلال نصف ذرات أي كمية من نظير العنصر المشع .</a:t>
            </a:r>
            <a:endParaRPr lang="en-US" sz="2800">
              <a:solidFill>
                <a:srgbClr val="000099"/>
              </a:solidFill>
              <a:ea typeface="AL-Mohanad Bold"/>
              <a:cs typeface="AL-Mohanad Bold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714348" y="2500306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6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AL-Mohanad Bold"/>
                <a:cs typeface="AL-Mohanad Bold"/>
              </a:rPr>
              <a:t>مثال :</a:t>
            </a:r>
            <a:r>
              <a:rPr kumimoji="0" lang="ar-EG" sz="6000" b="1" i="0" u="sng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AL-Mohanad Bold"/>
                <a:cs typeface="AL-Mohanad Bold"/>
              </a:rPr>
              <a:t> </a:t>
            </a:r>
            <a:r>
              <a:rPr kumimoji="0" lang="ar-EG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AL-Mohanad Bold"/>
                <a:cs typeface="AL-Mohanad Bold"/>
              </a:rPr>
              <a:t/>
            </a:r>
            <a:br>
              <a:rPr kumimoji="0" lang="ar-EG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AL-Mohanad Bold"/>
                <a:cs typeface="AL-Mohanad Bold"/>
              </a:rPr>
            </a:b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AL-Mohanad Bold"/>
              <a:cs typeface="AL-Mohanad Bold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571868" y="3214687"/>
            <a:ext cx="5300642" cy="2928958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r" defTabSz="914400" rtl="1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ar-EG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AL-Mohanad Bold"/>
                <a:cs typeface="AL-Mohanad Bold"/>
              </a:rPr>
              <a:t>عمر النصف لنظير الراديوم = </a:t>
            </a:r>
            <a:r>
              <a:rPr kumimoji="0" 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AL-Mohanad Bold"/>
                <a:cs typeface="AL-Mohanad Bold"/>
              </a:rPr>
              <a:t>1600</a:t>
            </a:r>
            <a:r>
              <a:rPr kumimoji="0" lang="ar-SA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AL-Mohanad Bold"/>
                <a:cs typeface="AL-Mohanad Bold"/>
              </a:rPr>
              <a:t> سنة , وبالتالي فان كل </a:t>
            </a:r>
            <a:r>
              <a:rPr kumimoji="0" 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AL-Mohanad Bold"/>
                <a:cs typeface="AL-Mohanad Bold"/>
              </a:rPr>
              <a:t>1600</a:t>
            </a:r>
            <a:r>
              <a:rPr kumimoji="0" lang="ar-SA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AL-Mohanad Bold"/>
                <a:cs typeface="AL-Mohanad Bold"/>
              </a:rPr>
              <a:t> سنة سوف يضمحل نصف كمية الراديوم إلى عنصر آخر وهو الرادون</a:t>
            </a:r>
          </a:p>
          <a:p>
            <a:pPr marL="365760" marR="0" lvl="0" indent="-256032" algn="r" defTabSz="914400" rtl="1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ar-SA" sz="27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AL-Mohanad Bold"/>
              <a:cs typeface="AL-Mohanad Bold"/>
            </a:endParaRPr>
          </a:p>
          <a:p>
            <a:pPr marL="365760" marR="0" lvl="0" indent="-256032" algn="r" defTabSz="914400" rtl="1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ar-SA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AL-Mohanad Bold"/>
                <a:cs typeface="AL-Mohanad Bold"/>
              </a:rPr>
              <a:t> بعد </a:t>
            </a:r>
            <a:r>
              <a:rPr kumimoji="0" 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AL-Mohanad Bold"/>
                <a:cs typeface="AL-Mohanad Bold"/>
              </a:rPr>
              <a:t>1600</a:t>
            </a:r>
            <a:r>
              <a:rPr kumimoji="0" lang="ar-SA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AL-Mohanad Bold"/>
                <a:cs typeface="AL-Mohanad Bold"/>
              </a:rPr>
              <a:t> سنة أخرى سوف يضمحل نصف كمية الراديوم المتبقية .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AL-Mohanad Bold"/>
              <a:cs typeface="AL-Mohanad Bold"/>
            </a:endParaRPr>
          </a:p>
        </p:txBody>
      </p:sp>
      <p:pic>
        <p:nvPicPr>
          <p:cNvPr id="6" name="صورة 5" descr="datationabso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214554"/>
            <a:ext cx="3643306" cy="4643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" grpId="0"/>
      <p:bldP spid="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u="sng" dirty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قانون عمر النصف </a:t>
            </a:r>
            <a:endParaRPr lang="en-US" u="sng" dirty="0">
              <a:solidFill>
                <a:schemeClr val="accent2">
                  <a:lumMod val="75000"/>
                </a:schemeClr>
              </a:solidFill>
              <a:ea typeface="AL-Mohanad Bold"/>
              <a:cs typeface="AL-Mohanad Bold"/>
            </a:endParaRPr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916113"/>
            <a:ext cx="5113338" cy="1223962"/>
          </a:xfrm>
          <a:noFill/>
          <a:ln/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908175" y="3644900"/>
            <a:ext cx="5016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ar-SA" sz="2800">
                <a:solidFill>
                  <a:srgbClr val="000099"/>
                </a:solidFill>
                <a:ea typeface="AL-Mohanad Bold"/>
                <a:cs typeface="AL-Mohanad Bold"/>
              </a:rPr>
              <a:t>حيث </a:t>
            </a:r>
            <a:r>
              <a:rPr lang="en-US" sz="2800">
                <a:solidFill>
                  <a:srgbClr val="000099"/>
                </a:solidFill>
                <a:ea typeface="AL-Mohanad Bold"/>
                <a:cs typeface="AL-Mohanad Bold"/>
              </a:rPr>
              <a:t>t </a:t>
            </a:r>
            <a:r>
              <a:rPr lang="ar-SA" sz="2800">
                <a:solidFill>
                  <a:srgbClr val="000099"/>
                </a:solidFill>
                <a:ea typeface="AL-Mohanad Bold"/>
                <a:cs typeface="AL-Mohanad Bold"/>
              </a:rPr>
              <a:t>  عدد أعمار النصف التي انقضت أي : 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/>
          <a:srcRect r="14706"/>
          <a:stretch>
            <a:fillRect/>
          </a:stretch>
        </p:blipFill>
        <p:spPr bwMode="auto">
          <a:xfrm>
            <a:off x="2916238" y="4292600"/>
            <a:ext cx="33829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23850" y="1557338"/>
            <a:ext cx="8556625" cy="105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ar-SA" sz="3600" b="1" dirty="0">
                <a:solidFill>
                  <a:srgbClr val="0000FF"/>
                </a:solidFill>
                <a:cs typeface="AL-Mohanad Bold" pitchFamily="2" charset="-78"/>
              </a:rPr>
              <a:t>لكل عنصر عدد ذري يكتب يسار رمز العنصر من الأسفل وعدد كتلي يكتب يسار رمز العنصر من الأعلى كالتالي</a:t>
            </a:r>
            <a:r>
              <a:rPr lang="en-US" sz="4000" b="1" dirty="0">
                <a:solidFill>
                  <a:srgbClr val="0000FF"/>
                </a:solidFill>
                <a:cs typeface="AL-Mohanad Bold" pitchFamily="2" charset="-78"/>
              </a:rPr>
              <a:t> :</a:t>
            </a:r>
          </a:p>
        </p:txBody>
      </p:sp>
      <p:pic>
        <p:nvPicPr>
          <p:cNvPr id="8195" name="Picture 3" descr="5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5" y="4262438"/>
            <a:ext cx="5254625" cy="1152525"/>
          </a:xfrm>
          <a:prstGeom prst="rect">
            <a:avLst/>
          </a:prstGeom>
          <a:noFill/>
        </p:spPr>
      </p:pic>
      <p:pic>
        <p:nvPicPr>
          <p:cNvPr id="8196" name="Picture 4" descr="5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2965450"/>
            <a:ext cx="541337" cy="504825"/>
          </a:xfrm>
          <a:prstGeom prst="rect">
            <a:avLst/>
          </a:prstGeom>
          <a:noFill/>
        </p:spPr>
      </p:pic>
      <p:pic>
        <p:nvPicPr>
          <p:cNvPr id="8197" name="Picture 5" descr="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4117975"/>
            <a:ext cx="468313" cy="576263"/>
          </a:xfrm>
          <a:prstGeom prst="rect">
            <a:avLst/>
          </a:prstGeom>
          <a:noFill/>
        </p:spPr>
      </p:pic>
      <p:pic>
        <p:nvPicPr>
          <p:cNvPr id="8198" name="Picture 6" descr="55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3181350"/>
            <a:ext cx="936625" cy="1152525"/>
          </a:xfrm>
          <a:prstGeom prst="rect">
            <a:avLst/>
          </a:prstGeom>
          <a:noFill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85850" y="2533650"/>
            <a:ext cx="5364163" cy="1081088"/>
          </a:xfrm>
          <a:prstGeom prst="rect">
            <a:avLst/>
          </a:prstGeom>
          <a:noFill/>
        </p:spPr>
      </p:pic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250825" y="5400675"/>
            <a:ext cx="8569325" cy="11969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ar-SA" sz="28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L-Mohanad Bold" pitchFamily="2" charset="-78"/>
              </a:rPr>
              <a:t>ملاحظة هامة جدا : </a:t>
            </a:r>
            <a:r>
              <a:rPr lang="ar-SA" sz="2800" b="1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L-Mohanad Bold" pitchFamily="2" charset="-78"/>
              </a:rPr>
              <a:t>اذا</a:t>
            </a:r>
            <a:r>
              <a:rPr lang="ar-SA" sz="28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L-Mohanad Bold" pitchFamily="2" charset="-78"/>
              </a:rPr>
              <a:t> تغير العدد الذري للعنصر (</a:t>
            </a:r>
            <a:r>
              <a:rPr lang="en-US" sz="28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L-Mohanad Bold" pitchFamily="2" charset="-78"/>
              </a:rPr>
              <a:t>Z</a:t>
            </a:r>
            <a:r>
              <a:rPr lang="ar-SA" sz="28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L-Mohanad Bold" pitchFamily="2" charset="-78"/>
              </a:rPr>
              <a:t>) </a:t>
            </a:r>
          </a:p>
          <a:p>
            <a:pPr algn="ctr"/>
            <a:r>
              <a:rPr lang="ar-SA" sz="28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L-Mohanad Bold" pitchFamily="2" charset="-78"/>
              </a:rPr>
              <a:t>يتغير العنصر بالكامل </a:t>
            </a:r>
            <a:r>
              <a:rPr lang="ar-SA" sz="2800" b="1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L-Mohanad Bold" pitchFamily="2" charset="-78"/>
              </a:rPr>
              <a:t>الى</a:t>
            </a:r>
            <a:r>
              <a:rPr lang="ar-SA" sz="28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L-Mohanad Bold" pitchFamily="2" charset="-78"/>
              </a:rPr>
              <a:t> عنصر </a:t>
            </a:r>
            <a:r>
              <a:rPr lang="ar-SA" sz="2800" b="1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cs typeface="AL-Mohanad Bold" pitchFamily="2" charset="-78"/>
              </a:rPr>
              <a:t>اخر</a:t>
            </a:r>
            <a:endParaRPr lang="en-US" sz="2800" b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cs typeface="AL-Mohanad Bold" pitchFamily="2" charset="-78"/>
            </a:endParaRPr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ar-SA" u="sng">
                <a:solidFill>
                  <a:srgbClr val="FF0000"/>
                </a:solidFill>
                <a:cs typeface="AL-Mohanad Bold" pitchFamily="2" charset="-78"/>
              </a:rPr>
              <a:t>العدد الكتلي والعدد الذري</a:t>
            </a:r>
            <a:endParaRPr lang="en-US">
              <a:solidFill>
                <a:srgbClr val="FF0000"/>
              </a:solidFill>
              <a:cs typeface="AL-Mohanad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200" grpId="0" animBg="1"/>
      <p:bldP spid="820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07413" cy="1143000"/>
          </a:xfrm>
        </p:spPr>
        <p:txBody>
          <a:bodyPr>
            <a:normAutofit/>
          </a:bodyPr>
          <a:lstStyle/>
          <a:p>
            <a:pPr algn="ctr"/>
            <a:r>
              <a:rPr lang="ar-EG" sz="4800" u="sng" dirty="0">
                <a:solidFill>
                  <a:srgbClr val="7D2D9D"/>
                </a:solidFill>
                <a:ea typeface="AL-Mohanad Bold"/>
                <a:cs typeface="AL-Mohanad Bold"/>
              </a:rPr>
              <a:t>استخدامات أعمار النصف للنظائر </a:t>
            </a:r>
            <a:r>
              <a:rPr lang="ar-EG" sz="4800" u="sng" dirty="0">
                <a:solidFill>
                  <a:srgbClr val="7D2D9D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AL-Mohanad Bold"/>
                <a:cs typeface="AL-Mohanad Bold"/>
              </a:rPr>
              <a:t>المشعة </a:t>
            </a:r>
            <a:endParaRPr lang="en-US" sz="4800" u="sng" dirty="0">
              <a:solidFill>
                <a:srgbClr val="7D2D9D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ea typeface="AL-Mohanad Bold"/>
              <a:cs typeface="AL-Mohanad Bold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713788" cy="4525963"/>
          </a:xfrm>
        </p:spPr>
        <p:txBody>
          <a:bodyPr/>
          <a:lstStyle/>
          <a:p>
            <a:r>
              <a:rPr lang="ar-EG" sz="2800" dirty="0">
                <a:solidFill>
                  <a:srgbClr val="000099"/>
                </a:solidFill>
                <a:ea typeface="AL-Mohanad Bold"/>
                <a:cs typeface="AL-Mohanad Bold"/>
              </a:rPr>
              <a:t> </a:t>
            </a:r>
            <a:r>
              <a:rPr lang="ar-EG" sz="4000" b="1" dirty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1 </a:t>
            </a:r>
            <a:r>
              <a:rPr lang="ar-EG" sz="4000" b="1" dirty="0" err="1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ـ</a:t>
            </a:r>
            <a:r>
              <a:rPr lang="ar-EG" sz="4000" b="1" dirty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 </a:t>
            </a:r>
            <a:r>
              <a:rPr lang="ar-SA" sz="4000" b="1" dirty="0" smtClean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تحديد عمر الأجسام</a:t>
            </a:r>
            <a:endParaRPr lang="ar-SA" sz="4000" b="1" dirty="0">
              <a:solidFill>
                <a:schemeClr val="accent2">
                  <a:lumMod val="75000"/>
                </a:schemeClr>
              </a:solidFill>
              <a:ea typeface="AL-Mohanad Bold"/>
              <a:cs typeface="AL-Mohanad Bold"/>
            </a:endParaRPr>
          </a:p>
          <a:p>
            <a:endParaRPr lang="ar-SA" sz="4000" b="1" dirty="0">
              <a:solidFill>
                <a:schemeClr val="accent2">
                  <a:lumMod val="75000"/>
                </a:schemeClr>
              </a:solidFill>
              <a:ea typeface="AL-Mohanad Bold"/>
              <a:cs typeface="AL-Mohanad Bold"/>
            </a:endParaRPr>
          </a:p>
          <a:p>
            <a:r>
              <a:rPr lang="ar-SA" sz="4000" b="1" dirty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  2 </a:t>
            </a:r>
            <a:r>
              <a:rPr lang="ar-SA" sz="4000" b="1" dirty="0" err="1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ـ</a:t>
            </a:r>
            <a:r>
              <a:rPr lang="ar-SA" sz="4000" b="1" dirty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 حساب عمر الأرض اعتمادا إلى اضمحلال </a:t>
            </a:r>
            <a:r>
              <a:rPr lang="ar-SA" sz="4000" b="1" dirty="0" err="1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اليورانيوم</a:t>
            </a:r>
            <a:r>
              <a:rPr lang="ar-SA" sz="4000" b="1" dirty="0">
                <a:solidFill>
                  <a:schemeClr val="accent2">
                    <a:lumMod val="75000"/>
                  </a:schemeClr>
                </a:solidFill>
                <a:ea typeface="AL-Mohanad Bold"/>
                <a:cs typeface="AL-Mohanad Bold"/>
              </a:rPr>
              <a:t> إلى الرصاص .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ea typeface="AL-Mohanad Bold"/>
              <a:cs typeface="AL-Mohanad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EG" u="sng" dirty="0">
                <a:solidFill>
                  <a:srgbClr val="FF0000"/>
                </a:solidFill>
                <a:ea typeface="AL-Mohanad Bold"/>
                <a:cs typeface="AL-Mohanad Bold"/>
              </a:rPr>
              <a:t>النشاطية</a:t>
            </a:r>
            <a:r>
              <a:rPr lang="ar-EG" u="sng" dirty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AL-Mohanad Bold"/>
                <a:cs typeface="AL-Mohanad Bold"/>
              </a:rPr>
              <a:t> الإشعاعية </a:t>
            </a:r>
            <a:r>
              <a:rPr lang="ar-EG" u="sng" dirty="0">
                <a:solidFill>
                  <a:srgbClr val="FF0000"/>
                </a:solidFill>
                <a:ea typeface="AL-Mohanad Bold"/>
                <a:cs typeface="AL-Mohanad Bold"/>
              </a:rPr>
              <a:t>( معدل الاضمحلال ) </a:t>
            </a:r>
            <a:endParaRPr lang="en-US" u="sng" dirty="0">
              <a:solidFill>
                <a:srgbClr val="FF0000"/>
              </a:solidFill>
              <a:ea typeface="AL-Mohanad Bold"/>
              <a:cs typeface="AL-Mohanad Bold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>
                <a:solidFill>
                  <a:srgbClr val="000099"/>
                </a:solidFill>
                <a:ea typeface="AL-Mohanad Bold"/>
                <a:cs typeface="AL-Mohanad Bold"/>
              </a:rPr>
              <a:t>متى نقول عن عنصر انه نشط </a:t>
            </a:r>
            <a:r>
              <a:rPr lang="ar-SA" dirty="0" err="1">
                <a:solidFill>
                  <a:srgbClr val="000099"/>
                </a:solidFill>
                <a:ea typeface="AL-Mohanad Bold"/>
                <a:cs typeface="AL-Mohanad Bold"/>
              </a:rPr>
              <a:t>اشعاعيا</a:t>
            </a:r>
            <a:r>
              <a:rPr lang="ar-SA" dirty="0">
                <a:solidFill>
                  <a:srgbClr val="000099"/>
                </a:solidFill>
                <a:ea typeface="AL-Mohanad Bold"/>
                <a:cs typeface="AL-Mohanad Bold"/>
              </a:rPr>
              <a:t> ؟</a:t>
            </a:r>
          </a:p>
          <a:p>
            <a:endParaRPr lang="ar-SA" dirty="0">
              <a:solidFill>
                <a:srgbClr val="000099"/>
              </a:solidFill>
              <a:ea typeface="AL-Mohanad Bold"/>
              <a:cs typeface="AL-Mohanad Bold"/>
            </a:endParaRPr>
          </a:p>
          <a:p>
            <a:r>
              <a:rPr lang="ar-EG" sz="3600" u="sng" dirty="0">
                <a:solidFill>
                  <a:schemeClr val="tx1">
                    <a:lumMod val="95000"/>
                    <a:lumOff val="5000"/>
                  </a:schemeClr>
                </a:solidFill>
                <a:ea typeface="AL-Mohanad Bold"/>
                <a:cs typeface="AL-Mohanad Bold"/>
              </a:rPr>
              <a:t>النشاطية </a:t>
            </a:r>
            <a:r>
              <a:rPr lang="ar-EG" sz="3600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ea typeface="AL-Mohanad Bold"/>
                <a:cs typeface="AL-Mohanad Bold"/>
              </a:rPr>
              <a:t>الإشعاعية</a:t>
            </a:r>
            <a:r>
              <a:rPr lang="ar-EG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ea typeface="AL-Mohanad Bold"/>
                <a:cs typeface="AL-Mohanad Bold"/>
              </a:rPr>
              <a:t> </a:t>
            </a:r>
            <a:r>
              <a:rPr lang="ar-SA" dirty="0">
                <a:solidFill>
                  <a:srgbClr val="800000"/>
                </a:solidFill>
                <a:ea typeface="AL-Mohanad Bold"/>
                <a:cs typeface="AL-Mohanad Bold"/>
              </a:rPr>
              <a:t>:</a:t>
            </a:r>
          </a:p>
          <a:p>
            <a:r>
              <a:rPr lang="ar-EG" dirty="0">
                <a:solidFill>
                  <a:srgbClr val="000099"/>
                </a:solidFill>
                <a:ea typeface="AL-Mohanad Bold"/>
                <a:cs typeface="AL-Mohanad Bold"/>
              </a:rPr>
              <a:t>هي عدد </a:t>
            </a:r>
            <a:r>
              <a:rPr lang="ar-EG" dirty="0" err="1">
                <a:solidFill>
                  <a:srgbClr val="000099"/>
                </a:solidFill>
                <a:ea typeface="AL-Mohanad Bold"/>
                <a:cs typeface="AL-Mohanad Bold"/>
              </a:rPr>
              <a:t>إنحلالات</a:t>
            </a:r>
            <a:r>
              <a:rPr lang="ar-EG" dirty="0">
                <a:solidFill>
                  <a:srgbClr val="000099"/>
                </a:solidFill>
                <a:ea typeface="AL-Mohanad Bold"/>
                <a:cs typeface="AL-Mohanad Bold"/>
              </a:rPr>
              <a:t> المادة المشعة كل ثانية .</a:t>
            </a:r>
            <a:endParaRPr lang="ar-SA" dirty="0">
              <a:solidFill>
                <a:srgbClr val="000099"/>
              </a:solidFill>
              <a:ea typeface="AL-Mohanad Bold"/>
              <a:cs typeface="AL-Mohanad Bold"/>
            </a:endParaRPr>
          </a:p>
          <a:p>
            <a:endParaRPr lang="ar-SA" dirty="0">
              <a:solidFill>
                <a:srgbClr val="000099"/>
              </a:solidFill>
              <a:ea typeface="AL-Mohanad Bold"/>
              <a:cs typeface="AL-Mohanad Bold"/>
            </a:endParaRPr>
          </a:p>
          <a:p>
            <a:r>
              <a:rPr lang="ar-EG" dirty="0">
                <a:solidFill>
                  <a:srgbClr val="000099"/>
                </a:solidFill>
                <a:ea typeface="AL-Mohanad Bold"/>
                <a:cs typeface="AL-Mohanad Bold"/>
              </a:rPr>
              <a:t>وحدة قياس النشاطية في النظام العالمي هي : </a:t>
            </a:r>
            <a:r>
              <a:rPr lang="ar-EG" dirty="0" err="1">
                <a:solidFill>
                  <a:srgbClr val="000099"/>
                </a:solidFill>
                <a:ea typeface="AL-Mohanad Bold"/>
                <a:cs typeface="AL-Mohanad Bold"/>
              </a:rPr>
              <a:t>البيكرل</a:t>
            </a:r>
            <a:r>
              <a:rPr lang="ar-EG" dirty="0">
                <a:solidFill>
                  <a:srgbClr val="000099"/>
                </a:solidFill>
                <a:ea typeface="AL-Mohanad Bold"/>
                <a:cs typeface="AL-Mohanad Bold"/>
              </a:rPr>
              <a:t>  </a:t>
            </a:r>
            <a:r>
              <a:rPr lang="en-US" dirty="0" err="1">
                <a:solidFill>
                  <a:srgbClr val="000099"/>
                </a:solidFill>
                <a:ea typeface="AL-Mohanad Bold"/>
                <a:cs typeface="AL-Mohanad Bold"/>
              </a:rPr>
              <a:t>Bq</a:t>
            </a:r>
            <a:endParaRPr lang="en-US" dirty="0">
              <a:solidFill>
                <a:srgbClr val="000099"/>
              </a:solidFill>
              <a:ea typeface="AL-Mohanad Bold"/>
              <a:cs typeface="AL-Mohanad Bold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00034" y="4429132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1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AL-Mohanad Bold"/>
                <a:cs typeface="AL-Mohanad Bold"/>
              </a:rPr>
              <a:t>العلاقة بين النشاطية </a:t>
            </a:r>
            <a:r>
              <a:rPr kumimoji="0" lang="ar-SA" sz="4100" b="1" i="0" u="none" strike="noStrike" kern="1200" cap="none" spc="0" normalizeH="0" baseline="0" noProof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AL-Mohanad Bold"/>
                <a:cs typeface="AL-Mohanad Bold"/>
              </a:rPr>
              <a:t>الاشعاعية</a:t>
            </a:r>
            <a:r>
              <a:rPr kumimoji="0" lang="ar-SA" sz="41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AL-Mohanad Bold"/>
                <a:cs typeface="AL-Mohanad Bold"/>
              </a:rPr>
              <a:t> </a:t>
            </a:r>
            <a:r>
              <a:rPr kumimoji="0" lang="ar-SA" sz="41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AL-Mohanad Bold"/>
                <a:cs typeface="AL-Mohanad Bold"/>
              </a:rPr>
              <a:t>وعمر النصف</a:t>
            </a:r>
            <a:endParaRPr kumimoji="0" lang="en-US" sz="4100" b="1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AL-Mohanad Bold"/>
              <a:cs typeface="AL-Mohanad Bold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28596" y="5357827"/>
            <a:ext cx="8229600" cy="11430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r" defTabSz="914400" rtl="1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ar-EG" sz="2700" b="0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AL-Mohanad Bold"/>
                <a:cs typeface="AL-Mohanad Bold"/>
              </a:rPr>
              <a:t>نشاطية أي عينة ترتبط مع عمر النصف , فعمر النصف الأقصر يعني نشاطية إشعاعية اكبر.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AL-Mohanad Bold"/>
              <a:cs typeface="AL-Mohanad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500702"/>
            <a:ext cx="800105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سهم منحني إلى اليمين 10"/>
          <p:cNvSpPr/>
          <p:nvPr/>
        </p:nvSpPr>
        <p:spPr>
          <a:xfrm>
            <a:off x="714348" y="4071942"/>
            <a:ext cx="1143008" cy="1214446"/>
          </a:xfrm>
          <a:prstGeom prst="curv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1136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928934"/>
            <a:ext cx="4357694" cy="119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ar-SA" sz="4000" dirty="0" smtClean="0">
                <a:solidFill>
                  <a:srgbClr val="800000"/>
                </a:solidFill>
                <a:ea typeface="AL-Mohanad Bold"/>
                <a:cs typeface="AL-Mohanad Bold"/>
              </a:rPr>
              <a:t>هل يمكن إنتاج نظائر </a:t>
            </a:r>
            <a:r>
              <a:rPr lang="ar-SA" sz="4000" dirty="0" smtClean="0">
                <a:solidFill>
                  <a:srgbClr val="8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AL-Mohanad Bold"/>
                <a:cs typeface="AL-Mohanad Bold"/>
              </a:rPr>
              <a:t>مشعة</a:t>
            </a:r>
            <a:r>
              <a:rPr lang="ar-SA" sz="4000" dirty="0" smtClean="0">
                <a:solidFill>
                  <a:srgbClr val="800000"/>
                </a:solidFill>
                <a:ea typeface="AL-Mohanad Bold"/>
                <a:cs typeface="AL-Mohanad Bold"/>
              </a:rPr>
              <a:t> من نظائر مستقره؟؟</a:t>
            </a:r>
            <a:endParaRPr lang="en-US" sz="4000" dirty="0">
              <a:solidFill>
                <a:srgbClr val="800000"/>
              </a:solidFill>
              <a:ea typeface="AL-Mohanad Bold"/>
              <a:cs typeface="AL-Mohanad Bold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19506"/>
          </a:xfrm>
        </p:spPr>
        <p:txBody>
          <a:bodyPr>
            <a:normAutofit/>
          </a:bodyPr>
          <a:lstStyle/>
          <a:p>
            <a:r>
              <a:rPr lang="ar-SA" sz="4400" b="1" dirty="0" smtClean="0"/>
              <a:t>نعم</a:t>
            </a:r>
          </a:p>
          <a:p>
            <a:endParaRPr lang="ar-SA" dirty="0" smtClean="0"/>
          </a:p>
          <a:p>
            <a:endParaRPr lang="ar-SA" dirty="0" smtClean="0"/>
          </a:p>
          <a:p>
            <a:r>
              <a:rPr lang="ar-SA" sz="2400" dirty="0" smtClean="0"/>
              <a:t>                     </a:t>
            </a:r>
            <a:r>
              <a:rPr lang="ar-SA" sz="2000" b="1" dirty="0" smtClean="0"/>
              <a:t>بقذفها بجسيمات</a:t>
            </a:r>
            <a:r>
              <a:rPr lang="ar-SA" sz="2400" dirty="0" smtClean="0"/>
              <a:t>       </a:t>
            </a:r>
            <a:r>
              <a:rPr lang="el-GR" dirty="0" smtClean="0"/>
              <a:t>α</a:t>
            </a:r>
            <a:r>
              <a:rPr lang="ar-SA" dirty="0" smtClean="0"/>
              <a:t> </a:t>
            </a:r>
            <a:r>
              <a:rPr lang="en-US" dirty="0" smtClean="0"/>
              <a:t>p </a:t>
            </a:r>
            <a:r>
              <a:rPr lang="ar-SA" dirty="0" smtClean="0"/>
              <a:t>  </a:t>
            </a:r>
            <a:r>
              <a:rPr lang="en-US" dirty="0" smtClean="0"/>
              <a:t>e </a:t>
            </a:r>
            <a:r>
              <a:rPr lang="ar-SA" dirty="0" smtClean="0"/>
              <a:t>  </a:t>
            </a:r>
            <a:r>
              <a:rPr lang="el-GR" dirty="0" smtClean="0"/>
              <a:t>δ</a:t>
            </a:r>
            <a:r>
              <a:rPr lang="en-US" dirty="0" smtClean="0"/>
              <a:t> </a:t>
            </a:r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r>
              <a:rPr lang="el-GR" sz="2400" dirty="0" smtClean="0"/>
              <a:t>α</a:t>
            </a:r>
            <a:r>
              <a:rPr lang="ar-SA" sz="2400" dirty="0" smtClean="0"/>
              <a:t> </a:t>
            </a:r>
            <a:r>
              <a:rPr lang="en-US" sz="2400" dirty="0" smtClean="0"/>
              <a:t>ß           </a:t>
            </a:r>
            <a:r>
              <a:rPr lang="ar-SA" sz="2400" dirty="0" smtClean="0"/>
              <a:t>               </a:t>
            </a:r>
            <a:r>
              <a:rPr lang="el-GR" sz="2400" dirty="0" smtClean="0"/>
              <a:t>δ</a:t>
            </a:r>
            <a:r>
              <a:rPr lang="ar-SA" sz="2400" dirty="0" smtClean="0"/>
              <a:t>         </a:t>
            </a:r>
            <a:r>
              <a:rPr lang="ar-SA" sz="2400" dirty="0" err="1" smtClean="0"/>
              <a:t>نيوترينو</a:t>
            </a:r>
            <a:r>
              <a:rPr lang="ar-SA" sz="2400" dirty="0" smtClean="0"/>
              <a:t>       أنتي </a:t>
            </a:r>
            <a:r>
              <a:rPr lang="ar-SA" sz="2400" dirty="0" err="1" smtClean="0"/>
              <a:t>نيوترينو</a:t>
            </a:r>
            <a:r>
              <a:rPr lang="ar-SA" sz="2400" dirty="0" smtClean="0"/>
              <a:t>  </a:t>
            </a:r>
            <a:r>
              <a:rPr lang="ar-SA" sz="2400" dirty="0" err="1" smtClean="0"/>
              <a:t>بوزترونات</a:t>
            </a:r>
            <a:endParaRPr lang="ar-SA" sz="2400" dirty="0"/>
          </a:p>
        </p:txBody>
      </p:sp>
      <p:pic>
        <p:nvPicPr>
          <p:cNvPr id="5" name="صورة 4" descr="71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57620" y="1071546"/>
            <a:ext cx="3135329" cy="1571636"/>
          </a:xfrm>
          <a:prstGeom prst="rect">
            <a:avLst/>
          </a:prstGeom>
        </p:spPr>
      </p:pic>
      <p:pic>
        <p:nvPicPr>
          <p:cNvPr id="6" name="صورة 5" descr="72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5720" y="1071546"/>
            <a:ext cx="3413144" cy="1544646"/>
          </a:xfrm>
          <a:prstGeom prst="rect">
            <a:avLst/>
          </a:prstGeom>
        </p:spPr>
      </p:pic>
      <p:sp>
        <p:nvSpPr>
          <p:cNvPr id="8" name="انفجار 2 7"/>
          <p:cNvSpPr/>
          <p:nvPr/>
        </p:nvSpPr>
        <p:spPr>
          <a:xfrm>
            <a:off x="285720" y="2357430"/>
            <a:ext cx="2286016" cy="192882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ln>
                  <a:solidFill>
                    <a:sysClr val="windowText" lastClr="000000"/>
                  </a:solidFill>
                </a:ln>
              </a:rPr>
              <a:t>نظائر مشعة</a:t>
            </a:r>
            <a:endParaRPr lang="ar-SA" sz="3200" b="1" dirty="0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3071810"/>
            <a:ext cx="1457325" cy="92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366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5984" y="4143380"/>
            <a:ext cx="458152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194" grpId="0"/>
      <p:bldP spid="4" grpId="0" build="p"/>
      <p:bldP spid="8" grpId="0" build="allAtOnce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/>
          <a:srcRect t="11337"/>
          <a:stretch>
            <a:fillRect/>
          </a:stretch>
        </p:blipFill>
        <p:spPr bwMode="auto">
          <a:xfrm>
            <a:off x="0" y="5786454"/>
            <a:ext cx="8696325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dirty="0" smtClean="0"/>
              <a:t>من خلال </a:t>
            </a:r>
            <a:r>
              <a:rPr lang="ar-SA" dirty="0" err="1" smtClean="0"/>
              <a:t>الصوره</a:t>
            </a:r>
            <a:r>
              <a:rPr lang="ar-SA" dirty="0" smtClean="0"/>
              <a:t> </a:t>
            </a:r>
            <a:r>
              <a:rPr lang="ar-SA" dirty="0" err="1" smtClean="0"/>
              <a:t>ماالذي</a:t>
            </a:r>
            <a:r>
              <a:rPr lang="ar-SA" dirty="0" smtClean="0"/>
              <a:t> يحدث </a:t>
            </a:r>
            <a:r>
              <a:rPr lang="ar-SA" dirty="0" err="1" smtClean="0"/>
              <a:t>للنواه</a:t>
            </a:r>
            <a:r>
              <a:rPr lang="ar-SA" dirty="0" smtClean="0"/>
              <a:t> عند قذفها ببروتون؟؟</a:t>
            </a:r>
            <a:endParaRPr lang="ar-SA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ar-SA" b="1" dirty="0" err="1" smtClean="0">
                <a:solidFill>
                  <a:schemeClr val="accent2">
                    <a:lumMod val="75000"/>
                  </a:schemeClr>
                </a:solidFill>
              </a:rPr>
              <a:t>إذكري</a:t>
            </a: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 نواتج </a:t>
            </a:r>
            <a:r>
              <a:rPr lang="ar-SA" b="1" dirty="0" err="1" smtClean="0">
                <a:solidFill>
                  <a:schemeClr val="accent2">
                    <a:lumMod val="75000"/>
                  </a:schemeClr>
                </a:solidFill>
              </a:rPr>
              <a:t>الإنشطار</a:t>
            </a: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 النووي؟</a:t>
            </a:r>
          </a:p>
          <a:p>
            <a:r>
              <a:rPr lang="ar-SA" b="1" dirty="0" smtClean="0"/>
              <a:t>1- نواتين أصغر</a:t>
            </a:r>
          </a:p>
          <a:p>
            <a:r>
              <a:rPr lang="ar-SA" b="1" dirty="0" smtClean="0"/>
              <a:t>2-نيترونات</a:t>
            </a:r>
          </a:p>
          <a:p>
            <a:r>
              <a:rPr lang="ar-SA" b="1" dirty="0" smtClean="0"/>
              <a:t>3- طاقة</a:t>
            </a:r>
            <a:endParaRPr lang="ar-SA" b="1" dirty="0"/>
          </a:p>
        </p:txBody>
      </p:sp>
      <p:pic>
        <p:nvPicPr>
          <p:cNvPr id="5" name="عنصر نائب للمحتوى 4" descr="70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500174"/>
            <a:ext cx="4000528" cy="4500593"/>
          </a:xfrm>
          <a:prstGeom prst="rect">
            <a:avLst/>
          </a:prstGeom>
        </p:spPr>
      </p:pic>
      <p:cxnSp>
        <p:nvCxnSpPr>
          <p:cNvPr id="7" name="رابط كسهم مستقيم 6"/>
          <p:cNvCxnSpPr/>
          <p:nvPr/>
        </p:nvCxnSpPr>
        <p:spPr>
          <a:xfrm>
            <a:off x="4000496" y="2285992"/>
            <a:ext cx="3357586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>
            <a:off x="4000496" y="2285992"/>
            <a:ext cx="3143272" cy="2286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>
            <a:off x="4143372" y="2786058"/>
            <a:ext cx="40719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4143372" y="2786058"/>
            <a:ext cx="4214842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4143372" y="2786058"/>
            <a:ext cx="4286280" cy="2000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مستطيل 18"/>
          <p:cNvSpPr/>
          <p:nvPr/>
        </p:nvSpPr>
        <p:spPr>
          <a:xfrm>
            <a:off x="-500098" y="3500438"/>
            <a:ext cx="528641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إكتبي</a:t>
            </a: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المعادله</a:t>
            </a: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النوويه</a:t>
            </a: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لعملية </a:t>
            </a:r>
            <a:r>
              <a:rPr lang="ar-S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الإنشطار</a:t>
            </a: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؟؟</a:t>
            </a:r>
            <a:endParaRPr lang="ar-SA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86454"/>
            <a:ext cx="10715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5429264"/>
            <a:ext cx="150019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81641" y="5643578"/>
            <a:ext cx="146173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5715016"/>
            <a:ext cx="142876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5715016"/>
            <a:ext cx="135732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5929330"/>
            <a:ext cx="185738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6215082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9" grpId="0" build="allAtOnce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14" descr="523514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785794"/>
            <a:ext cx="6929486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r>
              <a:rPr lang="ar-SA" sz="2400">
                <a:solidFill>
                  <a:srgbClr val="FF0000"/>
                </a:solidFill>
                <a:cs typeface="AL-Mohanad Bold" pitchFamily="2" charset="-78"/>
              </a:rPr>
              <a:t>القنبلة النووية كمثال على الطاقة الناتجة عن الانشطار النووي ( التفاعل المتسلسل)</a:t>
            </a:r>
            <a:endParaRPr lang="en-US" sz="2400">
              <a:solidFill>
                <a:srgbClr val="FF0000"/>
              </a:solidFill>
              <a:cs typeface="AL-Mohanad Bold" pitchFamily="2" charset="-78"/>
            </a:endParaRPr>
          </a:p>
        </p:txBody>
      </p:sp>
      <p:pic>
        <p:nvPicPr>
          <p:cNvPr id="12291" name="Picture 3" descr="4_thum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000108"/>
            <a:ext cx="4286250" cy="2952750"/>
          </a:xfrm>
          <a:prstGeom prst="rect">
            <a:avLst/>
          </a:prstGeom>
          <a:noFill/>
        </p:spPr>
      </p:pic>
      <p:pic>
        <p:nvPicPr>
          <p:cNvPr id="12292" name="Picture 4" descr="2506929243_b101d436d0_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981075"/>
            <a:ext cx="4583112" cy="3024188"/>
          </a:xfrm>
          <a:prstGeom prst="rect">
            <a:avLst/>
          </a:prstGeom>
          <a:noFill/>
        </p:spPr>
      </p:pic>
      <p:pic>
        <p:nvPicPr>
          <p:cNvPr id="12293" name="Picture 5" descr="206659_021209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9975" y="3789363"/>
            <a:ext cx="4895850" cy="3068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عنصر نائب لرقم الشريحة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CB1B7ED-0F8B-4284-AB7F-6621335D70D0}" type="slidenum">
              <a:rPr lang="ar-SA" smtClean="0"/>
              <a:pPr>
                <a:defRPr/>
              </a:pPr>
              <a:t>55</a:t>
            </a:fld>
            <a:endParaRPr lang="en-US" smtClean="0">
              <a:cs typeface="Tahoma" pitchFamily="34" charset="0"/>
            </a:endParaRPr>
          </a:p>
        </p:txBody>
      </p:sp>
      <p:sp>
        <p:nvSpPr>
          <p:cNvPr id="5125" name="Text Box 6" descr="80%"/>
          <p:cNvSpPr txBox="1">
            <a:spLocks noChangeArrowheads="1"/>
          </p:cNvSpPr>
          <p:nvPr/>
        </p:nvSpPr>
        <p:spPr bwMode="auto">
          <a:xfrm>
            <a:off x="4067175" y="260350"/>
            <a:ext cx="4608513" cy="636588"/>
          </a:xfrm>
          <a:prstGeom prst="rect">
            <a:avLst/>
          </a:prstGeom>
          <a:pattFill prst="pct80">
            <a:fgClr>
              <a:srgbClr val="FFFF00"/>
            </a:fgClr>
            <a:bgClr>
              <a:srgbClr val="DFEFFF"/>
            </a:bgClr>
          </a:pattFill>
          <a:ln w="57150" algn="ctr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3200">
                <a:solidFill>
                  <a:srgbClr val="003300"/>
                </a:solidFill>
                <a:latin typeface="Trebuchet MS" pitchFamily="34" charset="0"/>
                <a:cs typeface="PT Bold Heading" pitchFamily="2" charset="-78"/>
              </a:rPr>
              <a:t>القنبلة النووية ( الانشطارية )</a:t>
            </a:r>
            <a:endParaRPr lang="en-US" sz="3200">
              <a:solidFill>
                <a:srgbClr val="003300"/>
              </a:solidFill>
              <a:latin typeface="Trebuchet MS" pitchFamily="34" charset="0"/>
              <a:cs typeface="PT Bold Heading" pitchFamily="2" charset="-78"/>
            </a:endParaRPr>
          </a:p>
        </p:txBody>
      </p:sp>
      <p:graphicFrame>
        <p:nvGraphicFramePr>
          <p:cNvPr id="5122" name="Object 5"/>
          <p:cNvGraphicFramePr>
            <a:graphicFrameLocks noChangeAspect="1"/>
          </p:cNvGraphicFramePr>
          <p:nvPr/>
        </p:nvGraphicFramePr>
        <p:xfrm>
          <a:off x="2500313" y="571500"/>
          <a:ext cx="1219200" cy="485775"/>
        </p:xfrm>
        <a:graphic>
          <a:graphicData uri="http://schemas.openxmlformats.org/presentationml/2006/ole">
            <p:oleObj spid="_x0000_s133122" name="حزمة" r:id="rId4" imgW="1219320" imgH="485640" progId="Package">
              <p:embed/>
            </p:oleObj>
          </a:graphicData>
        </a:graphic>
      </p:graphicFrame>
    </p:spTree>
    <p:controls>
      <p:control spid="133123" r:id="rId2" imgW="6552381" imgH="4915586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agesCA29B306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4929189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4643438" y="0"/>
            <a:ext cx="450056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هل يمكن </a:t>
            </a:r>
            <a:r>
              <a:rPr lang="ar-SA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الإستفادة</a:t>
            </a:r>
            <a:r>
              <a:rPr lang="ar-S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من</a:t>
            </a:r>
          </a:p>
          <a:p>
            <a:pPr algn="ctr"/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3n</a:t>
            </a:r>
            <a:r>
              <a:rPr lang="ar-SA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الناتجه</a:t>
            </a:r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عن </a:t>
            </a:r>
            <a:r>
              <a:rPr lang="ar-SA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الإنشطار</a:t>
            </a:r>
            <a:r>
              <a:rPr lang="ar-S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؟؟</a:t>
            </a:r>
          </a:p>
          <a:p>
            <a:pPr algn="ctr"/>
            <a:r>
              <a:rPr lang="ar-SA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نعم كلآ منها يستطيع </a:t>
            </a:r>
            <a:r>
              <a:rPr lang="ar-SA" sz="40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ان</a:t>
            </a:r>
            <a:endParaRPr lang="ar-SA" sz="40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ar-S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يحدث </a:t>
            </a:r>
            <a:r>
              <a:rPr lang="ar-SA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إنشطارآ</a:t>
            </a:r>
            <a:r>
              <a:rPr lang="ar-S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جديدآ</a:t>
            </a:r>
            <a:endParaRPr lang="ar-SA" sz="4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ar-SA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وتستمر </a:t>
            </a:r>
            <a:r>
              <a:rPr lang="ar-SA" sz="40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العمليه</a:t>
            </a:r>
            <a:endParaRPr lang="ar-SA" sz="40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ar-SA" sz="40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مكووووونة</a:t>
            </a:r>
            <a:endParaRPr lang="ar-SA" sz="4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ar-SA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التفاعل المتسلسل</a:t>
            </a:r>
            <a:endParaRPr lang="ar-SA" sz="4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sz="6000" dirty="0" smtClean="0">
                <a:solidFill>
                  <a:schemeClr val="accent2">
                    <a:lumMod val="75000"/>
                  </a:schemeClr>
                </a:solidFill>
              </a:rPr>
              <a:t>أين يتم التفاعل المتسلسل؟</a:t>
            </a:r>
            <a:endParaRPr lang="ar-SA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0" y="1600200"/>
            <a:ext cx="5214942" cy="4525963"/>
          </a:xfrm>
        </p:spPr>
        <p:txBody>
          <a:bodyPr/>
          <a:lstStyle/>
          <a:p>
            <a:r>
              <a:rPr lang="ar-SA" dirty="0" smtClean="0"/>
              <a:t>يستخدم لإحداث تفاعل ...................... نووي مسيطر عليه لإنتاج................... يمكن الاستفادة منها </a:t>
            </a:r>
          </a:p>
          <a:p>
            <a:endParaRPr lang="en-US" dirty="0"/>
          </a:p>
        </p:txBody>
      </p:sp>
      <p:pic>
        <p:nvPicPr>
          <p:cNvPr id="5" name="عنصر نائب للمحتوى 4" descr="4960610.gif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14488"/>
            <a:ext cx="35719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0" y="1357298"/>
            <a:ext cx="164660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متسلسل</a:t>
            </a:r>
          </a:p>
          <a:p>
            <a:pPr algn="ctr"/>
            <a:r>
              <a:rPr lang="ar-S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طاقه</a:t>
            </a:r>
            <a:endParaRPr lang="ar-SA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 algn="ctr"/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206430" y="5572140"/>
            <a:ext cx="4937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في المفاعلات </a:t>
            </a:r>
            <a:r>
              <a:rPr lang="ar-SA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النوويه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17762" name="Object 3"/>
          <p:cNvGraphicFramePr>
            <a:graphicFrameLocks noChangeAspect="1"/>
          </p:cNvGraphicFramePr>
          <p:nvPr/>
        </p:nvGraphicFramePr>
        <p:xfrm>
          <a:off x="2000232" y="5429264"/>
          <a:ext cx="1057275" cy="485756"/>
        </p:xfrm>
        <a:graphic>
          <a:graphicData uri="http://schemas.openxmlformats.org/presentationml/2006/ole">
            <p:oleObj spid="_x0000_s117762" name="حزمة" r:id="rId4" imgW="1057320" imgH="485640" progId="Package">
              <p:embed/>
            </p:oleObj>
          </a:graphicData>
        </a:graphic>
      </p:graphicFrame>
      <p:sp>
        <p:nvSpPr>
          <p:cNvPr id="9" name="مستطيل 8"/>
          <p:cNvSpPr/>
          <p:nvPr/>
        </p:nvSpPr>
        <p:spPr>
          <a:xfrm>
            <a:off x="0" y="3071810"/>
            <a:ext cx="5782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ماذا يوجد داخل المفاعلات </a:t>
            </a:r>
            <a:r>
              <a:rPr lang="ar-SA" sz="40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النوويه</a:t>
            </a:r>
            <a:endParaRPr lang="ar-SA" sz="40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allAtOnce"/>
      <p:bldP spid="9" grpId="0" build="allAtOnce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عنصر نائب للمحتوى 4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34817" t="10780" r="22635" b="44725"/>
          <a:stretch>
            <a:fillRect/>
          </a:stretch>
        </p:blipFill>
        <p:spPr bwMode="auto">
          <a:xfrm>
            <a:off x="4648200" y="1643050"/>
            <a:ext cx="4495800" cy="521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dirty="0" smtClean="0"/>
              <a:t>وجود مهدئ داخل المفاعل؟؟</a:t>
            </a:r>
            <a:br>
              <a:rPr lang="ar-SA" dirty="0" smtClean="0"/>
            </a:br>
            <a:r>
              <a:rPr lang="ar-SA" dirty="0" smtClean="0"/>
              <a:t>تبطئ </a:t>
            </a:r>
            <a:r>
              <a:rPr lang="ar-SA" dirty="0" err="1" smtClean="0"/>
              <a:t>الكثيرمن</a:t>
            </a:r>
            <a:r>
              <a:rPr lang="ar-SA" dirty="0" smtClean="0"/>
              <a:t> النيترونات </a:t>
            </a:r>
            <a:r>
              <a:rPr lang="ar-SA" dirty="0" err="1" smtClean="0"/>
              <a:t>السريعه</a:t>
            </a:r>
            <a:endParaRPr lang="ar-SA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0" y="1571612"/>
            <a:ext cx="4900618" cy="4525963"/>
          </a:xfrm>
        </p:spPr>
        <p:txBody>
          <a:bodyPr/>
          <a:lstStyle/>
          <a:p>
            <a:r>
              <a:rPr lang="ar-SA" dirty="0" smtClean="0"/>
              <a:t>في مفاعلات الماء المضغوط </a:t>
            </a:r>
            <a:r>
              <a:rPr lang="ar-SA" dirty="0" err="1" smtClean="0"/>
              <a:t>إذكري</a:t>
            </a:r>
            <a:r>
              <a:rPr lang="ar-SA" dirty="0" smtClean="0"/>
              <a:t> فائدة </a:t>
            </a:r>
          </a:p>
          <a:p>
            <a:endParaRPr lang="ar-SA" dirty="0" smtClean="0"/>
          </a:p>
          <a:p>
            <a:r>
              <a:rPr lang="ar-SA" dirty="0" smtClean="0"/>
              <a:t>أ/الماء............................</a:t>
            </a:r>
            <a:endParaRPr lang="en-US" dirty="0" smtClean="0"/>
          </a:p>
          <a:p>
            <a:endParaRPr lang="en-US" dirty="0" smtClean="0"/>
          </a:p>
          <a:p>
            <a:r>
              <a:rPr lang="ar-SA" dirty="0" smtClean="0"/>
              <a:t>ب/قضبان </a:t>
            </a:r>
            <a:r>
              <a:rPr lang="ar-SA" dirty="0" err="1" smtClean="0"/>
              <a:t>الكادميوم</a:t>
            </a:r>
            <a:r>
              <a:rPr lang="ar-SA" dirty="0" smtClean="0"/>
              <a:t>.............</a:t>
            </a:r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0" y="2714620"/>
            <a:ext cx="3571899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SA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1- مهدئ</a:t>
            </a:r>
          </a:p>
          <a:p>
            <a:r>
              <a:rPr lang="ar-S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2- ينقل </a:t>
            </a:r>
            <a:r>
              <a:rPr lang="ar-SA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الطاقه</a:t>
            </a:r>
            <a:r>
              <a:rPr lang="ar-S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الحراريه</a:t>
            </a:r>
            <a:r>
              <a:rPr lang="ar-S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بعيدآ</a:t>
            </a:r>
            <a:r>
              <a:rPr lang="ar-S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عن </a:t>
            </a:r>
            <a:r>
              <a:rPr lang="ar-SA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إنشطار</a:t>
            </a:r>
            <a:r>
              <a:rPr lang="ar-S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اليورانيوم</a:t>
            </a:r>
            <a:endParaRPr lang="ar-SA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ar-SA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ar-S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التحكم في معدل التفاعل</a:t>
            </a:r>
          </a:p>
          <a:p>
            <a:r>
              <a:rPr lang="ar-S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المتسلسل لأنها تمتص </a:t>
            </a:r>
            <a:r>
              <a:rPr lang="ar-SA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عددآ</a:t>
            </a:r>
            <a:r>
              <a:rPr lang="ar-S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كافيآ</a:t>
            </a:r>
            <a:r>
              <a:rPr lang="ar-S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من النيترون 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nuclear28.jpg"/>
          <p:cNvPicPr/>
          <p:nvPr/>
        </p:nvPicPr>
        <p:blipFill>
          <a:blip r:embed="rId2" cstate="print"/>
          <a:srcRect l="16667" t="28415" b="29508"/>
          <a:stretch>
            <a:fillRect/>
          </a:stretch>
        </p:blipFill>
        <p:spPr>
          <a:xfrm>
            <a:off x="0" y="2643182"/>
            <a:ext cx="9144000" cy="4214818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85720" y="357166"/>
            <a:ext cx="862607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مماسبق</a:t>
            </a:r>
            <a:r>
              <a:rPr lang="ar-SA" sz="80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r>
              <a:rPr lang="ar-SA" sz="80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إستنتجي</a:t>
            </a:r>
            <a:r>
              <a:rPr lang="ar-SA" sz="80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تعريف </a:t>
            </a:r>
          </a:p>
          <a:p>
            <a:pPr algn="ctr"/>
            <a:r>
              <a:rPr lang="ar-SA" sz="80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الإندماج</a:t>
            </a:r>
            <a:r>
              <a:rPr lang="ar-SA" sz="80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النووي؟؟</a:t>
            </a:r>
            <a:endParaRPr lang="ar-SA" sz="80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صورة 3" descr="_1_~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736"/>
            <a:ext cx="156210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ar-SA" sz="7200" dirty="0">
                <a:solidFill>
                  <a:srgbClr val="FF0000"/>
                </a:solidFill>
                <a:cs typeface="AL-Mohanad Bold" pitchFamily="2" charset="-78"/>
              </a:rPr>
              <a:t>ملاحظات</a:t>
            </a:r>
            <a:endParaRPr lang="en-US" sz="7200" dirty="0">
              <a:solidFill>
                <a:srgbClr val="FF0000"/>
              </a:solidFill>
              <a:cs typeface="AL-Mohanad Bold" pitchFamily="2" charset="-78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600200"/>
            <a:ext cx="8678893" cy="4525963"/>
          </a:xfrm>
        </p:spPr>
        <p:txBody>
          <a:bodyPr>
            <a:normAutofit/>
          </a:bodyPr>
          <a:lstStyle/>
          <a:p>
            <a:r>
              <a:rPr lang="ar-SA" sz="3900" b="1" dirty="0">
                <a:solidFill>
                  <a:srgbClr val="0000FF"/>
                </a:solidFill>
                <a:cs typeface="AL-Mohanad Bold" pitchFamily="2" charset="-78"/>
              </a:rPr>
              <a:t>البروتون هو الجسيم الوحيد المشحون داخل النواة .</a:t>
            </a:r>
          </a:p>
          <a:p>
            <a:endParaRPr lang="ar-SA" sz="3900" b="1" dirty="0">
              <a:solidFill>
                <a:srgbClr val="0000FF"/>
              </a:solidFill>
              <a:cs typeface="AL-Mohanad Bold" pitchFamily="2" charset="-78"/>
            </a:endParaRPr>
          </a:p>
          <a:p>
            <a:r>
              <a:rPr lang="ar-SA" sz="3900" b="1" dirty="0">
                <a:solidFill>
                  <a:srgbClr val="0000FF"/>
                </a:solidFill>
                <a:cs typeface="AL-Mohanad Bold" pitchFamily="2" charset="-78"/>
              </a:rPr>
              <a:t>شحنة النواة الكلية = عدد البروتونات × شحنة البروتون</a:t>
            </a:r>
          </a:p>
          <a:p>
            <a:endParaRPr lang="ar-SA" sz="3900" b="1" dirty="0">
              <a:solidFill>
                <a:srgbClr val="0000FF"/>
              </a:solidFill>
              <a:cs typeface="AL-Mohanad Bold" pitchFamily="2" charset="-78"/>
            </a:endParaRPr>
          </a:p>
          <a:p>
            <a:r>
              <a:rPr lang="ar-SA" sz="3900" b="1" dirty="0">
                <a:solidFill>
                  <a:srgbClr val="0000FF"/>
                </a:solidFill>
                <a:cs typeface="AL-Mohanad Bold" pitchFamily="2" charset="-78"/>
              </a:rPr>
              <a:t>كتلة كل من البروتون </a:t>
            </a:r>
            <a:r>
              <a:rPr lang="ar-SA" sz="3900" b="1" dirty="0" err="1">
                <a:solidFill>
                  <a:srgbClr val="0000FF"/>
                </a:solidFill>
                <a:cs typeface="AL-Mohanad Bold" pitchFamily="2" charset="-78"/>
              </a:rPr>
              <a:t>و</a:t>
            </a:r>
            <a:r>
              <a:rPr lang="ar-SA" sz="3900" b="1" dirty="0">
                <a:solidFill>
                  <a:srgbClr val="0000FF"/>
                </a:solidFill>
                <a:cs typeface="AL-Mohanad Bold" pitchFamily="2" charset="-78"/>
              </a:rPr>
              <a:t> النيترون تزيد بحوالي </a:t>
            </a:r>
          </a:p>
          <a:p>
            <a:pPr>
              <a:buFontTx/>
              <a:buNone/>
            </a:pPr>
            <a:r>
              <a:rPr lang="ar-SA" sz="3900" b="1" dirty="0">
                <a:solidFill>
                  <a:srgbClr val="0000FF"/>
                </a:solidFill>
                <a:cs typeface="AL-Mohanad Bold" pitchFamily="2" charset="-78"/>
              </a:rPr>
              <a:t>( </a:t>
            </a:r>
            <a:r>
              <a:rPr lang="en-US" sz="3900" b="1" dirty="0">
                <a:solidFill>
                  <a:srgbClr val="0000FF"/>
                </a:solidFill>
                <a:cs typeface="AL-Mohanad Bold" pitchFamily="2" charset="-78"/>
              </a:rPr>
              <a:t>1800</a:t>
            </a:r>
            <a:r>
              <a:rPr lang="ar-SA" sz="3900" b="1" dirty="0">
                <a:solidFill>
                  <a:srgbClr val="0000FF"/>
                </a:solidFill>
                <a:cs typeface="AL-Mohanad Bold" pitchFamily="2" charset="-78"/>
              </a:rPr>
              <a:t> )مرة على كتلة الإلكترون .</a:t>
            </a:r>
          </a:p>
          <a:p>
            <a:pPr>
              <a:buFontTx/>
              <a:buNone/>
            </a:pPr>
            <a:endParaRPr lang="ar-SA" dirty="0">
              <a:solidFill>
                <a:srgbClr val="0000FF"/>
              </a:solidFill>
              <a:cs typeface="AL-Mohanad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85720" y="1071546"/>
            <a:ext cx="874790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من أكون؟؟</a:t>
            </a:r>
          </a:p>
          <a:p>
            <a:pPr algn="ctr"/>
            <a:r>
              <a:rPr lang="ar-SA" sz="5400" b="1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هوعملية</a:t>
            </a:r>
            <a:r>
              <a:rPr lang="ar-SA" sz="5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 دمج أنويه ذات كتل صغيره</a:t>
            </a:r>
          </a:p>
          <a:p>
            <a:pPr algn="ctr"/>
            <a:r>
              <a:rPr lang="ar-SA" sz="5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لإنتاج انويه ذات كتل كبيره منتجة طاقة</a:t>
            </a:r>
          </a:p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(                   )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643174" y="3714752"/>
            <a:ext cx="3708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الإندماج</a:t>
            </a:r>
            <a:r>
              <a:rPr lang="ar-SA" sz="54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النووي</a:t>
            </a:r>
            <a:endParaRPr lang="ar-SA" sz="54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895600" y="1524000"/>
            <a:ext cx="3900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الاندماج النووي </a:t>
            </a:r>
            <a:endParaRPr lang="ar-SA" sz="5400" b="1" cap="none" spc="0" dirty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صورة 2" descr="0,,6383535_4,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2786058"/>
            <a:ext cx="3924328" cy="3286148"/>
          </a:xfrm>
          <a:prstGeom prst="rect">
            <a:avLst/>
          </a:prstGeom>
        </p:spPr>
      </p:pic>
      <p:pic>
        <p:nvPicPr>
          <p:cNvPr id="6" name="صورة 5" descr="n3qnl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2819400"/>
            <a:ext cx="3643338" cy="3252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h9rvd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42976" y="1285860"/>
            <a:ext cx="7010400" cy="32385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152400" y="533400"/>
            <a:ext cx="8763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من الرسم وضحي كيف يحدث الاندماج النووي في الشمس </a:t>
            </a:r>
            <a:endParaRPr lang="ar-MA" sz="36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28600" y="4953000"/>
            <a:ext cx="8686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كم تساوي الطاقة المحررة من اندماج أربعة بروتونات </a:t>
            </a:r>
            <a:endParaRPr lang="ar-MA" sz="3600" b="1" dirty="0"/>
          </a:p>
        </p:txBody>
      </p:sp>
      <p:sp>
        <p:nvSpPr>
          <p:cNvPr id="6" name="مستطيل 5"/>
          <p:cNvSpPr/>
          <p:nvPr/>
        </p:nvSpPr>
        <p:spPr>
          <a:xfrm>
            <a:off x="3929058" y="5643578"/>
            <a:ext cx="2401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25Mev</a:t>
            </a:r>
            <a:endParaRPr lang="ar-S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build="allAtOnce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C760FDF-5D61-4AEF-9B58-ACCB9AD72171}" type="slidenum">
              <a:rPr lang="ar-SA"/>
              <a:pPr>
                <a:defRPr/>
              </a:pPr>
              <a:t>63</a:t>
            </a:fld>
            <a:endParaRPr lang="en-US">
              <a:cs typeface="Tahoma" pitchFamily="34" charset="0"/>
            </a:endParaRPr>
          </a:p>
        </p:txBody>
      </p:sp>
      <p:graphicFrame>
        <p:nvGraphicFramePr>
          <p:cNvPr id="9218" name="Object 5"/>
          <p:cNvGraphicFramePr>
            <a:graphicFrameLocks noChangeAspect="1"/>
          </p:cNvGraphicFramePr>
          <p:nvPr/>
        </p:nvGraphicFramePr>
        <p:xfrm>
          <a:off x="785813" y="928688"/>
          <a:ext cx="2828925" cy="385762"/>
        </p:xfrm>
        <a:graphic>
          <a:graphicData uri="http://schemas.openxmlformats.org/presentationml/2006/ole">
            <p:oleObj spid="_x0000_s132098" name="حزمة" r:id="rId4" imgW="2828880" imgH="485640" progId="Package">
              <p:embed/>
            </p:oleObj>
          </a:graphicData>
        </a:graphic>
      </p:graphicFrame>
    </p:spTree>
    <p:controls>
      <p:control spid="132099" r:id="rId2" imgW="7632610" imgH="5292438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عنصر نائب لرقم الشريحة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F430AC-83F9-4421-95AF-1ECF8C556F30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n-US" smtClean="0">
              <a:cs typeface="Tahoma" pitchFamily="34" charset="0"/>
            </a:endParaRPr>
          </a:p>
        </p:txBody>
      </p:sp>
      <p:sp>
        <p:nvSpPr>
          <p:cNvPr id="449552" name="Rectangle 16"/>
          <p:cNvSpPr>
            <a:spLocks noChangeArrowheads="1"/>
          </p:cNvSpPr>
          <p:nvPr/>
        </p:nvSpPr>
        <p:spPr bwMode="auto">
          <a:xfrm>
            <a:off x="7019925" y="4624388"/>
            <a:ext cx="1666875" cy="892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3600" b="1" dirty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PT Bold Heading" pitchFamily="2" charset="-78"/>
              </a:rPr>
              <a:t>الصعوبة</a:t>
            </a:r>
            <a:endParaRPr lang="en-US" sz="3600" b="1" dirty="0">
              <a:ln w="11430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PT Bold Heading" pitchFamily="2" charset="-78"/>
            </a:endParaRPr>
          </a:p>
        </p:txBody>
      </p:sp>
      <p:sp>
        <p:nvSpPr>
          <p:cNvPr id="449551" name="Rectangle 15"/>
          <p:cNvSpPr>
            <a:spLocks noChangeArrowheads="1"/>
          </p:cNvSpPr>
          <p:nvPr/>
        </p:nvSpPr>
        <p:spPr bwMode="auto">
          <a:xfrm>
            <a:off x="250825" y="4192588"/>
            <a:ext cx="6408738" cy="1462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PT Bold Heading" pitchFamily="2" charset="-78"/>
              </a:rPr>
              <a:t>الاندماج النووي أكثر صعوبة من الانشطار النووي </a:t>
            </a:r>
            <a:r>
              <a:rPr lang="ar-SA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( عللي )</a:t>
            </a:r>
            <a:r>
              <a:rPr lang="ar-SA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 </a:t>
            </a:r>
            <a:endParaRPr lang="ar-SA" sz="2800" dirty="0" smtClean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PT Bold Heading" pitchFamily="2" charset="-78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لان </a:t>
            </a:r>
            <a:r>
              <a:rPr lang="ar-SA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تنافر النواتين الموجبتين يعمل على منع الاندماج </a:t>
            </a:r>
            <a:r>
              <a:rPr lang="ar-SA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.</a:t>
            </a: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PT Bold Heading" pitchFamily="2" charset="-78"/>
            </a:endParaRPr>
          </a:p>
        </p:txBody>
      </p:sp>
      <p:sp>
        <p:nvSpPr>
          <p:cNvPr id="449549" name="Rectangle 13"/>
          <p:cNvSpPr>
            <a:spLocks noChangeArrowheads="1"/>
          </p:cNvSpPr>
          <p:nvPr/>
        </p:nvSpPr>
        <p:spPr bwMode="auto">
          <a:xfrm>
            <a:off x="7092950" y="3162300"/>
            <a:ext cx="1593850" cy="842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ا</a:t>
            </a:r>
            <a:r>
              <a:rPr lang="ar-SA" sz="3600" b="1" dirty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لخطورة</a:t>
            </a:r>
            <a:endParaRPr lang="en-US" sz="3600" b="1" dirty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PT Bold Heading" pitchFamily="2" charset="-78"/>
            </a:endParaRPr>
          </a:p>
        </p:txBody>
      </p:sp>
      <p:sp>
        <p:nvSpPr>
          <p:cNvPr id="449547" name="Rectangle 11"/>
          <p:cNvSpPr>
            <a:spLocks noChangeArrowheads="1"/>
          </p:cNvSpPr>
          <p:nvPr/>
        </p:nvSpPr>
        <p:spPr bwMode="auto">
          <a:xfrm>
            <a:off x="457200" y="2730500"/>
            <a:ext cx="2962275" cy="1462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ar-SA" sz="280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49548" name="Rectangle 12"/>
          <p:cNvSpPr>
            <a:spLocks noChangeArrowheads="1"/>
          </p:cNvSpPr>
          <p:nvPr/>
        </p:nvSpPr>
        <p:spPr bwMode="auto">
          <a:xfrm>
            <a:off x="179388" y="3141663"/>
            <a:ext cx="6697662" cy="1008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2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PT Bold Heading" pitchFamily="2" charset="-78"/>
              </a:rPr>
              <a:t>الاندماج أقل خطورة من الانشطار</a:t>
            </a:r>
            <a:r>
              <a:rPr lang="ar-SA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 </a:t>
            </a:r>
            <a:r>
              <a:rPr lang="ar-SA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( عللي </a:t>
            </a:r>
            <a:r>
              <a:rPr lang="ar-SA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)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 </a:t>
            </a:r>
            <a:r>
              <a:rPr lang="ar-SA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بسبب عدم وجود إشعاعات نووية تنتج عنه </a:t>
            </a:r>
            <a:r>
              <a:rPr lang="ar-SA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PT Bold Heading" pitchFamily="2" charset="-78"/>
              </a:rPr>
              <a:t>.</a:t>
            </a: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PT Bold Heading" pitchFamily="2" charset="-78"/>
            </a:endParaRPr>
          </a:p>
        </p:txBody>
      </p:sp>
      <p:sp>
        <p:nvSpPr>
          <p:cNvPr id="449546" name="Rectangle 10"/>
          <p:cNvSpPr>
            <a:spLocks noChangeArrowheads="1"/>
          </p:cNvSpPr>
          <p:nvPr/>
        </p:nvSpPr>
        <p:spPr bwMode="auto">
          <a:xfrm>
            <a:off x="7019925" y="1628775"/>
            <a:ext cx="1666875" cy="936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3600" b="1" dirty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PT Bold Heading" pitchFamily="2" charset="-78"/>
              </a:rPr>
              <a:t>التعريف</a:t>
            </a:r>
            <a:endParaRPr lang="en-US" sz="3600" b="1" dirty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PT Bold Heading" pitchFamily="2" charset="-78"/>
            </a:endParaRPr>
          </a:p>
        </p:txBody>
      </p:sp>
      <p:sp>
        <p:nvSpPr>
          <p:cNvPr id="449545" name="Rectangle 9"/>
          <p:cNvSpPr>
            <a:spLocks noChangeArrowheads="1"/>
          </p:cNvSpPr>
          <p:nvPr/>
        </p:nvSpPr>
        <p:spPr bwMode="auto">
          <a:xfrm>
            <a:off x="3059113" y="1268413"/>
            <a:ext cx="3889375" cy="1462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PT Bold Heading" pitchFamily="2" charset="-78"/>
              </a:rPr>
              <a:t>قذف النواة الثقيلة بالنيوترونات فتنشطر لتعطي نوى متوسطة أكثر ثباتا .</a:t>
            </a:r>
            <a:endParaRPr lang="en-US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PT Bold Heading" pitchFamily="2" charset="-78"/>
            </a:endParaRPr>
          </a:p>
        </p:txBody>
      </p:sp>
      <p:sp>
        <p:nvSpPr>
          <p:cNvPr id="449544" name="Rectangle 8"/>
          <p:cNvSpPr>
            <a:spLocks noChangeArrowheads="1"/>
          </p:cNvSpPr>
          <p:nvPr/>
        </p:nvSpPr>
        <p:spPr bwMode="auto">
          <a:xfrm>
            <a:off x="34925" y="1268413"/>
            <a:ext cx="3240088" cy="1462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ar-SA" sz="2800" b="1" spc="200" dirty="0">
                <a:ln w="29210">
                  <a:solidFill>
                    <a:sysClr val="windowText" lastClr="000000"/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+mn-lt"/>
                <a:cs typeface="PT Bold Heading" pitchFamily="2" charset="-78"/>
              </a:rPr>
              <a:t>اندماج النوى الخفيفة مكونة نواة أثقل </a:t>
            </a:r>
            <a:r>
              <a:rPr lang="ar-SA" sz="2800" b="1" spc="200" dirty="0" err="1">
                <a:ln w="29210">
                  <a:solidFill>
                    <a:sysClr val="windowText" lastClr="000000"/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+mn-lt"/>
                <a:cs typeface="PT Bold Heading" pitchFamily="2" charset="-78"/>
              </a:rPr>
              <a:t>و</a:t>
            </a:r>
            <a:r>
              <a:rPr lang="ar-SA" sz="2800" b="1" spc="200" dirty="0">
                <a:ln w="29210">
                  <a:solidFill>
                    <a:sysClr val="windowText" lastClr="000000"/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+mn-lt"/>
                <a:cs typeface="PT Bold Heading" pitchFamily="2" charset="-78"/>
              </a:rPr>
              <a:t> أكثر استقرارا .</a:t>
            </a:r>
            <a:endParaRPr lang="en-US" sz="2800" b="1" spc="200" dirty="0">
              <a:ln w="29210">
                <a:solidFill>
                  <a:sysClr val="windowText" lastClr="000000"/>
                </a:solidFill>
              </a:ln>
              <a:solidFill>
                <a:schemeClr val="bg1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+mn-lt"/>
              <a:cs typeface="PT Bold Heading" pitchFamily="2" charset="-78"/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395288" y="406400"/>
            <a:ext cx="8569325" cy="719138"/>
            <a:chOff x="249" y="256"/>
            <a:chExt cx="5398" cy="453"/>
          </a:xfrm>
        </p:grpSpPr>
        <p:sp>
          <p:nvSpPr>
            <p:cNvPr id="449543" name="Rectangle 7"/>
            <p:cNvSpPr>
              <a:spLocks noChangeArrowheads="1"/>
            </p:cNvSpPr>
            <p:nvPr/>
          </p:nvSpPr>
          <p:spPr bwMode="auto">
            <a:xfrm>
              <a:off x="4422" y="256"/>
              <a:ext cx="1225" cy="3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ct val="2000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buFont typeface="Wingdings" pitchFamily="2" charset="2"/>
                <a:buNone/>
                <a:defRPr/>
              </a:pPr>
              <a:r>
                <a:rPr lang="ar-SA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lt"/>
                  <a:cs typeface="PT Bold Heading" pitchFamily="2" charset="-78"/>
                </a:rPr>
                <a:t>وجه المقارنة</a:t>
              </a:r>
              <a:endPara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PT Bold Heading" pitchFamily="2" charset="-78"/>
              </a:endParaRPr>
            </a:p>
          </p:txBody>
        </p:sp>
        <p:grpSp>
          <p:nvGrpSpPr>
            <p:cNvPr id="3" name="Group 31"/>
            <p:cNvGrpSpPr>
              <a:grpSpLocks/>
            </p:cNvGrpSpPr>
            <p:nvPr/>
          </p:nvGrpSpPr>
          <p:grpSpPr bwMode="auto">
            <a:xfrm>
              <a:off x="249" y="300"/>
              <a:ext cx="3901" cy="409"/>
              <a:chOff x="249" y="300"/>
              <a:chExt cx="3901" cy="409"/>
            </a:xfrm>
          </p:grpSpPr>
          <p:sp>
            <p:nvSpPr>
              <p:cNvPr id="449542" name="Rectangle 6"/>
              <p:cNvSpPr>
                <a:spLocks noChangeArrowheads="1"/>
              </p:cNvSpPr>
              <p:nvPr/>
            </p:nvSpPr>
            <p:spPr bwMode="auto">
              <a:xfrm>
                <a:off x="2109" y="300"/>
                <a:ext cx="2041" cy="4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fontAlgn="auto">
                  <a:spcBef>
                    <a:spcPct val="20000"/>
                  </a:spcBef>
                  <a:spcAft>
                    <a:spcPts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None/>
                  <a:defRPr/>
                </a:pPr>
                <a:r>
                  <a:rPr lang="ar-SA" sz="3200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  <a:cs typeface="PT Bold Heading" pitchFamily="2" charset="-78"/>
                  </a:rPr>
                  <a:t>الانشطار النووي</a:t>
                </a:r>
                <a:endParaRPr lang="en-US" sz="3200">
                  <a:solidFill>
                    <a:srgbClr val="FFFF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PT Bold Heading" pitchFamily="2" charset="-78"/>
                </a:endParaRPr>
              </a:p>
            </p:txBody>
          </p:sp>
          <p:sp>
            <p:nvSpPr>
              <p:cNvPr id="449541" name="Rectangle 5"/>
              <p:cNvSpPr>
                <a:spLocks noChangeArrowheads="1"/>
              </p:cNvSpPr>
              <p:nvPr/>
            </p:nvSpPr>
            <p:spPr bwMode="auto">
              <a:xfrm>
                <a:off x="249" y="300"/>
                <a:ext cx="1866" cy="39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fontAlgn="auto">
                  <a:spcBef>
                    <a:spcPct val="20000"/>
                  </a:spcBef>
                  <a:spcAft>
                    <a:spcPts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None/>
                  <a:defRPr/>
                </a:pPr>
                <a:r>
                  <a:rPr lang="ar-SA" sz="3200">
                    <a:solidFill>
                      <a:srgbClr val="FFFF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  <a:cs typeface="PT Bold Heading" pitchFamily="2" charset="-78"/>
                  </a:rPr>
                  <a:t>الاندماج النووي</a:t>
                </a:r>
                <a:endParaRPr lang="en-US" sz="3200">
                  <a:solidFill>
                    <a:srgbClr val="FFFF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PT Bold Heading" pitchFamily="2" charset="-78"/>
                </a:endParaRPr>
              </a:p>
            </p:txBody>
          </p:sp>
        </p:grpSp>
      </p:grpSp>
      <p:sp>
        <p:nvSpPr>
          <p:cNvPr id="17420" name="Line 17"/>
          <p:cNvSpPr>
            <a:spLocks noChangeShapeType="1"/>
          </p:cNvSpPr>
          <p:nvPr/>
        </p:nvSpPr>
        <p:spPr bwMode="auto">
          <a:xfrm>
            <a:off x="179388" y="260350"/>
            <a:ext cx="8785225" cy="0"/>
          </a:xfrm>
          <a:prstGeom prst="line">
            <a:avLst/>
          </a:prstGeom>
          <a:noFill/>
          <a:ln w="38100" cap="sq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7421" name="Line 18"/>
          <p:cNvSpPr>
            <a:spLocks noChangeShapeType="1"/>
          </p:cNvSpPr>
          <p:nvPr/>
        </p:nvSpPr>
        <p:spPr bwMode="auto">
          <a:xfrm>
            <a:off x="179388" y="1125538"/>
            <a:ext cx="8785225" cy="0"/>
          </a:xfrm>
          <a:prstGeom prst="line">
            <a:avLst/>
          </a:pr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7422" name="Line 19"/>
          <p:cNvSpPr>
            <a:spLocks noChangeShapeType="1"/>
          </p:cNvSpPr>
          <p:nvPr/>
        </p:nvSpPr>
        <p:spPr bwMode="auto">
          <a:xfrm>
            <a:off x="179388" y="3068638"/>
            <a:ext cx="8785225" cy="0"/>
          </a:xfrm>
          <a:prstGeom prst="line">
            <a:avLst/>
          </a:pr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7423" name="Line 20"/>
          <p:cNvSpPr>
            <a:spLocks noChangeShapeType="1"/>
          </p:cNvSpPr>
          <p:nvPr/>
        </p:nvSpPr>
        <p:spPr bwMode="auto">
          <a:xfrm>
            <a:off x="179388" y="4149725"/>
            <a:ext cx="8785225" cy="0"/>
          </a:xfrm>
          <a:prstGeom prst="line">
            <a:avLst/>
          </a:pr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7424" name="Line 21"/>
          <p:cNvSpPr>
            <a:spLocks noChangeShapeType="1"/>
          </p:cNvSpPr>
          <p:nvPr/>
        </p:nvSpPr>
        <p:spPr bwMode="auto">
          <a:xfrm>
            <a:off x="179388" y="5661025"/>
            <a:ext cx="8785225" cy="0"/>
          </a:xfrm>
          <a:prstGeom prst="line">
            <a:avLst/>
          </a:prstGeom>
          <a:noFill/>
          <a:ln w="38100" cap="sq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7425" name="Line 22"/>
          <p:cNvSpPr>
            <a:spLocks noChangeShapeType="1"/>
          </p:cNvSpPr>
          <p:nvPr/>
        </p:nvSpPr>
        <p:spPr bwMode="auto">
          <a:xfrm>
            <a:off x="179388" y="277813"/>
            <a:ext cx="0" cy="5376862"/>
          </a:xfrm>
          <a:prstGeom prst="line">
            <a:avLst/>
          </a:prstGeom>
          <a:noFill/>
          <a:ln w="38100" cap="sq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7426" name="Freeform 24"/>
          <p:cNvSpPr>
            <a:spLocks/>
          </p:cNvSpPr>
          <p:nvPr/>
        </p:nvSpPr>
        <p:spPr bwMode="auto">
          <a:xfrm>
            <a:off x="6981825" y="254000"/>
            <a:ext cx="38100" cy="5397500"/>
          </a:xfrm>
          <a:custGeom>
            <a:avLst/>
            <a:gdLst>
              <a:gd name="T0" fmla="*/ 0 w 24"/>
              <a:gd name="T1" fmla="*/ 0 h 3400"/>
              <a:gd name="T2" fmla="*/ 0 w 24"/>
              <a:gd name="T3" fmla="*/ 2147483647 h 3400"/>
              <a:gd name="T4" fmla="*/ 2147483647 w 24"/>
              <a:gd name="T5" fmla="*/ 2147483647 h 3400"/>
              <a:gd name="T6" fmla="*/ 2147483647 w 24"/>
              <a:gd name="T7" fmla="*/ 2147483647 h 3400"/>
              <a:gd name="T8" fmla="*/ 0 w 24"/>
              <a:gd name="T9" fmla="*/ 2147483647 h 3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3400"/>
              <a:gd name="T17" fmla="*/ 24 w 24"/>
              <a:gd name="T18" fmla="*/ 3400 h 34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3400">
                <a:moveTo>
                  <a:pt x="0" y="0"/>
                </a:moveTo>
                <a:lnTo>
                  <a:pt x="0" y="976"/>
                </a:lnTo>
                <a:lnTo>
                  <a:pt x="24" y="1928"/>
                </a:lnTo>
                <a:lnTo>
                  <a:pt x="8" y="2968"/>
                </a:lnTo>
                <a:lnTo>
                  <a:pt x="0" y="3400"/>
                </a:ln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ar-SA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17427" name="Line 25"/>
          <p:cNvSpPr>
            <a:spLocks noChangeShapeType="1"/>
          </p:cNvSpPr>
          <p:nvPr/>
        </p:nvSpPr>
        <p:spPr bwMode="auto">
          <a:xfrm>
            <a:off x="8964613" y="277813"/>
            <a:ext cx="0" cy="5376862"/>
          </a:xfrm>
          <a:prstGeom prst="line">
            <a:avLst/>
          </a:prstGeom>
          <a:noFill/>
          <a:ln w="38100" cap="sq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7428" name="Line 32"/>
          <p:cNvSpPr>
            <a:spLocks noChangeShapeType="1"/>
          </p:cNvSpPr>
          <p:nvPr/>
        </p:nvSpPr>
        <p:spPr bwMode="auto">
          <a:xfrm>
            <a:off x="3348038" y="260350"/>
            <a:ext cx="0" cy="2808288"/>
          </a:xfrm>
          <a:prstGeom prst="line">
            <a:avLst/>
          </a:pr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449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495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495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495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49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495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495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9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9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1000"/>
                                        <p:tgtEl>
                                          <p:spTgt spid="449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49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495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552" grpId="0"/>
      <p:bldP spid="449551" grpId="0" build="p"/>
      <p:bldP spid="449549" grpId="0"/>
      <p:bldP spid="449548" grpId="0" build="allAtOnce"/>
      <p:bldP spid="449546" grpId="0"/>
      <p:bldP spid="449545" grpId="0"/>
      <p:bldP spid="44954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000073" y="642938"/>
          <a:ext cx="7643865" cy="6126492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2547955"/>
                <a:gridCol w="2547955"/>
                <a:gridCol w="2547955"/>
              </a:tblGrid>
              <a:tr h="152400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800" dirty="0" err="1" smtClean="0"/>
                        <a:t>الإنشطار</a:t>
                      </a:r>
                      <a:r>
                        <a:rPr lang="ar-SA" sz="4800" dirty="0" smtClean="0"/>
                        <a:t> النووي</a:t>
                      </a:r>
                      <a:endParaRPr lang="ar-SA" sz="4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400" dirty="0" err="1" smtClean="0"/>
                        <a:t>الإندماج</a:t>
                      </a:r>
                      <a:r>
                        <a:rPr lang="ar-SA" sz="4400" baseline="0" dirty="0" smtClean="0"/>
                        <a:t> النووي</a:t>
                      </a:r>
                      <a:endParaRPr lang="ar-SA" sz="4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4">
                <a:tc>
                  <a:txBody>
                    <a:bodyPr/>
                    <a:lstStyle/>
                    <a:p>
                      <a:pPr algn="ctr" rtl="1"/>
                      <a:r>
                        <a:rPr lang="ar-SA" sz="6600" dirty="0" smtClean="0"/>
                        <a:t>أمثلة</a:t>
                      </a:r>
                      <a:endParaRPr lang="ar-SA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 </a:t>
                      </a:r>
                      <a:r>
                        <a:rPr lang="ar-SA" sz="3200" b="1" dirty="0" smtClean="0"/>
                        <a:t>القنبلة النووية</a:t>
                      </a:r>
                      <a:endParaRPr lang="ar-SA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 </a:t>
                      </a:r>
                      <a:r>
                        <a:rPr lang="ar-SA" sz="3200" b="1" dirty="0" smtClean="0"/>
                        <a:t>القنبلة </a:t>
                      </a:r>
                      <a:r>
                        <a:rPr lang="ar-SA" sz="3200" b="1" dirty="0" err="1" smtClean="0"/>
                        <a:t>الهيدروجينة</a:t>
                      </a:r>
                      <a:endParaRPr lang="ar-SA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4">
                <a:tc>
                  <a:txBody>
                    <a:bodyPr/>
                    <a:lstStyle/>
                    <a:p>
                      <a:pPr algn="ctr" rtl="1"/>
                      <a:r>
                        <a:rPr lang="ar-SA" sz="4400" b="1" dirty="0" smtClean="0"/>
                        <a:t>شروط الحدوث</a:t>
                      </a:r>
                      <a:endParaRPr lang="ar-SA" sz="4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/>
                        <a:t>لا يشترط</a:t>
                      </a:r>
                      <a:r>
                        <a:rPr lang="ar-SA" sz="2000" b="1" baseline="0" dirty="0" smtClean="0"/>
                        <a:t> </a:t>
                      </a:r>
                      <a:r>
                        <a:rPr lang="ar-SA" sz="2000" b="1" baseline="0" dirty="0" err="1" smtClean="0"/>
                        <a:t>إ</a:t>
                      </a:r>
                      <a:r>
                        <a:rPr lang="ar-SA" sz="2000" b="1" baseline="0" dirty="0" smtClean="0"/>
                        <a:t> </a:t>
                      </a:r>
                      <a:r>
                        <a:rPr lang="ar-SA" sz="2000" b="1" baseline="0" dirty="0" err="1" smtClean="0"/>
                        <a:t>ندماج</a:t>
                      </a:r>
                      <a:r>
                        <a:rPr lang="ar-SA" sz="2000" b="1" baseline="0" dirty="0" smtClean="0"/>
                        <a:t> نووي لحدوث </a:t>
                      </a:r>
                      <a:r>
                        <a:rPr lang="ar-SA" sz="2000" b="1" baseline="0" dirty="0" err="1" smtClean="0"/>
                        <a:t>الإنشطار</a:t>
                      </a:r>
                      <a:r>
                        <a:rPr lang="ar-SA" sz="2000" b="1" baseline="0" dirty="0" smtClean="0"/>
                        <a:t> النووي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/>
                        <a:t>شرط حدوث </a:t>
                      </a:r>
                      <a:r>
                        <a:rPr lang="ar-SA" sz="2000" b="1" dirty="0" err="1" smtClean="0"/>
                        <a:t>الإندماج</a:t>
                      </a:r>
                      <a:r>
                        <a:rPr lang="ar-SA" sz="2000" b="1" dirty="0" smtClean="0"/>
                        <a:t> النووي وجود قنبلة </a:t>
                      </a:r>
                      <a:r>
                        <a:rPr lang="ar-SA" sz="2000" b="1" dirty="0" err="1" smtClean="0"/>
                        <a:t>إنشطارية</a:t>
                      </a:r>
                      <a:r>
                        <a:rPr lang="ar-SA" sz="2000" b="1" dirty="0" smtClean="0"/>
                        <a:t> نووية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4">
                <a:tc>
                  <a:txBody>
                    <a:bodyPr/>
                    <a:lstStyle/>
                    <a:p>
                      <a:pPr rtl="1"/>
                      <a:r>
                        <a:rPr lang="ar-SA" sz="2400" b="1" dirty="0" smtClean="0"/>
                        <a:t> </a:t>
                      </a:r>
                      <a:r>
                        <a:rPr lang="ar-SA" sz="4800" b="1" dirty="0" err="1" smtClean="0"/>
                        <a:t>إستخدامه</a:t>
                      </a:r>
                      <a:r>
                        <a:rPr lang="ar-SA" sz="4800" b="1" dirty="0" smtClean="0"/>
                        <a:t>   </a:t>
                      </a:r>
                      <a:r>
                        <a:rPr lang="ar-SA" sz="2400" b="1" dirty="0" smtClean="0"/>
                        <a:t>           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/>
                        <a:t>في النواحي السلمية وغير السلمية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/>
                        <a:t> في النواحي الغير سلمية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214554"/>
            <a:ext cx="2071702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286388"/>
            <a:ext cx="214314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5286388"/>
            <a:ext cx="214314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214554"/>
            <a:ext cx="171451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41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786190"/>
            <a:ext cx="2214578" cy="70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786190"/>
            <a:ext cx="2357454" cy="70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4282" y="185736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ar-SA" sz="13800" dirty="0" smtClean="0">
                <a:ln>
                  <a:solidFill>
                    <a:sysClr val="windowText" lastClr="000000"/>
                  </a:solidFill>
                </a:ln>
              </a:rPr>
              <a:t>وحدات بناء المادة</a:t>
            </a:r>
            <a:endParaRPr lang="ar-SA" sz="13800" dirty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22738"/>
            <a:ext cx="9144000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428604"/>
            <a:ext cx="9022022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إستخدم</a:t>
            </a:r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العالم.............</a:t>
            </a:r>
          </a:p>
          <a:p>
            <a:pPr algn="ctr"/>
            <a:r>
              <a:rPr lang="ar-S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هذا الجهاز فأطلق أشعة...........</a:t>
            </a:r>
          </a:p>
          <a:p>
            <a:pPr algn="ctr"/>
            <a:r>
              <a:rPr lang="ar-SA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لإختراق</a:t>
            </a:r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نواة الهدف</a:t>
            </a:r>
          </a:p>
          <a:p>
            <a:pPr algn="ctr"/>
            <a:r>
              <a:rPr lang="ar-S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أما في ................النووي تقذف</a:t>
            </a:r>
          </a:p>
          <a:p>
            <a:pPr algn="ctr"/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النواة </a:t>
            </a:r>
            <a:r>
              <a:rPr lang="ar-SA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بـ</a:t>
            </a:r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...............فتنشطر إلى قسمين</a:t>
            </a:r>
            <a:endParaRPr lang="ar-S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714356"/>
            <a:ext cx="321471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صورة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5174419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857760"/>
            <a:ext cx="4357718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5143504" y="5786454"/>
            <a:ext cx="3046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مسارع خطي</a:t>
            </a:r>
            <a:endParaRPr lang="ar-S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142976" y="5715016"/>
            <a:ext cx="3143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السنكروترون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928934"/>
            <a:ext cx="414340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ar-SA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ar-SA" b="1" dirty="0" smtClean="0"/>
              <a:t>مسارع فيرمي الوطني</a:t>
            </a:r>
            <a:endParaRPr lang="ar-SA" b="1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ar-SA" b="1" dirty="0" smtClean="0"/>
              <a:t>المسارع الخطي في جامعة ستانفورد</a:t>
            </a:r>
            <a:endParaRPr lang="ar-SA" b="1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257676" cy="3941763"/>
          </a:xfrm>
        </p:spPr>
        <p:txBody>
          <a:bodyPr/>
          <a:lstStyle/>
          <a:p>
            <a:r>
              <a:rPr lang="ar-SA" dirty="0" err="1" smtClean="0"/>
              <a:t>السنكروتورن</a:t>
            </a:r>
            <a:endParaRPr lang="ar-SA" dirty="0" smtClean="0"/>
          </a:p>
          <a:p>
            <a:r>
              <a:rPr lang="ar-SA" dirty="0" smtClean="0"/>
              <a:t>مجال مغناطيسي يثني مسار الجسيمات فيصبح دائري تفصل مناطق الثني المغناطيسي بمناطق تسارع</a:t>
            </a:r>
          </a:p>
          <a:p>
            <a:endParaRPr lang="ar-SA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ar-SA" dirty="0" smtClean="0"/>
              <a:t>مسارع خطي</a:t>
            </a:r>
          </a:p>
          <a:p>
            <a:r>
              <a:rPr lang="ar-SA" dirty="0" smtClean="0"/>
              <a:t>مجموعة من الأنابيب </a:t>
            </a:r>
            <a:r>
              <a:rPr lang="ar-SA" dirty="0" err="1" smtClean="0"/>
              <a:t>المجوفه</a:t>
            </a:r>
            <a:r>
              <a:rPr lang="ar-SA" dirty="0" smtClean="0"/>
              <a:t> داخل </a:t>
            </a:r>
          </a:p>
          <a:p>
            <a:r>
              <a:rPr lang="ar-SA" dirty="0" smtClean="0"/>
              <a:t>حجره </a:t>
            </a:r>
            <a:r>
              <a:rPr lang="ar-SA" dirty="0" err="1" smtClean="0"/>
              <a:t>طويله</a:t>
            </a:r>
            <a:r>
              <a:rPr lang="ar-SA" dirty="0" smtClean="0"/>
              <a:t> مفرغة متصلة بمصدر جهد متناوب عالي التردد</a:t>
            </a:r>
          </a:p>
          <a:p>
            <a:endParaRPr lang="ar-SA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143248"/>
            <a:ext cx="4071966" cy="230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u="sng">
                <a:solidFill>
                  <a:srgbClr val="FF0000"/>
                </a:solidFill>
                <a:cs typeface="AL-Mohanad Bold" pitchFamily="2" charset="-78"/>
              </a:rPr>
              <a:t>حجم النواة :</a:t>
            </a:r>
            <a:endParaRPr lang="en-US" u="sng">
              <a:solidFill>
                <a:srgbClr val="FF0000"/>
              </a:solidFill>
              <a:cs typeface="AL-Mohanad Bold" pitchFamily="2" charset="-78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435975" cy="4525963"/>
          </a:xfrm>
        </p:spPr>
        <p:txBody>
          <a:bodyPr/>
          <a:lstStyle/>
          <a:p>
            <a:r>
              <a:rPr lang="ar-SA">
                <a:solidFill>
                  <a:srgbClr val="0000FF"/>
                </a:solidFill>
                <a:cs typeface="AL-Mohanad Bold" pitchFamily="2" charset="-78"/>
              </a:rPr>
              <a:t>قطر النواة يساوي تقريبا = </a:t>
            </a:r>
            <a:r>
              <a:rPr lang="en-US">
                <a:solidFill>
                  <a:srgbClr val="0000FF"/>
                </a:solidFill>
                <a:cs typeface="AL-Mohanad Bold" pitchFamily="2" charset="-78"/>
              </a:rPr>
              <a:t>10 </a:t>
            </a:r>
            <a:r>
              <a:rPr lang="en-US" baseline="30000">
                <a:solidFill>
                  <a:srgbClr val="0000FF"/>
                </a:solidFill>
                <a:cs typeface="AL-Mohanad Bold" pitchFamily="2" charset="-78"/>
              </a:rPr>
              <a:t>-14</a:t>
            </a:r>
            <a:r>
              <a:rPr lang="en-US">
                <a:solidFill>
                  <a:srgbClr val="0000FF"/>
                </a:solidFill>
                <a:cs typeface="AL-Mohanad Bold" pitchFamily="2" charset="-78"/>
              </a:rPr>
              <a:t> m</a:t>
            </a:r>
            <a:r>
              <a:rPr lang="ar-SA">
                <a:solidFill>
                  <a:srgbClr val="0000FF"/>
                </a:solidFill>
                <a:cs typeface="AL-Mohanad Bold" pitchFamily="2" charset="-78"/>
              </a:rPr>
              <a:t>  .</a:t>
            </a:r>
          </a:p>
          <a:p>
            <a:endParaRPr lang="ar-SA">
              <a:solidFill>
                <a:srgbClr val="0000FF"/>
              </a:solidFill>
              <a:cs typeface="AL-Mohanad Bold" pitchFamily="2" charset="-78"/>
            </a:endParaRPr>
          </a:p>
          <a:p>
            <a:r>
              <a:rPr lang="ar-SA">
                <a:solidFill>
                  <a:srgbClr val="0000FF"/>
                </a:solidFill>
                <a:cs typeface="AL-Mohanad Bold" pitchFamily="2" charset="-78"/>
              </a:rPr>
              <a:t>للذرة المثالية نصف قطر اكبر </a:t>
            </a:r>
            <a:r>
              <a:rPr lang="en-US">
                <a:solidFill>
                  <a:srgbClr val="0000FF"/>
                </a:solidFill>
                <a:cs typeface="AL-Mohanad Bold" pitchFamily="2" charset="-78"/>
              </a:rPr>
              <a:t>10000</a:t>
            </a:r>
            <a:r>
              <a:rPr lang="ar-SA">
                <a:solidFill>
                  <a:srgbClr val="0000FF"/>
                </a:solidFill>
                <a:cs typeface="AL-Mohanad Bold" pitchFamily="2" charset="-78"/>
              </a:rPr>
              <a:t> مرة من قطر النواة .</a:t>
            </a:r>
            <a:r>
              <a:rPr lang="ar-EG">
                <a:solidFill>
                  <a:srgbClr val="0000FF"/>
                </a:solidFill>
                <a:cs typeface="AL-Mohanad Bold" pitchFamily="2" charset="-78"/>
              </a:rPr>
              <a:t> </a:t>
            </a:r>
            <a:endParaRPr lang="en-US">
              <a:solidFill>
                <a:srgbClr val="0000FF"/>
              </a:solidFill>
              <a:cs typeface="AL-Mohanad Bold" pitchFamily="2" charset="-78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843213" y="3573463"/>
            <a:ext cx="3671887" cy="3024187"/>
            <a:chOff x="1791" y="2251"/>
            <a:chExt cx="2313" cy="1905"/>
          </a:xfrm>
        </p:grpSpPr>
        <p:pic>
          <p:nvPicPr>
            <p:cNvPr id="11269" name="Picture 5" descr="ANd9GcRP-FG9N-bs7JCWprkEEaUsvydv3lydTaueImgD2bE_K62Ho3a7BMsFMc5t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91" y="2251"/>
              <a:ext cx="2313" cy="1905"/>
            </a:xfrm>
            <a:prstGeom prst="rect">
              <a:avLst/>
            </a:prstGeom>
            <a:noFill/>
          </p:spPr>
        </p:pic>
        <p:sp>
          <p:nvSpPr>
            <p:cNvPr id="11270" name="Line 6"/>
            <p:cNvSpPr>
              <a:spLocks noChangeShapeType="1"/>
            </p:cNvSpPr>
            <p:nvPr/>
          </p:nvSpPr>
          <p:spPr bwMode="auto">
            <a:xfrm flipH="1">
              <a:off x="1818" y="3249"/>
              <a:ext cx="226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0"/>
            <a:ext cx="5361333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0" y="214290"/>
            <a:ext cx="875183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SA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العالم </a:t>
            </a:r>
            <a:r>
              <a:rPr lang="ar-SA" sz="4000" b="1" cap="none" spc="0" dirty="0" err="1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بيكرل</a:t>
            </a:r>
            <a:r>
              <a:rPr lang="ar-SA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لاحظ تكون طبقه ضبابيه من عينات </a:t>
            </a:r>
            <a:r>
              <a:rPr lang="ar-SA" sz="40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اليورانيوم</a:t>
            </a:r>
            <a:r>
              <a:rPr lang="ar-SA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ar-SA" sz="40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الملتفه</a:t>
            </a:r>
            <a:r>
              <a:rPr lang="ar-SA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ar-SA" sz="4000" b="1" cap="none" spc="0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بالصفائح </a:t>
            </a:r>
            <a:r>
              <a:rPr lang="ar-SA" sz="4000" b="1" dirty="0" err="1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الفوتوغرافيه</a:t>
            </a:r>
            <a:endParaRPr lang="ar-SA" sz="4000" b="1" dirty="0" smtClean="0">
              <a:ln w="24500" cmpd="dbl">
                <a:solidFill>
                  <a:sysClr val="windowText" lastClr="000000"/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r>
              <a:rPr lang="ar-SA" sz="4000" b="1" cap="none" spc="0" dirty="0" smtClean="0">
                <a:ln w="24500" cmpd="dbl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إذن تعتبر من </a:t>
            </a:r>
            <a:r>
              <a:rPr lang="ar-SA" sz="4000" b="1" cap="none" spc="0" dirty="0" err="1" smtClean="0">
                <a:ln w="24500" cmpd="dbl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كواشف</a:t>
            </a:r>
            <a:r>
              <a:rPr lang="ar-SA" sz="4000" b="1" cap="none" spc="0" dirty="0" smtClean="0">
                <a:ln w="24500" cmpd="dbl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الجسيمات</a:t>
            </a:r>
          </a:p>
          <a:p>
            <a:r>
              <a:rPr lang="ar-SA" sz="4000" b="1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فهل هناك </a:t>
            </a:r>
            <a:r>
              <a:rPr lang="ar-SA" sz="4000" b="1" dirty="0" err="1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كواشف</a:t>
            </a:r>
            <a:r>
              <a:rPr lang="ar-SA" sz="4000" b="1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للجسيمات أخرى؟؟</a:t>
            </a:r>
            <a:endParaRPr lang="ar-SA" sz="4000" b="1" cap="none" spc="0" dirty="0">
              <a:ln w="24500" cmpd="dbl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928131" y="2643182"/>
            <a:ext cx="5215869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b="1" cap="all" spc="0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r>
              <a:rPr lang="ar-SA" sz="4000" b="1" cap="all" spc="0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 فيلم كاشف</a:t>
            </a:r>
          </a:p>
          <a:p>
            <a:pPr algn="ctr"/>
            <a:endParaRPr lang="ar-SA" sz="4000" b="1" cap="all" spc="0" dirty="0" smtClean="0">
              <a:ln w="0">
                <a:solidFill>
                  <a:schemeClr val="tx1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ar-SA" sz="4000" b="1" cap="all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2- شحن وتأين المادة</a:t>
            </a:r>
          </a:p>
          <a:p>
            <a:pPr algn="ctr"/>
            <a:endParaRPr lang="ar-SA" sz="4000" b="1" cap="all" dirty="0" smtClean="0">
              <a:ln w="0">
                <a:solidFill>
                  <a:schemeClr val="tx1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ar-SA" sz="4000" b="1" cap="all" spc="0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3-تسبب </a:t>
            </a:r>
            <a:r>
              <a:rPr lang="ar-SA" sz="4000" b="1" cap="all" spc="0" dirty="0" err="1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إنبعاث</a:t>
            </a:r>
            <a:r>
              <a:rPr lang="ar-SA" sz="4000" b="1" cap="all" spc="0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ar-SA" sz="4000" b="1" cap="all" spc="0" dirty="0" err="1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فوتونات</a:t>
            </a:r>
            <a:endParaRPr lang="ar-SA" sz="4800" b="1" cap="all" spc="0" dirty="0">
              <a:ln w="0">
                <a:solidFill>
                  <a:schemeClr val="tx1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28596" y="642918"/>
            <a:ext cx="8722324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عددي </a:t>
            </a:r>
            <a:r>
              <a:rPr lang="ar-SA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الأجهزه</a:t>
            </a:r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للكشف عن الجسيمات؟</a:t>
            </a:r>
          </a:p>
          <a:p>
            <a:r>
              <a:rPr lang="ar-SA" sz="5400" b="1" dirty="0" smtClean="0">
                <a:ln w="10541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ar-SA" sz="54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- عداد </a:t>
            </a:r>
            <a:r>
              <a:rPr lang="ar-SA" sz="54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جايجر</a:t>
            </a:r>
            <a:endParaRPr lang="ar-SA" sz="5400" b="1" dirty="0" smtClean="0">
              <a:ln w="10541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ar-SA" sz="54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2-حجره غيمة ولسون</a:t>
            </a:r>
          </a:p>
          <a:p>
            <a:r>
              <a:rPr lang="ar-SA" sz="54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3-حجرات سلك</a:t>
            </a:r>
          </a:p>
          <a:p>
            <a:r>
              <a:rPr lang="ar-SA" sz="54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4-الكاشف التصادمي</a:t>
            </a:r>
            <a:endParaRPr lang="ar-SA" sz="5400" b="1" cap="none" spc="0" dirty="0">
              <a:ln w="10541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3" name="وسيلة شرح مع سهم إلى اليسار واليمين 2"/>
          <p:cNvSpPr/>
          <p:nvPr/>
        </p:nvSpPr>
        <p:spPr>
          <a:xfrm>
            <a:off x="3786182" y="4857760"/>
            <a:ext cx="1285884" cy="1285884"/>
          </a:xfrm>
          <a:prstGeom prst="leftRightArrowCallou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0" y="5072074"/>
            <a:ext cx="1021560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l"/>
            <a:r>
              <a:rPr lang="ar-SA" sz="2000" b="1" cap="none" spc="0" dirty="0" smtClean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effectLst/>
              </a:rPr>
              <a:t>1</a:t>
            </a:r>
            <a:r>
              <a:rPr lang="ar-SA" sz="2000" b="1" cap="none" spc="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- رصد ربع مليون تصادم للجسيم في </a:t>
            </a:r>
            <a:r>
              <a:rPr lang="ar-SA" sz="2000" b="1" cap="none" spc="0" dirty="0" err="1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الثانيه</a:t>
            </a:r>
            <a:r>
              <a:rPr lang="ar-SA" sz="2000" b="1" cap="none" spc="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                      2-كآلة </a:t>
            </a:r>
            <a:r>
              <a:rPr lang="ar-SA" sz="2000" b="1" cap="none" spc="0" dirty="0" err="1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تصويرتكون</a:t>
            </a:r>
            <a:r>
              <a:rPr lang="ar-SA" sz="2000" b="1" cap="none" spc="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</a:t>
            </a:r>
            <a:r>
              <a:rPr lang="ar-SA" sz="2000" b="1" cap="none" spc="0" dirty="0" err="1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صورهلحالات</a:t>
            </a:r>
            <a:r>
              <a:rPr lang="ar-SA" sz="2000" b="1" cap="none" spc="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التصادم</a:t>
            </a:r>
            <a:endParaRPr lang="ar-SA" sz="2000" b="1" cap="none" spc="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  <p:bldP spid="4" grpId="0" build="allAtOnce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صورة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2857488" cy="3857652"/>
          </a:xfrm>
          <a:prstGeom prst="rect">
            <a:avLst/>
          </a:prstGeom>
          <a:noFill/>
        </p:spPr>
      </p:pic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-87886" y="1928802"/>
            <a:ext cx="923188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توقع 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باول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ديراك 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وجودضديد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بكل نوع من ........................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فالإلكترون الموجب الذي يسمى ..........................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مثال على 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ضديد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الإلكترون وال........................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والبوزترون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نفس الكتلة ومقدار.....................ولكن إشارتي شحنتهما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.............................وعندما يصطدمان مع بعضهما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...........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كلامنهما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الأخروينتجان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.....................على شكل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.............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جاما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من 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امثلة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الجسيمات التي 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أكتشفت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حديثآ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.................و.......................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0" y="46434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و......................................</a:t>
            </a:r>
            <a:r>
              <a:rPr kumimoji="0" lang="ar-SA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143240" y="1142984"/>
            <a:ext cx="4011034" cy="3077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</a:t>
            </a:r>
            <a:r>
              <a:rPr lang="ar-SA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الجسيمات</a:t>
            </a:r>
            <a:endParaRPr lang="ar-SA" sz="36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ar-S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r>
              <a:rPr lang="ar-SA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بوزترون</a:t>
            </a:r>
            <a:endParaRPr lang="ar-SA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ar-S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الإلكترونات</a:t>
            </a:r>
          </a:p>
          <a:p>
            <a:r>
              <a:rPr lang="ar-S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الشحنة</a:t>
            </a:r>
          </a:p>
          <a:p>
            <a:endParaRPr lang="ar-SA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857620" y="3357562"/>
            <a:ext cx="507209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S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متعاكستان</a:t>
            </a:r>
          </a:p>
          <a:p>
            <a:r>
              <a:rPr lang="ar-S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يفني                             طاقه</a:t>
            </a:r>
          </a:p>
          <a:p>
            <a:r>
              <a:rPr lang="ar-S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أشعة</a:t>
            </a:r>
            <a:endParaRPr lang="ar-SA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00034" y="3929066"/>
            <a:ext cx="84296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ar-SA" sz="4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نيترينو</a:t>
            </a:r>
            <a:r>
              <a:rPr lang="ar-SA" sz="4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ar-SA" sz="4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ميون</a:t>
            </a:r>
            <a:endParaRPr lang="ar-SA" sz="44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ar-SA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بيون</a:t>
            </a:r>
            <a:endParaRPr lang="ar-SA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4357694"/>
            <a:ext cx="2638435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85720" y="128586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ar-SA" sz="8800" dirty="0" smtClean="0"/>
              <a:t>تم بحمد الله وفضله </a:t>
            </a:r>
            <a:br>
              <a:rPr lang="ar-SA" sz="8800" dirty="0" smtClean="0"/>
            </a:br>
            <a:r>
              <a:rPr lang="ar-SA" sz="8800" dirty="0" smtClean="0"/>
              <a:t>إنهاء منهج الفيزياء</a:t>
            </a:r>
            <a:endParaRPr lang="ar-SA" sz="8800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صورة 1" descr="C:\Documents and Settings\user\سطح المكتب\uhhhfc(2)\My Pictures\إطارات منوعة\إطارات وكروت\ورقة بردي بطوية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000232" y="857232"/>
            <a:ext cx="5643601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endParaRPr lang="ar-SA" sz="1100" b="1" dirty="0">
              <a:ln w="50800"/>
              <a:solidFill>
                <a:schemeClr val="bg1">
                  <a:shade val="50000"/>
                </a:schemeClr>
              </a:solidFill>
              <a:latin typeface="Calibri" pitchFamily="34" charset="0"/>
              <a:ea typeface="Calibri" pitchFamily="34" charset="0"/>
              <a:cs typeface="Tahoma" pitchFamily="34" charset="0"/>
            </a:endParaRPr>
          </a:p>
          <a:p>
            <a:pPr>
              <a:defRPr/>
            </a:pPr>
            <a:endParaRPr lang="ar-SA" sz="1100" b="1" dirty="0">
              <a:ln w="50800"/>
              <a:solidFill>
                <a:schemeClr val="bg1">
                  <a:shade val="50000"/>
                </a:schemeClr>
              </a:solidFill>
              <a:latin typeface="Calibri" pitchFamily="34" charset="0"/>
              <a:ea typeface="Calibri" pitchFamily="34" charset="0"/>
              <a:cs typeface="Tahoma" pitchFamily="34" charset="0"/>
            </a:endParaRPr>
          </a:p>
          <a:p>
            <a:pPr>
              <a:defRPr/>
            </a:pPr>
            <a:endParaRPr lang="ar-SA" sz="1100" b="1" dirty="0">
              <a:ln w="50800"/>
              <a:solidFill>
                <a:schemeClr val="bg1">
                  <a:shade val="50000"/>
                </a:schemeClr>
              </a:solidFill>
              <a:latin typeface="Calibri" pitchFamily="34" charset="0"/>
              <a:ea typeface="Calibri" pitchFamily="34" charset="0"/>
              <a:cs typeface="Tahoma" pitchFamily="34" charset="0"/>
            </a:endParaRPr>
          </a:p>
          <a:p>
            <a:pPr>
              <a:defRPr/>
            </a:pPr>
            <a:endParaRPr lang="ar-SA" sz="1100" b="1" dirty="0">
              <a:ln w="50800"/>
              <a:solidFill>
                <a:schemeClr val="bg1">
                  <a:shade val="50000"/>
                </a:schemeClr>
              </a:solidFill>
              <a:latin typeface="Calibri" pitchFamily="34" charset="0"/>
              <a:ea typeface="Calibri" pitchFamily="34" charset="0"/>
              <a:cs typeface="Tahoma" pitchFamily="34" charset="0"/>
            </a:endParaRPr>
          </a:p>
          <a:p>
            <a:pPr>
              <a:defRPr/>
            </a:pPr>
            <a:endParaRPr lang="ar-SA" sz="1100" b="1" dirty="0">
              <a:ln w="50800"/>
              <a:solidFill>
                <a:schemeClr val="bg1">
                  <a:shade val="50000"/>
                </a:schemeClr>
              </a:solidFill>
              <a:latin typeface="Calibri" pitchFamily="34" charset="0"/>
              <a:ea typeface="Calibri" pitchFamily="34" charset="0"/>
              <a:cs typeface="Tahoma" pitchFamily="34" charset="0"/>
            </a:endParaRPr>
          </a:p>
          <a:p>
            <a:pPr>
              <a:defRPr/>
            </a:pPr>
            <a:endParaRPr lang="ar-SA" sz="1100" b="1" dirty="0">
              <a:ln w="50800"/>
              <a:solidFill>
                <a:schemeClr val="bg1">
                  <a:shade val="50000"/>
                </a:schemeClr>
              </a:solidFill>
              <a:latin typeface="Calibri" pitchFamily="34" charset="0"/>
              <a:ea typeface="Calibri" pitchFamily="34" charset="0"/>
              <a:cs typeface="Tahoma" pitchFamily="34" charset="0"/>
            </a:endParaRPr>
          </a:p>
          <a:p>
            <a:pPr>
              <a:defRPr/>
            </a:pPr>
            <a:endParaRPr lang="ar-SA" sz="1100" b="1" dirty="0">
              <a:ln w="50800"/>
              <a:solidFill>
                <a:schemeClr val="bg1">
                  <a:shade val="50000"/>
                </a:schemeClr>
              </a:solidFill>
              <a:latin typeface="Calibri" pitchFamily="34" charset="0"/>
              <a:ea typeface="Calibri" pitchFamily="34" charset="0"/>
              <a:cs typeface="Tahoma" pitchFamily="34" charset="0"/>
            </a:endParaRPr>
          </a:p>
          <a:p>
            <a:pPr>
              <a:defRPr/>
            </a:pPr>
            <a:endParaRPr lang="ar-SA" sz="1100" b="1" dirty="0">
              <a:ln w="50800"/>
              <a:solidFill>
                <a:schemeClr val="bg1">
                  <a:shade val="50000"/>
                </a:schemeClr>
              </a:solidFill>
              <a:latin typeface="Calibri" pitchFamily="34" charset="0"/>
              <a:ea typeface="Calibri" pitchFamily="34" charset="0"/>
              <a:cs typeface="Tahoma" pitchFamily="34" charset="0"/>
            </a:endParaRPr>
          </a:p>
          <a:p>
            <a:pPr>
              <a:defRPr/>
            </a:pP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نحمد الله أن من علينا </a:t>
            </a:r>
            <a:r>
              <a:rPr lang="ar-SA" sz="1600" b="1" dirty="0" err="1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باتمام</a:t>
            </a: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 ما علينا من واجب العطاء.... </a:t>
            </a:r>
            <a:endParaRPr lang="en-US" sz="1100" b="1" dirty="0">
              <a:ln w="50800"/>
              <a:cs typeface="Tahoma" pitchFamily="34" charset="0"/>
            </a:endParaRPr>
          </a:p>
          <a:p>
            <a:pPr eaLnBrk="0" hangingPunct="0">
              <a:defRPr/>
            </a:pP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فإن أصبنا فمن الله وإن أخطئنا فمن أنفسنا والشيطان.</a:t>
            </a:r>
            <a:endParaRPr lang="en-US" sz="1100" b="1" dirty="0">
              <a:ln w="50800"/>
              <a:cs typeface="Tahoma" pitchFamily="34" charset="0"/>
            </a:endParaRPr>
          </a:p>
          <a:p>
            <a:pPr eaLnBrk="0" hangingPunct="0">
              <a:defRPr/>
            </a:pP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   </a:t>
            </a:r>
            <a:r>
              <a:rPr lang="ar-SA" sz="1600" b="1" dirty="0" err="1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ونرجوا</a:t>
            </a: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 من الله أن تكون قد عمت الفائدة الجميع بما </a:t>
            </a:r>
            <a:r>
              <a:rPr lang="ar-SA" sz="1600" b="1" dirty="0" err="1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نهلناه</a:t>
            </a: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 </a:t>
            </a:r>
            <a:endParaRPr lang="en-US" sz="1100" b="1" dirty="0">
              <a:ln w="50800"/>
              <a:cs typeface="Tahoma" pitchFamily="34" charset="0"/>
            </a:endParaRPr>
          </a:p>
          <a:p>
            <a:pPr eaLnBrk="0" hangingPunct="0">
              <a:defRPr/>
            </a:pP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من علم الفيزياء </a:t>
            </a:r>
            <a:r>
              <a:rPr lang="ar-SA" sz="1600" b="1" dirty="0" err="1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لهاذا</a:t>
            </a: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 العام وأن نكون قد صعدنا جميعا لقمم </a:t>
            </a:r>
            <a:endParaRPr lang="en-US" sz="1100" b="1" dirty="0">
              <a:ln w="50800"/>
              <a:cs typeface="Tahoma" pitchFamily="34" charset="0"/>
            </a:endParaRPr>
          </a:p>
          <a:p>
            <a:pPr eaLnBrk="0" hangingPunct="0">
              <a:defRPr/>
            </a:pP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موجاته المستعرضة ولم تؤثر علينا تضاغطاته الطولية ....</a:t>
            </a:r>
            <a:endParaRPr lang="en-US" sz="1100" b="1" dirty="0">
              <a:ln w="50800"/>
              <a:cs typeface="Tahoma" pitchFamily="34" charset="0"/>
            </a:endParaRPr>
          </a:p>
          <a:p>
            <a:pPr eaLnBrk="0" hangingPunct="0">
              <a:defRPr/>
            </a:pP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   مع أطيب أمنياتي لكن بالفوز وتحقيق كل ما تطمحن إليه...</a:t>
            </a:r>
            <a:endParaRPr lang="en-US" sz="1100" b="1" dirty="0">
              <a:ln w="50800"/>
              <a:cs typeface="Tahoma" pitchFamily="34" charset="0"/>
            </a:endParaRPr>
          </a:p>
          <a:p>
            <a:pPr eaLnBrk="0" hangingPunct="0">
              <a:defRPr/>
            </a:pP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                  وكل عام وأنتم بألف خيــــــر</a:t>
            </a:r>
            <a:endParaRPr lang="en-US" sz="1100" b="1" dirty="0">
              <a:ln w="50800"/>
              <a:cs typeface="Tahoma" pitchFamily="34" charset="0"/>
            </a:endParaRPr>
          </a:p>
          <a:p>
            <a:pPr eaLnBrk="0" hangingPunct="0">
              <a:defRPr/>
            </a:pP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                                     معلمتكم التي لن تنساكم أبدآ</a:t>
            </a:r>
            <a:endParaRPr lang="en-US" sz="1100" b="1" dirty="0">
              <a:ln w="50800"/>
              <a:cs typeface="Tahoma" pitchFamily="34" charset="0"/>
            </a:endParaRPr>
          </a:p>
          <a:p>
            <a:pPr eaLnBrk="0" hangingPunct="0">
              <a:defRPr/>
            </a:pPr>
            <a:r>
              <a:rPr lang="ar-SA" sz="1600" b="1" dirty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                                              </a:t>
            </a:r>
            <a:r>
              <a:rPr lang="ar-SA" sz="1600" b="1" dirty="0" smtClean="0">
                <a:ln w="50800"/>
                <a:latin typeface="Calibri" pitchFamily="34" charset="0"/>
                <a:ea typeface="Calibri" pitchFamily="34" charset="0"/>
                <a:cs typeface="Tahoma" pitchFamily="34" charset="0"/>
              </a:rPr>
              <a:t>.......................</a:t>
            </a:r>
            <a:endParaRPr lang="ar-SA" b="1" dirty="0">
              <a:ln w="50800"/>
              <a:latin typeface="Corbel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72400" cy="1828800"/>
          </a:xfrm>
        </p:spPr>
        <p:txBody>
          <a:bodyPr>
            <a:normAutofit/>
          </a:bodyPr>
          <a:lstStyle/>
          <a:p>
            <a:r>
              <a:rPr lang="ar-SA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مما تتكون </a:t>
            </a:r>
            <a:r>
              <a:rPr lang="ar-SA" sz="72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النواه</a:t>
            </a:r>
            <a:r>
              <a:rPr lang="ar-SA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؟</a:t>
            </a:r>
            <a:endParaRPr lang="ar-SA" sz="7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-500098" y="2500306"/>
            <a:ext cx="8709059" cy="3214710"/>
          </a:xfrm>
        </p:spPr>
        <p:txBody>
          <a:bodyPr>
            <a:normAutofit/>
          </a:bodyPr>
          <a:lstStyle/>
          <a:p>
            <a:pPr algn="r"/>
            <a:r>
              <a:rPr lang="ar-SA" sz="4400" b="1" dirty="0" smtClean="0"/>
              <a:t>البروتونات والنيترونات</a:t>
            </a:r>
          </a:p>
          <a:p>
            <a:pPr algn="r"/>
            <a:r>
              <a:rPr lang="ar-SA" sz="4400" b="1" dirty="0" smtClean="0"/>
              <a:t>كتلة كلا منها </a:t>
            </a:r>
            <a:r>
              <a:rPr lang="en-US" sz="4400" b="1" dirty="0" smtClean="0"/>
              <a:t>1u</a:t>
            </a:r>
          </a:p>
          <a:p>
            <a:pPr algn="r"/>
            <a:r>
              <a:rPr lang="ar-SA" sz="4400" b="1" dirty="0" smtClean="0"/>
              <a:t>إذن </a:t>
            </a:r>
            <a:r>
              <a:rPr lang="ar-SA" sz="4400" b="1" dirty="0" err="1" smtClean="0"/>
              <a:t>الكتله</a:t>
            </a:r>
            <a:r>
              <a:rPr lang="ar-SA" sz="4400" b="1" dirty="0" smtClean="0"/>
              <a:t> </a:t>
            </a:r>
            <a:r>
              <a:rPr lang="ar-SA" sz="4400" b="1" dirty="0" err="1" smtClean="0"/>
              <a:t>الكليه</a:t>
            </a:r>
            <a:r>
              <a:rPr lang="ar-SA" sz="4400" b="1" dirty="0" smtClean="0"/>
              <a:t> لأي ذره</a:t>
            </a:r>
          </a:p>
          <a:p>
            <a:pPr algn="r"/>
            <a:r>
              <a:rPr lang="ar-SA" sz="4400" b="1" dirty="0" smtClean="0"/>
              <a:t> المفترض </a:t>
            </a:r>
            <a:r>
              <a:rPr lang="ar-SA" sz="4400" b="1" dirty="0" err="1" smtClean="0"/>
              <a:t>ان</a:t>
            </a:r>
            <a:r>
              <a:rPr lang="ar-SA" sz="4400" b="1" dirty="0" smtClean="0"/>
              <a:t> تكون </a:t>
            </a:r>
            <a:r>
              <a:rPr lang="ar-SA" sz="4400" b="1" dirty="0" err="1" smtClean="0"/>
              <a:t>عددآ</a:t>
            </a:r>
            <a:r>
              <a:rPr lang="ar-SA" sz="4400" b="1" dirty="0" smtClean="0"/>
              <a:t> </a:t>
            </a:r>
            <a:r>
              <a:rPr lang="ar-SA" sz="4400" b="1" dirty="0" err="1" smtClean="0"/>
              <a:t>صحيحآ</a:t>
            </a:r>
            <a:endParaRPr lang="ar-SA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57158" y="214290"/>
            <a:ext cx="850104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السؤال المحير؟؟</a:t>
            </a:r>
          </a:p>
          <a:p>
            <a:pPr algn="ctr"/>
            <a:r>
              <a:rPr lang="ar-S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لماذا الكتل </a:t>
            </a:r>
            <a:r>
              <a:rPr lang="ar-SA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الذريه</a:t>
            </a:r>
            <a:r>
              <a:rPr lang="ar-S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في المواد لا تساوي</a:t>
            </a:r>
          </a:p>
          <a:p>
            <a:pPr algn="ctr"/>
            <a:r>
              <a:rPr lang="ar-S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ar-SA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عددآ</a:t>
            </a:r>
            <a:r>
              <a:rPr lang="ar-S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ar-SA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صحيحآ</a:t>
            </a:r>
            <a:r>
              <a:rPr lang="ar-S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؟؟؟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-2571800" y="2714620"/>
            <a:ext cx="1106590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S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بسبب إمكانية وجود كتل مختلفة </a:t>
            </a:r>
            <a:r>
              <a:rPr lang="ar-SA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لذرات</a:t>
            </a:r>
            <a:r>
              <a:rPr lang="ar-S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العنصر الواحد </a:t>
            </a:r>
            <a:endParaRPr lang="ar-S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صورة 4"/>
          <p:cNvPicPr>
            <a:picLocks noChangeAspect="1" noChangeArrowheads="1"/>
          </p:cNvPicPr>
          <p:nvPr/>
        </p:nvPicPr>
        <p:blipFill>
          <a:blip r:embed="rId3"/>
          <a:srcRect l="20801" t="24765" r="18878" b="7835"/>
          <a:stretch>
            <a:fillRect/>
          </a:stretch>
        </p:blipFill>
        <p:spPr bwMode="auto">
          <a:xfrm>
            <a:off x="357158" y="3357562"/>
            <a:ext cx="842968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لتقى">
  <a:themeElements>
    <a:clrScheme name="حركة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ملتقى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ملتقى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1159</TotalTime>
  <Words>1918</Words>
  <Application>Microsoft Office PowerPoint</Application>
  <PresentationFormat>عرض على الشاشة (3:4)‏</PresentationFormat>
  <Paragraphs>378</Paragraphs>
  <Slides>75</Slides>
  <Notes>9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75</vt:i4>
      </vt:variant>
    </vt:vector>
  </HeadingPairs>
  <TitlesOfParts>
    <vt:vector size="77" baseType="lpstr">
      <vt:lpstr>ملتقى</vt:lpstr>
      <vt:lpstr>حزمة</vt:lpstr>
      <vt:lpstr>الشريحة 1</vt:lpstr>
      <vt:lpstr>الفيزياء النوويه</vt:lpstr>
      <vt:lpstr>الشريحة 3</vt:lpstr>
      <vt:lpstr>وصف النواة:</vt:lpstr>
      <vt:lpstr>العدد الكتلي والعدد الذري</vt:lpstr>
      <vt:lpstr>ملاحظات</vt:lpstr>
      <vt:lpstr>حجم النواة :</vt:lpstr>
      <vt:lpstr>مما تتكون النواه؟</vt:lpstr>
      <vt:lpstr>الشريحة 9</vt:lpstr>
      <vt:lpstr>من أكووووون؟؟</vt:lpstr>
      <vt:lpstr>من خلال الرسم حددي عدد البروتونات والنيترونات والإلكترونات؟؟</vt:lpstr>
      <vt:lpstr>نظائر عنصر</vt:lpstr>
      <vt:lpstr> متوسط الكتلة : </vt:lpstr>
      <vt:lpstr>نشاط ( 2 )</vt:lpstr>
      <vt:lpstr> القوة النووية القوية : </vt:lpstr>
      <vt:lpstr>طاقة الربط النووية </vt:lpstr>
      <vt:lpstr>خصائص طاقة الربط النووية :</vt:lpstr>
      <vt:lpstr>الشريحة 18</vt:lpstr>
      <vt:lpstr>من أين تأتي طاقة الربط النووية ؟ </vt:lpstr>
      <vt:lpstr>التفسير :</vt:lpstr>
      <vt:lpstr>قانونها</vt:lpstr>
      <vt:lpstr>ملاحظات</vt:lpstr>
      <vt:lpstr>الشريحة 23</vt:lpstr>
      <vt:lpstr>من عجائب خلق الله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إملئي الجدول التالي بما يناسبه....</vt:lpstr>
      <vt:lpstr>إملئي الجدول التالي بما يناسبه....</vt:lpstr>
      <vt:lpstr>التفاعلات النوويه</vt:lpstr>
      <vt:lpstr>ملاحظة هامة عند وزن المعادلات النووية :</vt:lpstr>
      <vt:lpstr>ملاحظة </vt:lpstr>
      <vt:lpstr>الشريحة 45</vt:lpstr>
      <vt:lpstr>الشريحة 46</vt:lpstr>
      <vt:lpstr>الشريحة 47</vt:lpstr>
      <vt:lpstr>عمر النصف </vt:lpstr>
      <vt:lpstr>قانون عمر النصف </vt:lpstr>
      <vt:lpstr>استخدامات أعمار النصف للنظائر المشعة </vt:lpstr>
      <vt:lpstr>النشاطية الإشعاعية ( معدل الاضمحلال ) </vt:lpstr>
      <vt:lpstr>هل يمكن إنتاج نظائر مشعة من نظائر مستقره؟؟</vt:lpstr>
      <vt:lpstr>من خلال الصوره ماالذي يحدث للنواه عند قذفها ببروتون؟؟</vt:lpstr>
      <vt:lpstr>القنبلة النووية كمثال على الطاقة الناتجة عن الانشطار النووي ( التفاعل المتسلسل)</vt:lpstr>
      <vt:lpstr>الشريحة 55</vt:lpstr>
      <vt:lpstr>الشريحة 56</vt:lpstr>
      <vt:lpstr>أين يتم التفاعل المتسلسل؟</vt:lpstr>
      <vt:lpstr>وجود مهدئ داخل المفاعل؟؟ تبطئ الكثيرمن النيترونات السريعه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وحدات بناء المادة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تم بحمد الله وفضله  إنهاء منهج الفيزياء</vt:lpstr>
      <vt:lpstr>الشريحة 75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الفيزياء النوويه</dc:title>
  <dc:creator>User</dc:creator>
  <cp:lastModifiedBy>User</cp:lastModifiedBy>
  <cp:revision>96</cp:revision>
  <dcterms:created xsi:type="dcterms:W3CDTF">2013-04-23T16:45:34Z</dcterms:created>
  <dcterms:modified xsi:type="dcterms:W3CDTF">2013-05-02T19:08:59Z</dcterms:modified>
</cp:coreProperties>
</file>