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0"/>
  </p:notesMasterIdLst>
  <p:sldIdLst>
    <p:sldId id="307" r:id="rId2"/>
    <p:sldId id="256" r:id="rId3"/>
    <p:sldId id="257" r:id="rId4"/>
    <p:sldId id="259" r:id="rId5"/>
    <p:sldId id="290" r:id="rId6"/>
    <p:sldId id="291" r:id="rId7"/>
    <p:sldId id="295" r:id="rId8"/>
    <p:sldId id="293" r:id="rId9"/>
    <p:sldId id="296" r:id="rId10"/>
    <p:sldId id="297" r:id="rId11"/>
    <p:sldId id="298" r:id="rId12"/>
    <p:sldId id="299" r:id="rId13"/>
    <p:sldId id="300" r:id="rId14"/>
    <p:sldId id="289" r:id="rId15"/>
    <p:sldId id="260" r:id="rId16"/>
    <p:sldId id="301" r:id="rId17"/>
    <p:sldId id="304" r:id="rId18"/>
    <p:sldId id="302" r:id="rId19"/>
    <p:sldId id="303" r:id="rId20"/>
    <p:sldId id="261" r:id="rId21"/>
    <p:sldId id="279" r:id="rId22"/>
    <p:sldId id="305" r:id="rId23"/>
    <p:sldId id="284" r:id="rId24"/>
    <p:sldId id="280" r:id="rId25"/>
    <p:sldId id="285" r:id="rId26"/>
    <p:sldId id="286" r:id="rId27"/>
    <p:sldId id="306" r:id="rId28"/>
    <p:sldId id="308" r:id="rId29"/>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84380"/>
    <p:restoredTop sz="88632" autoAdjust="0"/>
  </p:normalViewPr>
  <p:slideViewPr>
    <p:cSldViewPr>
      <p:cViewPr varScale="1">
        <p:scale>
          <a:sx n="61" d="100"/>
          <a:sy n="61" d="100"/>
        </p:scale>
        <p:origin x="-1980"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59A56676-0FA4-4A52-8C54-F0ED0DA14BF3}" type="datetimeFigureOut">
              <a:rPr lang="ar-SA" smtClean="0"/>
              <a:t>27/06/34</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B7808A85-B8AE-43DC-A219-4FF16721C842}" type="slidenum">
              <a:rPr lang="ar-SA" smtClean="0"/>
              <a:t>‹#›</a:t>
            </a:fld>
            <a:endParaRPr lang="ar-SA"/>
          </a:p>
        </p:txBody>
      </p:sp>
    </p:spTree>
    <p:extLst>
      <p:ext uri="{BB962C8B-B14F-4D97-AF65-F5344CB8AC3E}">
        <p14:creationId xmlns:p14="http://schemas.microsoft.com/office/powerpoint/2010/main" val="362974799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1</a:t>
            </a:fld>
            <a:endParaRPr lang="ar-SA"/>
          </a:p>
        </p:txBody>
      </p:sp>
    </p:spTree>
    <p:extLst>
      <p:ext uri="{BB962C8B-B14F-4D97-AF65-F5344CB8AC3E}">
        <p14:creationId xmlns:p14="http://schemas.microsoft.com/office/powerpoint/2010/main" val="553272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10</a:t>
            </a:fld>
            <a:endParaRPr lang="ar-SA"/>
          </a:p>
        </p:txBody>
      </p:sp>
    </p:spTree>
    <p:extLst>
      <p:ext uri="{BB962C8B-B14F-4D97-AF65-F5344CB8AC3E}">
        <p14:creationId xmlns:p14="http://schemas.microsoft.com/office/powerpoint/2010/main" val="17082587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11</a:t>
            </a:fld>
            <a:endParaRPr lang="ar-SA"/>
          </a:p>
        </p:txBody>
      </p:sp>
    </p:spTree>
    <p:extLst>
      <p:ext uri="{BB962C8B-B14F-4D97-AF65-F5344CB8AC3E}">
        <p14:creationId xmlns:p14="http://schemas.microsoft.com/office/powerpoint/2010/main" val="22225707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12</a:t>
            </a:fld>
            <a:endParaRPr lang="ar-SA"/>
          </a:p>
        </p:txBody>
      </p:sp>
    </p:spTree>
    <p:extLst>
      <p:ext uri="{BB962C8B-B14F-4D97-AF65-F5344CB8AC3E}">
        <p14:creationId xmlns:p14="http://schemas.microsoft.com/office/powerpoint/2010/main" val="15641799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13</a:t>
            </a:fld>
            <a:endParaRPr lang="ar-SA"/>
          </a:p>
        </p:txBody>
      </p:sp>
    </p:spTree>
    <p:extLst>
      <p:ext uri="{BB962C8B-B14F-4D97-AF65-F5344CB8AC3E}">
        <p14:creationId xmlns:p14="http://schemas.microsoft.com/office/powerpoint/2010/main" val="17385275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14</a:t>
            </a:fld>
            <a:endParaRPr lang="ar-SA"/>
          </a:p>
        </p:txBody>
      </p:sp>
    </p:spTree>
    <p:extLst>
      <p:ext uri="{BB962C8B-B14F-4D97-AF65-F5344CB8AC3E}">
        <p14:creationId xmlns:p14="http://schemas.microsoft.com/office/powerpoint/2010/main" val="39616515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15</a:t>
            </a:fld>
            <a:endParaRPr lang="ar-SA"/>
          </a:p>
        </p:txBody>
      </p:sp>
    </p:spTree>
    <p:extLst>
      <p:ext uri="{BB962C8B-B14F-4D97-AF65-F5344CB8AC3E}">
        <p14:creationId xmlns:p14="http://schemas.microsoft.com/office/powerpoint/2010/main" val="8900977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16</a:t>
            </a:fld>
            <a:endParaRPr lang="ar-SA"/>
          </a:p>
        </p:txBody>
      </p:sp>
    </p:spTree>
    <p:extLst>
      <p:ext uri="{BB962C8B-B14F-4D97-AF65-F5344CB8AC3E}">
        <p14:creationId xmlns:p14="http://schemas.microsoft.com/office/powerpoint/2010/main" val="26643897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17</a:t>
            </a:fld>
            <a:endParaRPr lang="ar-SA"/>
          </a:p>
        </p:txBody>
      </p:sp>
    </p:spTree>
    <p:extLst>
      <p:ext uri="{BB962C8B-B14F-4D97-AF65-F5344CB8AC3E}">
        <p14:creationId xmlns:p14="http://schemas.microsoft.com/office/powerpoint/2010/main" val="37603036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18</a:t>
            </a:fld>
            <a:endParaRPr lang="ar-SA"/>
          </a:p>
        </p:txBody>
      </p:sp>
    </p:spTree>
    <p:extLst>
      <p:ext uri="{BB962C8B-B14F-4D97-AF65-F5344CB8AC3E}">
        <p14:creationId xmlns:p14="http://schemas.microsoft.com/office/powerpoint/2010/main" val="11431126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19</a:t>
            </a:fld>
            <a:endParaRPr lang="ar-SA"/>
          </a:p>
        </p:txBody>
      </p:sp>
    </p:spTree>
    <p:extLst>
      <p:ext uri="{BB962C8B-B14F-4D97-AF65-F5344CB8AC3E}">
        <p14:creationId xmlns:p14="http://schemas.microsoft.com/office/powerpoint/2010/main" val="3731230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2</a:t>
            </a:fld>
            <a:endParaRPr lang="ar-SA"/>
          </a:p>
        </p:txBody>
      </p:sp>
    </p:spTree>
    <p:extLst>
      <p:ext uri="{BB962C8B-B14F-4D97-AF65-F5344CB8AC3E}">
        <p14:creationId xmlns:p14="http://schemas.microsoft.com/office/powerpoint/2010/main" val="32306581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20</a:t>
            </a:fld>
            <a:endParaRPr lang="ar-SA"/>
          </a:p>
        </p:txBody>
      </p:sp>
    </p:spTree>
    <p:extLst>
      <p:ext uri="{BB962C8B-B14F-4D97-AF65-F5344CB8AC3E}">
        <p14:creationId xmlns:p14="http://schemas.microsoft.com/office/powerpoint/2010/main" val="25459264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21</a:t>
            </a:fld>
            <a:endParaRPr lang="ar-SA"/>
          </a:p>
        </p:txBody>
      </p:sp>
    </p:spTree>
    <p:extLst>
      <p:ext uri="{BB962C8B-B14F-4D97-AF65-F5344CB8AC3E}">
        <p14:creationId xmlns:p14="http://schemas.microsoft.com/office/powerpoint/2010/main" val="10920208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22</a:t>
            </a:fld>
            <a:endParaRPr lang="ar-SA"/>
          </a:p>
        </p:txBody>
      </p:sp>
    </p:spTree>
    <p:extLst>
      <p:ext uri="{BB962C8B-B14F-4D97-AF65-F5344CB8AC3E}">
        <p14:creationId xmlns:p14="http://schemas.microsoft.com/office/powerpoint/2010/main" val="28711590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23</a:t>
            </a:fld>
            <a:endParaRPr lang="ar-SA"/>
          </a:p>
        </p:txBody>
      </p:sp>
    </p:spTree>
    <p:extLst>
      <p:ext uri="{BB962C8B-B14F-4D97-AF65-F5344CB8AC3E}">
        <p14:creationId xmlns:p14="http://schemas.microsoft.com/office/powerpoint/2010/main" val="13011719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24</a:t>
            </a:fld>
            <a:endParaRPr lang="ar-SA"/>
          </a:p>
        </p:txBody>
      </p:sp>
    </p:spTree>
    <p:extLst>
      <p:ext uri="{BB962C8B-B14F-4D97-AF65-F5344CB8AC3E}">
        <p14:creationId xmlns:p14="http://schemas.microsoft.com/office/powerpoint/2010/main" val="16378762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25</a:t>
            </a:fld>
            <a:endParaRPr lang="ar-SA"/>
          </a:p>
        </p:txBody>
      </p:sp>
    </p:spTree>
    <p:extLst>
      <p:ext uri="{BB962C8B-B14F-4D97-AF65-F5344CB8AC3E}">
        <p14:creationId xmlns:p14="http://schemas.microsoft.com/office/powerpoint/2010/main" val="12279965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26</a:t>
            </a:fld>
            <a:endParaRPr lang="ar-SA"/>
          </a:p>
        </p:txBody>
      </p:sp>
    </p:spTree>
    <p:extLst>
      <p:ext uri="{BB962C8B-B14F-4D97-AF65-F5344CB8AC3E}">
        <p14:creationId xmlns:p14="http://schemas.microsoft.com/office/powerpoint/2010/main" val="17701283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27</a:t>
            </a:fld>
            <a:endParaRPr lang="ar-SA"/>
          </a:p>
        </p:txBody>
      </p:sp>
    </p:spTree>
    <p:extLst>
      <p:ext uri="{BB962C8B-B14F-4D97-AF65-F5344CB8AC3E}">
        <p14:creationId xmlns:p14="http://schemas.microsoft.com/office/powerpoint/2010/main" val="26832522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28</a:t>
            </a:fld>
            <a:endParaRPr lang="ar-SA"/>
          </a:p>
        </p:txBody>
      </p:sp>
    </p:spTree>
    <p:extLst>
      <p:ext uri="{BB962C8B-B14F-4D97-AF65-F5344CB8AC3E}">
        <p14:creationId xmlns:p14="http://schemas.microsoft.com/office/powerpoint/2010/main" val="55327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3</a:t>
            </a:fld>
            <a:endParaRPr lang="ar-SA"/>
          </a:p>
        </p:txBody>
      </p:sp>
    </p:spTree>
    <p:extLst>
      <p:ext uri="{BB962C8B-B14F-4D97-AF65-F5344CB8AC3E}">
        <p14:creationId xmlns:p14="http://schemas.microsoft.com/office/powerpoint/2010/main" val="1258593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4</a:t>
            </a:fld>
            <a:endParaRPr lang="ar-SA"/>
          </a:p>
        </p:txBody>
      </p:sp>
    </p:spTree>
    <p:extLst>
      <p:ext uri="{BB962C8B-B14F-4D97-AF65-F5344CB8AC3E}">
        <p14:creationId xmlns:p14="http://schemas.microsoft.com/office/powerpoint/2010/main" val="24586461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5</a:t>
            </a:fld>
            <a:endParaRPr lang="ar-SA"/>
          </a:p>
        </p:txBody>
      </p:sp>
    </p:spTree>
    <p:extLst>
      <p:ext uri="{BB962C8B-B14F-4D97-AF65-F5344CB8AC3E}">
        <p14:creationId xmlns:p14="http://schemas.microsoft.com/office/powerpoint/2010/main" val="42084478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endParaRPr lang="ar-SA" dirty="0" smtClean="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6</a:t>
            </a:fld>
            <a:endParaRPr lang="ar-SA"/>
          </a:p>
        </p:txBody>
      </p:sp>
    </p:spTree>
    <p:extLst>
      <p:ext uri="{BB962C8B-B14F-4D97-AF65-F5344CB8AC3E}">
        <p14:creationId xmlns:p14="http://schemas.microsoft.com/office/powerpoint/2010/main" val="35942258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7</a:t>
            </a:fld>
            <a:endParaRPr lang="ar-SA"/>
          </a:p>
        </p:txBody>
      </p:sp>
    </p:spTree>
    <p:extLst>
      <p:ext uri="{BB962C8B-B14F-4D97-AF65-F5344CB8AC3E}">
        <p14:creationId xmlns:p14="http://schemas.microsoft.com/office/powerpoint/2010/main" val="29868535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8</a:t>
            </a:fld>
            <a:endParaRPr lang="ar-SA"/>
          </a:p>
        </p:txBody>
      </p:sp>
    </p:spTree>
    <p:extLst>
      <p:ext uri="{BB962C8B-B14F-4D97-AF65-F5344CB8AC3E}">
        <p14:creationId xmlns:p14="http://schemas.microsoft.com/office/powerpoint/2010/main" val="20038853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7808A85-B8AE-43DC-A219-4FF16721C842}" type="slidenum">
              <a:rPr lang="ar-SA" smtClean="0"/>
              <a:t>9</a:t>
            </a:fld>
            <a:endParaRPr lang="ar-SA"/>
          </a:p>
        </p:txBody>
      </p:sp>
    </p:spTree>
    <p:extLst>
      <p:ext uri="{BB962C8B-B14F-4D97-AF65-F5344CB8AC3E}">
        <p14:creationId xmlns:p14="http://schemas.microsoft.com/office/powerpoint/2010/main" val="34374198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27/06/34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1"/>
    <p:sndAc>
      <p:stSnd>
        <p:snd r:embed="rId1" name="coin.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27/06/34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1"/>
    <p:sndAc>
      <p:stSnd>
        <p:snd r:embed="rId1" name="coin.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27/06/34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1"/>
    <p:sndAc>
      <p:stSnd>
        <p:snd r:embed="rId1" name="coin.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27/06/34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1"/>
    <p:sndAc>
      <p:stSnd>
        <p:snd r:embed="rId1" name="coin.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27/06/34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1"/>
    <p:sndAc>
      <p:stSnd>
        <p:snd r:embed="rId1" name="coin.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27/06/34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1"/>
    <p:sndAc>
      <p:stSnd>
        <p:snd r:embed="rId1" name="coin.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27/06/34</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1"/>
    <p:sndAc>
      <p:stSnd>
        <p:snd r:embed="rId1" name="coin.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27/06/34</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1"/>
    <p:sndAc>
      <p:stSnd>
        <p:snd r:embed="rId1" name="coin.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27/06/34</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1"/>
    <p:sndAc>
      <p:stSnd>
        <p:snd r:embed="rId1" name="coin.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27/06/34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1"/>
    <p:sndAc>
      <p:stSnd>
        <p:snd r:embed="rId1" name="coin.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27/06/34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1"/>
    <p:sndAc>
      <p:stSnd>
        <p:snd r:embed="rId1" name="coin.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l="-1000" r="-1000"/>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27/06/34</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heel spokes="1"/>
    <p:sndAc>
      <p:stSnd>
        <p:snd r:embed="rId13" name="coin.wav"/>
      </p:stSnd>
    </p:sndAc>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www.madinahx.com/" TargetMode="External"/></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www.madinahx.com/" TargetMode="Externa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6\1\التربية الاسلامية الصف السادس ف2  توزيع و تحضير و عروض بوربوينت و كتاب و اوراق عمل و خرائط مفاهيم\فقه\بور بوينت فقه سادس ابتدائي ف2 كتاب الطالب\حكم الصيام ومكانته\22.pn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12" y="44624"/>
            <a:ext cx="9144000" cy="6813376"/>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t="100000" r="100000"/>
            </a:path>
            <a:tileRect l="-100000" b="-100000"/>
          </a:gradFill>
        </p:spPr>
      </p:pic>
    </p:spTree>
    <p:extLst>
      <p:ext uri="{BB962C8B-B14F-4D97-AF65-F5344CB8AC3E}">
        <p14:creationId xmlns:p14="http://schemas.microsoft.com/office/powerpoint/2010/main" val="2933324240"/>
      </p:ext>
    </p:extLst>
  </p:cSld>
  <p:clrMapOvr>
    <a:masterClrMapping/>
  </p:clrMapOvr>
  <p:transition>
    <p:wheel spokes="1"/>
    <p:sndAc>
      <p:stSnd>
        <p:snd r:embed="rId3" name="coin.wav"/>
      </p:stSnd>
    </p:sndAc>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42976" y="357166"/>
            <a:ext cx="7715304" cy="646331"/>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ar-SA" sz="3600" b="1" dirty="0" smtClean="0"/>
              <a:t>- أعمال اليوم العاشر من ذي الحجة ( يوم العيد ) :</a:t>
            </a:r>
          </a:p>
        </p:txBody>
      </p:sp>
      <p:pic>
        <p:nvPicPr>
          <p:cNvPr id="9218" name="Picture 2"/>
          <p:cNvPicPr>
            <a:picLocks noChangeAspect="1" noChangeArrowheads="1"/>
          </p:cNvPicPr>
          <p:nvPr/>
        </p:nvPicPr>
        <p:blipFill>
          <a:blip r:embed="rId4"/>
          <a:srcRect/>
          <a:stretch>
            <a:fillRect/>
          </a:stretch>
        </p:blipFill>
        <p:spPr bwMode="auto">
          <a:xfrm>
            <a:off x="4857752" y="1357298"/>
            <a:ext cx="4071966" cy="4857784"/>
          </a:xfrm>
          <a:prstGeom prst="rect">
            <a:avLst/>
          </a:prstGeom>
          <a:ln w="88900" cap="sq" cmpd="thickThin">
            <a:solidFill>
              <a:srgbClr val="FF0000"/>
            </a:solidFill>
            <a:prstDash val="solid"/>
            <a:miter lim="800000"/>
          </a:ln>
          <a:effectLst>
            <a:innerShdw blurRad="76200">
              <a:srgbClr val="000000"/>
            </a:innerShdw>
          </a:effectLst>
        </p:spPr>
      </p:pic>
      <p:pic>
        <p:nvPicPr>
          <p:cNvPr id="9219" name="Picture 3"/>
          <p:cNvPicPr>
            <a:picLocks noChangeAspect="1" noChangeArrowheads="1"/>
          </p:cNvPicPr>
          <p:nvPr/>
        </p:nvPicPr>
        <p:blipFill>
          <a:blip r:embed="rId5"/>
          <a:srcRect/>
          <a:stretch>
            <a:fillRect/>
          </a:stretch>
        </p:blipFill>
        <p:spPr bwMode="auto">
          <a:xfrm>
            <a:off x="357158" y="1428736"/>
            <a:ext cx="4214842" cy="4714908"/>
          </a:xfrm>
          <a:prstGeom prst="rect">
            <a:avLst/>
          </a:prstGeom>
          <a:ln w="88900" cap="sq" cmpd="thickThin">
            <a:solidFill>
              <a:srgbClr val="FF0000"/>
            </a:solidFill>
            <a:prstDash val="solid"/>
            <a:miter lim="800000"/>
          </a:ln>
          <a:effectLst>
            <a:innerShdw blurRad="76200">
              <a:srgbClr val="000000"/>
            </a:innerShdw>
          </a:effectLst>
        </p:spPr>
      </p:pic>
      <p:sp>
        <p:nvSpPr>
          <p:cNvPr id="5" name="مستطيل 4"/>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9218"/>
                                        </p:tgtEl>
                                        <p:attrNameLst>
                                          <p:attrName>style.visibility</p:attrName>
                                        </p:attrNameLst>
                                      </p:cBhvr>
                                      <p:to>
                                        <p:strVal val="visible"/>
                                      </p:to>
                                    </p:set>
                                    <p:anim calcmode="lin" valueType="num">
                                      <p:cBhvr additive="base">
                                        <p:cTn id="14" dur="500" fill="hold"/>
                                        <p:tgtEl>
                                          <p:spTgt spid="9218"/>
                                        </p:tgtEl>
                                        <p:attrNameLst>
                                          <p:attrName>ppt_x</p:attrName>
                                        </p:attrNameLst>
                                      </p:cBhvr>
                                      <p:tavLst>
                                        <p:tav tm="0">
                                          <p:val>
                                            <p:strVal val="#ppt_x"/>
                                          </p:val>
                                        </p:tav>
                                        <p:tav tm="100000">
                                          <p:val>
                                            <p:strVal val="#ppt_x"/>
                                          </p:val>
                                        </p:tav>
                                      </p:tavLst>
                                    </p:anim>
                                    <p:anim calcmode="lin" valueType="num">
                                      <p:cBhvr additive="base">
                                        <p:cTn id="15"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9219"/>
                                        </p:tgtEl>
                                        <p:attrNameLst>
                                          <p:attrName>style.visibility</p:attrName>
                                        </p:attrNameLst>
                                      </p:cBhvr>
                                      <p:to>
                                        <p:strVal val="visible"/>
                                      </p:to>
                                    </p:set>
                                    <p:anim calcmode="lin" valueType="num">
                                      <p:cBhvr additive="base">
                                        <p:cTn id="20" dur="500" fill="hold"/>
                                        <p:tgtEl>
                                          <p:spTgt spid="9219"/>
                                        </p:tgtEl>
                                        <p:attrNameLst>
                                          <p:attrName>ppt_x</p:attrName>
                                        </p:attrNameLst>
                                      </p:cBhvr>
                                      <p:tavLst>
                                        <p:tav tm="0">
                                          <p:val>
                                            <p:strVal val="#ppt_x"/>
                                          </p:val>
                                        </p:tav>
                                        <p:tav tm="100000">
                                          <p:val>
                                            <p:strVal val="#ppt_x"/>
                                          </p:val>
                                        </p:tav>
                                      </p:tavLst>
                                    </p:anim>
                                    <p:anim calcmode="lin" valueType="num">
                                      <p:cBhvr additive="base">
                                        <p:cTn id="21" dur="500" fill="hold"/>
                                        <p:tgtEl>
                                          <p:spTgt spid="92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42976" y="357166"/>
            <a:ext cx="7715304" cy="646331"/>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ar-SA" sz="3600" b="1" dirty="0" smtClean="0"/>
              <a:t>- أعمال اليوم العاشر من ذي الحجة ( يوم العيد ) :</a:t>
            </a:r>
          </a:p>
        </p:txBody>
      </p:sp>
      <p:pic>
        <p:nvPicPr>
          <p:cNvPr id="10242" name="Picture 2"/>
          <p:cNvPicPr>
            <a:picLocks noChangeAspect="1" noChangeArrowheads="1"/>
          </p:cNvPicPr>
          <p:nvPr/>
        </p:nvPicPr>
        <p:blipFill>
          <a:blip r:embed="rId4"/>
          <a:srcRect/>
          <a:stretch>
            <a:fillRect/>
          </a:stretch>
        </p:blipFill>
        <p:spPr bwMode="auto">
          <a:xfrm>
            <a:off x="1785918" y="1714488"/>
            <a:ext cx="6643734" cy="4143404"/>
          </a:xfrm>
          <a:prstGeom prst="rect">
            <a:avLst/>
          </a:prstGeom>
          <a:ln w="88900" cap="sq" cmpd="thickThin">
            <a:solidFill>
              <a:srgbClr val="FF0000"/>
            </a:solidFill>
            <a:prstDash val="solid"/>
            <a:miter lim="800000"/>
          </a:ln>
          <a:effectLst>
            <a:innerShdw blurRad="76200">
              <a:srgbClr val="000000"/>
            </a:innerShdw>
          </a:effectLst>
        </p:spPr>
      </p:pic>
      <p:sp>
        <p:nvSpPr>
          <p:cNvPr id="5" name="مستطيل 4"/>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10242"/>
                                        </p:tgtEl>
                                        <p:attrNameLst>
                                          <p:attrName>style.visibility</p:attrName>
                                        </p:attrNameLst>
                                      </p:cBhvr>
                                      <p:to>
                                        <p:strVal val="visible"/>
                                      </p:to>
                                    </p:set>
                                    <p:anim calcmode="lin" valueType="num">
                                      <p:cBhvr>
                                        <p:cTn id="14" dur="500" fill="hold"/>
                                        <p:tgtEl>
                                          <p:spTgt spid="10242"/>
                                        </p:tgtEl>
                                        <p:attrNameLst>
                                          <p:attrName>ppt_w</p:attrName>
                                        </p:attrNameLst>
                                      </p:cBhvr>
                                      <p:tavLst>
                                        <p:tav tm="0">
                                          <p:val>
                                            <p:fltVal val="0"/>
                                          </p:val>
                                        </p:tav>
                                        <p:tav tm="100000">
                                          <p:val>
                                            <p:strVal val="#ppt_w"/>
                                          </p:val>
                                        </p:tav>
                                      </p:tavLst>
                                    </p:anim>
                                    <p:anim calcmode="lin" valueType="num">
                                      <p:cBhvr>
                                        <p:cTn id="15" dur="500" fill="hold"/>
                                        <p:tgtEl>
                                          <p:spTgt spid="1024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descr="dohaup_1695958688.jpg"/>
          <p:cNvPicPr>
            <a:picLocks noChangeAspect="1"/>
          </p:cNvPicPr>
          <p:nvPr/>
        </p:nvPicPr>
        <p:blipFill>
          <a:blip r:embed="rId4" cstate="print"/>
          <a:stretch>
            <a:fillRect/>
          </a:stretch>
        </p:blipFill>
        <p:spPr>
          <a:xfrm>
            <a:off x="1928794" y="2000240"/>
            <a:ext cx="5072098" cy="242889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5" name="مربع نص 4"/>
          <p:cNvSpPr txBox="1"/>
          <p:nvPr/>
        </p:nvSpPr>
        <p:spPr>
          <a:xfrm>
            <a:off x="2571736" y="2714620"/>
            <a:ext cx="4429156" cy="1015663"/>
          </a:xfrm>
          <a:prstGeom prst="rect">
            <a:avLst/>
          </a:prstGeom>
          <a:noFill/>
        </p:spPr>
        <p:txBody>
          <a:bodyPr wrap="square" rtlCol="1">
            <a:spAutoFit/>
          </a:bodyPr>
          <a:lstStyle/>
          <a:p>
            <a:pPr algn="ctr"/>
            <a:r>
              <a:rPr lang="ar-EG" sz="60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تمرين جماعي </a:t>
            </a:r>
            <a:endParaRPr lang="en-US" sz="60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
        <p:nvSpPr>
          <p:cNvPr id="4" name="مستطيل 3"/>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1472" y="1556927"/>
            <a:ext cx="8286808" cy="2800767"/>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r>
              <a:rPr lang="ar-SA" sz="4400" b="1" dirty="0" smtClean="0"/>
              <a:t>بالتعاون مع مجموعتك : بين الحكمة من مشروعية الهدي </a:t>
            </a:r>
          </a:p>
          <a:p>
            <a:r>
              <a:rPr lang="ar-SA" sz="4400" b="1" dirty="0" smtClean="0"/>
              <a:t>........................................................................................</a:t>
            </a:r>
            <a:r>
              <a:rPr lang="ar-EG" sz="4400" b="1" dirty="0" smtClean="0"/>
              <a:t>............</a:t>
            </a:r>
            <a:r>
              <a:rPr lang="ar-SA" sz="4400" b="1" dirty="0" smtClean="0"/>
              <a:t>....</a:t>
            </a:r>
          </a:p>
        </p:txBody>
      </p:sp>
      <p:sp>
        <p:nvSpPr>
          <p:cNvPr id="3" name="مستطيل 2"/>
          <p:cNvSpPr/>
          <p:nvPr/>
        </p:nvSpPr>
        <p:spPr>
          <a:xfrm>
            <a:off x="1071538" y="3000372"/>
            <a:ext cx="7641193" cy="1200329"/>
          </a:xfrm>
          <a:prstGeom prst="rect">
            <a:avLst/>
          </a:prstGeom>
        </p:spPr>
        <p:txBody>
          <a:bodyPr wrap="square">
            <a:spAutoFit/>
          </a:bodyPr>
          <a:lstStyle/>
          <a:p>
            <a:r>
              <a:rPr lang="ar-SA" sz="3600" b="1" dirty="0" smtClean="0">
                <a:solidFill>
                  <a:srgbClr val="FFFF00"/>
                </a:solidFill>
              </a:rPr>
              <a:t>لجبر النقص في أحد واجبات الحج </a:t>
            </a:r>
            <a:r>
              <a:rPr lang="ar-SA" sz="3600" b="1" dirty="0" err="1" smtClean="0">
                <a:solidFill>
                  <a:srgbClr val="FFFF00"/>
                </a:solidFill>
              </a:rPr>
              <a:t>وطعمة</a:t>
            </a:r>
            <a:r>
              <a:rPr lang="ar-SA" sz="3600" b="1" dirty="0" smtClean="0">
                <a:solidFill>
                  <a:srgbClr val="FFFF00"/>
                </a:solidFill>
              </a:rPr>
              <a:t> لفقراء الحرم وتوسعة عليهم </a:t>
            </a:r>
            <a:endParaRPr lang="ar-SA" sz="3600" b="1" dirty="0">
              <a:solidFill>
                <a:srgbClr val="FFFF00"/>
              </a:solidFill>
            </a:endParaRPr>
          </a:p>
        </p:txBody>
      </p:sp>
      <p:sp>
        <p:nvSpPr>
          <p:cNvPr id="5" name="مستطيل 4"/>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8" presetClass="entr" presetSubtype="0" accel="5000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5"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6" dur="1000" fill="hold"/>
                                        <p:tgtEl>
                                          <p:spTgt spid="3"/>
                                        </p:tgtEl>
                                        <p:attrNameLst>
                                          <p:attrName>ppt_y</p:attrName>
                                        </p:attrNameLst>
                                      </p:cBhvr>
                                      <p:tavLst>
                                        <p:tav tm="0">
                                          <p:val>
                                            <p:strVal val="#ppt_y"/>
                                          </p:val>
                                        </p:tav>
                                        <p:tav tm="100000">
                                          <p:val>
                                            <p:strVal val="#ppt_y"/>
                                          </p:val>
                                        </p:tav>
                                      </p:tavLst>
                                    </p:anim>
                                    <p:animEffect transition="in" filter="fade">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descr="2952_imgcache.jpg"/>
          <p:cNvPicPr>
            <a:picLocks noChangeAspect="1"/>
          </p:cNvPicPr>
          <p:nvPr/>
        </p:nvPicPr>
        <p:blipFill>
          <a:blip r:embed="rId4" cstate="print"/>
          <a:stretch>
            <a:fillRect/>
          </a:stretch>
        </p:blipFill>
        <p:spPr>
          <a:xfrm>
            <a:off x="1357290" y="1285860"/>
            <a:ext cx="7000924" cy="364333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7409" name="Rectangle 1"/>
          <p:cNvSpPr>
            <a:spLocks noChangeArrowheads="1"/>
          </p:cNvSpPr>
          <p:nvPr/>
        </p:nvSpPr>
        <p:spPr bwMode="auto">
          <a:xfrm>
            <a:off x="2500298" y="2883755"/>
            <a:ext cx="5002762"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fontAlgn="base">
              <a:spcBef>
                <a:spcPct val="0"/>
              </a:spcBef>
              <a:spcAft>
                <a:spcPct val="0"/>
              </a:spcAft>
              <a:tabLst>
                <a:tab pos="1206500" algn="l"/>
                <a:tab pos="2636838" algn="ctr"/>
              </a:tabLst>
            </a:pPr>
            <a:r>
              <a:rPr lang="ar-EG"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itchFamily="34" charset="0"/>
                <a:ea typeface="Calibri" pitchFamily="34" charset="0"/>
                <a:cs typeface="Arial" pitchFamily="34" charset="0"/>
              </a:rPr>
              <a:t>ترتيب أعمال يوم العيد </a:t>
            </a:r>
            <a:endParaRPr kumimoji="0" lang="ar-EG" sz="4400" b="1" i="0" u="none" strike="noStrike" spc="50" normalizeH="0" baseline="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cs typeface="Arial" pitchFamily="34" charset="0"/>
            </a:endParaRPr>
          </a:p>
        </p:txBody>
      </p:sp>
      <p:sp>
        <p:nvSpPr>
          <p:cNvPr id="4" name="مستطيل 3"/>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7409"/>
                                        </p:tgtEl>
                                        <p:attrNameLst>
                                          <p:attrName>style.visibility</p:attrName>
                                        </p:attrNameLst>
                                      </p:cBhvr>
                                      <p:to>
                                        <p:strVal val="visible"/>
                                      </p:to>
                                    </p:set>
                                    <p:anim calcmode="lin" valueType="num">
                                      <p:cBhvr>
                                        <p:cTn id="7" dur="500" fill="hold"/>
                                        <p:tgtEl>
                                          <p:spTgt spid="17409"/>
                                        </p:tgtEl>
                                        <p:attrNameLst>
                                          <p:attrName>ppt_w</p:attrName>
                                        </p:attrNameLst>
                                      </p:cBhvr>
                                      <p:tavLst>
                                        <p:tav tm="0">
                                          <p:val>
                                            <p:fltVal val="0"/>
                                          </p:val>
                                        </p:tav>
                                        <p:tav tm="100000">
                                          <p:val>
                                            <p:strVal val="#ppt_w"/>
                                          </p:val>
                                        </p:tav>
                                      </p:tavLst>
                                    </p:anim>
                                    <p:anim calcmode="lin" valueType="num">
                                      <p:cBhvr>
                                        <p:cTn id="8" dur="500" fill="hold"/>
                                        <p:tgtEl>
                                          <p:spTgt spid="17409"/>
                                        </p:tgtEl>
                                        <p:attrNameLst>
                                          <p:attrName>ppt_h</p:attrName>
                                        </p:attrNameLst>
                                      </p:cBhvr>
                                      <p:tavLst>
                                        <p:tav tm="0">
                                          <p:val>
                                            <p:fltVal val="0"/>
                                          </p:val>
                                        </p:tav>
                                        <p:tav tm="100000">
                                          <p:val>
                                            <p:strVal val="#ppt_h"/>
                                          </p:val>
                                        </p:tav>
                                      </p:tavLst>
                                    </p:anim>
                                    <p:animEffect transition="in" filter="fade">
                                      <p:cBhvr>
                                        <p:cTn id="9" dur="500"/>
                                        <p:tgtEl>
                                          <p:spTgt spid="17409"/>
                                        </p:tgtEl>
                                      </p:cBhvr>
                                    </p:animEffect>
                                  </p:childTnLst>
                                </p:cTn>
                              </p:par>
                              <p:par>
                                <p:cTn id="10" presetID="53"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6" name="Rectangle 5"/>
          <p:cNvSpPr/>
          <p:nvPr/>
        </p:nvSpPr>
        <p:spPr>
          <a:xfrm>
            <a:off x="214314" y="1428736"/>
            <a:ext cx="8786842" cy="3170099"/>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r>
              <a:rPr lang="ar-SA" sz="4000" b="1" dirty="0" smtClean="0">
                <a:effectLst>
                  <a:glow rad="101600">
                    <a:schemeClr val="accent3">
                      <a:satMod val="175000"/>
                      <a:alpha val="40000"/>
                    </a:schemeClr>
                  </a:glow>
                </a:effectLst>
              </a:rPr>
              <a:t>السنة ترتيب أعمال يوم العيد على النحو السابق ذكره فإن قدم بعضها على بعض فلا بأس بذلك لحديث عبد الله بن عمرو بن العاص رضي الله عنهما أن النبي صلى الله عليه وسلم ما سئل عن شيء قدم ولا أخر في هذا اليوم إلا قال : ( افعل ولا حرج )</a:t>
            </a:r>
          </a:p>
        </p:txBody>
      </p:sp>
      <p:sp>
        <p:nvSpPr>
          <p:cNvPr id="4" name="مستطيل 3"/>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71670" y="357166"/>
            <a:ext cx="6786610" cy="646331"/>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ar-SA" sz="3600" b="1" dirty="0" smtClean="0"/>
              <a:t>أعمال اليوم الحادي عشر من ذي الحجة </a:t>
            </a:r>
            <a:r>
              <a:rPr lang="ar-EG" sz="3600" b="1" dirty="0" smtClean="0"/>
              <a:t>:</a:t>
            </a:r>
            <a:endParaRPr lang="ar-SA" sz="3600" b="1" dirty="0" smtClean="0"/>
          </a:p>
        </p:txBody>
      </p:sp>
      <p:sp>
        <p:nvSpPr>
          <p:cNvPr id="5" name="Rectangle 1"/>
          <p:cNvSpPr>
            <a:spLocks noChangeArrowheads="1"/>
          </p:cNvSpPr>
          <p:nvPr/>
        </p:nvSpPr>
        <p:spPr bwMode="auto">
          <a:xfrm>
            <a:off x="785786" y="1714488"/>
            <a:ext cx="8072494" cy="3785652"/>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r>
              <a:rPr lang="ar-SA" sz="4000" b="1" dirty="0" smtClean="0"/>
              <a:t>1- رمي الجمرات الثلاث الأولى ثم الوسطى ثم جمرة العقبة كل واحدة بسبع </a:t>
            </a:r>
            <a:r>
              <a:rPr lang="ar-SA" sz="4000" b="1" dirty="0" err="1" smtClean="0"/>
              <a:t>حصيات</a:t>
            </a:r>
            <a:r>
              <a:rPr lang="ar-SA" sz="4000" b="1" dirty="0" smtClean="0"/>
              <a:t> متعاقبات والتكبير مع كل حصاة ويبدأ بعد زوال الشمس وهو وقت دخول صلاة الظهر ومن السنة الوقوف للدعاء بعد الجمرة الأولى والوسطى</a:t>
            </a:r>
            <a:endParaRPr lang="en-US" sz="4000" dirty="0" smtClean="0"/>
          </a:p>
          <a:p>
            <a:r>
              <a:rPr lang="ar-SA" sz="4000" b="1" dirty="0" smtClean="0"/>
              <a:t>2- المبيت في منى ليلة الثاني عشر</a:t>
            </a:r>
            <a:endParaRPr lang="en-US" sz="4000" dirty="0"/>
          </a:p>
        </p:txBody>
      </p:sp>
      <p:sp>
        <p:nvSpPr>
          <p:cNvPr id="6" name="مستطيل 5"/>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4"/>
          <a:srcRect/>
          <a:stretch>
            <a:fillRect/>
          </a:stretch>
        </p:blipFill>
        <p:spPr bwMode="auto">
          <a:xfrm>
            <a:off x="500034" y="785794"/>
            <a:ext cx="8205809" cy="5143536"/>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p:cTn id="7" dur="500" fill="hold"/>
                                        <p:tgtEl>
                                          <p:spTgt spid="11266"/>
                                        </p:tgtEl>
                                        <p:attrNameLst>
                                          <p:attrName>ppt_w</p:attrName>
                                        </p:attrNameLst>
                                      </p:cBhvr>
                                      <p:tavLst>
                                        <p:tav tm="0">
                                          <p:val>
                                            <p:fltVal val="0"/>
                                          </p:val>
                                        </p:tav>
                                        <p:tav tm="100000">
                                          <p:val>
                                            <p:strVal val="#ppt_w"/>
                                          </p:val>
                                        </p:tav>
                                      </p:tavLst>
                                    </p:anim>
                                    <p:anim calcmode="lin" valueType="num">
                                      <p:cBhvr>
                                        <p:cTn id="8" dur="500" fill="hold"/>
                                        <p:tgtEl>
                                          <p:spTgt spid="1126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71670" y="357166"/>
            <a:ext cx="6786610" cy="646331"/>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ar-SA" sz="3600" b="1" dirty="0" smtClean="0"/>
              <a:t>أعمال اليوم الثاني عشر من ذي الحجة :</a:t>
            </a:r>
            <a:endParaRPr lang="en-US" sz="3600" dirty="0"/>
          </a:p>
        </p:txBody>
      </p:sp>
      <p:sp>
        <p:nvSpPr>
          <p:cNvPr id="5" name="Rectangle 1"/>
          <p:cNvSpPr>
            <a:spLocks noChangeArrowheads="1"/>
          </p:cNvSpPr>
          <p:nvPr/>
        </p:nvSpPr>
        <p:spPr bwMode="auto">
          <a:xfrm>
            <a:off x="785786" y="1929364"/>
            <a:ext cx="8072494" cy="3785652"/>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r>
              <a:rPr lang="ar-SA" sz="4800" b="1" dirty="0" smtClean="0"/>
              <a:t>1- رمي الجمرات الثلاث كما في اليوم الحادي عشر</a:t>
            </a:r>
            <a:endParaRPr lang="en-US" sz="4800" dirty="0" smtClean="0"/>
          </a:p>
          <a:p>
            <a:r>
              <a:rPr lang="ar-SA" sz="4800" b="1" dirty="0" smtClean="0"/>
              <a:t>2- الخروج من منى قبل غروب الشمس لمن أراد التعجل أو المبيت فيما لمن أراد التأخر</a:t>
            </a:r>
            <a:endParaRPr lang="en-US" sz="4800" dirty="0"/>
          </a:p>
        </p:txBody>
      </p:sp>
      <p:sp>
        <p:nvSpPr>
          <p:cNvPr id="6" name="مستطيل 5"/>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71670" y="357166"/>
            <a:ext cx="6786610" cy="646331"/>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ar-SA" sz="3600" b="1" dirty="0" smtClean="0"/>
              <a:t>أعمال اليوم </a:t>
            </a:r>
            <a:r>
              <a:rPr lang="ar-EG" sz="3600" b="1" dirty="0" smtClean="0"/>
              <a:t>الثالث </a:t>
            </a:r>
            <a:r>
              <a:rPr lang="ar-SA" sz="3600" b="1" dirty="0" smtClean="0"/>
              <a:t>عشر من ذي الحجة </a:t>
            </a:r>
            <a:r>
              <a:rPr lang="ar-EG" sz="3600" b="1" dirty="0" smtClean="0"/>
              <a:t>:</a:t>
            </a:r>
            <a:endParaRPr lang="ar-SA" sz="3600" b="1" dirty="0" smtClean="0"/>
          </a:p>
        </p:txBody>
      </p:sp>
      <p:sp>
        <p:nvSpPr>
          <p:cNvPr id="5" name="Rectangle 1"/>
          <p:cNvSpPr>
            <a:spLocks noChangeArrowheads="1"/>
          </p:cNvSpPr>
          <p:nvPr/>
        </p:nvSpPr>
        <p:spPr bwMode="auto">
          <a:xfrm>
            <a:off x="785786" y="1714488"/>
            <a:ext cx="8072494" cy="3785652"/>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r>
              <a:rPr lang="ar-SA" sz="4800" b="1" dirty="0" smtClean="0"/>
              <a:t>هذا اليوم خاص بمن تأخر وأعماله هي :</a:t>
            </a:r>
            <a:endParaRPr lang="en-US" sz="4800" dirty="0" smtClean="0"/>
          </a:p>
          <a:p>
            <a:r>
              <a:rPr lang="ar-SA" sz="4800" b="1" dirty="0" smtClean="0"/>
              <a:t>رمي الجمرات الثلاث كما سبق في اليومين السابقين</a:t>
            </a:r>
            <a:endParaRPr lang="en-US" sz="4800" dirty="0" smtClean="0"/>
          </a:p>
          <a:p>
            <a:r>
              <a:rPr lang="ar-SA" sz="4800" b="1" dirty="0" smtClean="0"/>
              <a:t>وآخر الأعمال طواف الوداع عند الخروج من مكة</a:t>
            </a:r>
            <a:endParaRPr lang="en-US" sz="4800" dirty="0"/>
          </a:p>
        </p:txBody>
      </p:sp>
      <p:sp>
        <p:nvSpPr>
          <p:cNvPr id="6" name="مستطيل 5"/>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2796801" y="571480"/>
            <a:ext cx="4275529" cy="1569660"/>
          </a:xfrm>
          <a:prstGeom prst="rect">
            <a:avLst/>
          </a:prstGeom>
        </p:spPr>
        <p:style>
          <a:lnRef idx="0">
            <a:schemeClr val="accent3"/>
          </a:lnRef>
          <a:fillRef idx="3">
            <a:schemeClr val="accent3"/>
          </a:fillRef>
          <a:effectRef idx="3">
            <a:schemeClr val="accent3"/>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9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صفة الحج</a:t>
            </a:r>
          </a:p>
        </p:txBody>
      </p:sp>
      <p:pic>
        <p:nvPicPr>
          <p:cNvPr id="2" name="Picture 2"/>
          <p:cNvPicPr>
            <a:picLocks noChangeAspect="1" noChangeArrowheads="1"/>
          </p:cNvPicPr>
          <p:nvPr/>
        </p:nvPicPr>
        <p:blipFill>
          <a:blip r:embed="rId4"/>
          <a:srcRect/>
          <a:stretch>
            <a:fillRect/>
          </a:stretch>
        </p:blipFill>
        <p:spPr bwMode="auto">
          <a:xfrm>
            <a:off x="2285984" y="2428868"/>
            <a:ext cx="4572032" cy="350046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5" name="مستطيل 4"/>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to="" calcmode="lin" valueType="num">
                                      <p:cBhvr>
                                        <p:cTn id="15"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43042" y="2143116"/>
            <a:ext cx="6429420" cy="2085796"/>
          </a:xfrm>
          <a:prstGeom prst="doubleWave">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ar-SA" sz="9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منافع الحج</a:t>
            </a:r>
            <a:endParaRPr lang="en-US" sz="9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مستطيل 2"/>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428596" y="582771"/>
            <a:ext cx="8358246" cy="5632311"/>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r>
              <a:rPr lang="ar-SA" sz="4000" b="1" dirty="0" smtClean="0"/>
              <a:t>للحج حكم عظيمة وأهداف كريمة تجمع بين خيري الدنيا والآخر وقد أشارت إليها الآية الكريمة (لِيَشْهَدُوا مَنَافِعَ لَهُمْ )</a:t>
            </a:r>
            <a:endParaRPr lang="en-US" sz="4000" dirty="0" smtClean="0"/>
          </a:p>
          <a:p>
            <a:r>
              <a:rPr lang="ar-SA" sz="4000" b="1" dirty="0" smtClean="0"/>
              <a:t>بالتعاون مع مجموعتك ، اذكر شيئا من منافع الحج الدينية والدنيوية :</a:t>
            </a:r>
            <a:endParaRPr lang="en-US" sz="4000" dirty="0" smtClean="0"/>
          </a:p>
          <a:p>
            <a:r>
              <a:rPr lang="ar-SA" sz="4000" b="1" dirty="0" smtClean="0"/>
              <a:t>1- مغفرة الذنوب برحمة الله عز وجل</a:t>
            </a:r>
            <a:endParaRPr lang="en-US" sz="4000" dirty="0" smtClean="0"/>
          </a:p>
          <a:p>
            <a:r>
              <a:rPr lang="ar-SA" sz="4000" b="1" dirty="0" smtClean="0"/>
              <a:t>2- التعارف والتآلف بين المسلمين</a:t>
            </a:r>
            <a:endParaRPr lang="en-US" sz="4000" dirty="0" smtClean="0"/>
          </a:p>
          <a:p>
            <a:r>
              <a:rPr lang="ar-SA" sz="4000" b="1" dirty="0" smtClean="0"/>
              <a:t>3- ...............................................</a:t>
            </a:r>
            <a:endParaRPr lang="en-US" sz="4000" dirty="0" smtClean="0"/>
          </a:p>
          <a:p>
            <a:r>
              <a:rPr lang="ar-SA" sz="4000" b="1" dirty="0" smtClean="0"/>
              <a:t>4- ...............................................</a:t>
            </a:r>
            <a:endParaRPr lang="en-US" sz="4000" dirty="0"/>
          </a:p>
        </p:txBody>
      </p:sp>
      <p:sp>
        <p:nvSpPr>
          <p:cNvPr id="3" name="مربع نص 2"/>
          <p:cNvSpPr txBox="1">
            <a:spLocks noChangeArrowheads="1"/>
          </p:cNvSpPr>
          <p:nvPr/>
        </p:nvSpPr>
        <p:spPr bwMode="auto">
          <a:xfrm>
            <a:off x="1571604" y="5000636"/>
            <a:ext cx="6643721" cy="584200"/>
          </a:xfrm>
          <a:prstGeom prst="rect">
            <a:avLst/>
          </a:prstGeom>
          <a:noFill/>
          <a:ln w="9525">
            <a:noFill/>
            <a:miter lim="800000"/>
            <a:headEnd/>
            <a:tailEnd/>
          </a:ln>
        </p:spPr>
        <p:txBody>
          <a:bodyPr wrap="square">
            <a:spAutoFit/>
          </a:bodyPr>
          <a:lstStyle/>
          <a:p>
            <a:pPr algn="r"/>
            <a:r>
              <a:rPr lang="ar-SA" sz="3200" b="1" dirty="0" smtClean="0">
                <a:solidFill>
                  <a:srgbClr val="FF0000"/>
                </a:solidFill>
              </a:rPr>
              <a:t>إظهار أن المسلمين وحدة واحدة ورابطة واحدة </a:t>
            </a:r>
            <a:endParaRPr lang="ar-SA" sz="3200" b="1" dirty="0">
              <a:solidFill>
                <a:srgbClr val="FF0000"/>
              </a:solidFill>
            </a:endParaRPr>
          </a:p>
        </p:txBody>
      </p:sp>
      <p:sp>
        <p:nvSpPr>
          <p:cNvPr id="4" name="مربع نص 3"/>
          <p:cNvSpPr txBox="1">
            <a:spLocks noChangeArrowheads="1"/>
          </p:cNvSpPr>
          <p:nvPr/>
        </p:nvSpPr>
        <p:spPr bwMode="auto">
          <a:xfrm>
            <a:off x="500034" y="5572140"/>
            <a:ext cx="7786729" cy="584775"/>
          </a:xfrm>
          <a:prstGeom prst="rect">
            <a:avLst/>
          </a:prstGeom>
          <a:noFill/>
          <a:ln w="9525">
            <a:noFill/>
            <a:miter lim="800000"/>
            <a:headEnd/>
            <a:tailEnd/>
          </a:ln>
        </p:spPr>
        <p:txBody>
          <a:bodyPr wrap="square">
            <a:spAutoFit/>
          </a:bodyPr>
          <a:lstStyle/>
          <a:p>
            <a:pPr algn="r"/>
            <a:r>
              <a:rPr lang="ar-SA" sz="3200" b="1" dirty="0" smtClean="0">
                <a:solidFill>
                  <a:srgbClr val="FF0000"/>
                </a:solidFill>
              </a:rPr>
              <a:t>تذكر يوم الحشر عندما يبعث الناس جميعا للحساب</a:t>
            </a:r>
            <a:endParaRPr lang="ar-SA" sz="3200" b="1" dirty="0">
              <a:solidFill>
                <a:srgbClr val="FF0000"/>
              </a:solidFill>
            </a:endParaRPr>
          </a:p>
        </p:txBody>
      </p:sp>
      <p:sp>
        <p:nvSpPr>
          <p:cNvPr id="5" name="مستطيل 4"/>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3009"/>
                                        </p:tgtEl>
                                        <p:attrNameLst>
                                          <p:attrName>style.visibility</p:attrName>
                                        </p:attrNameLst>
                                      </p:cBhvr>
                                      <p:to>
                                        <p:strVal val="visible"/>
                                      </p:to>
                                    </p:set>
                                    <p:anim calcmode="lin" valueType="num">
                                      <p:cBhvr>
                                        <p:cTn id="7" dur="500" fill="hold"/>
                                        <p:tgtEl>
                                          <p:spTgt spid="43009"/>
                                        </p:tgtEl>
                                        <p:attrNameLst>
                                          <p:attrName>ppt_w</p:attrName>
                                        </p:attrNameLst>
                                      </p:cBhvr>
                                      <p:tavLst>
                                        <p:tav tm="0">
                                          <p:val>
                                            <p:fltVal val="0"/>
                                          </p:val>
                                        </p:tav>
                                        <p:tav tm="100000">
                                          <p:val>
                                            <p:strVal val="#ppt_w"/>
                                          </p:val>
                                        </p:tav>
                                      </p:tavLst>
                                    </p:anim>
                                    <p:anim calcmode="lin" valueType="num">
                                      <p:cBhvr>
                                        <p:cTn id="8" dur="500" fill="hold"/>
                                        <p:tgtEl>
                                          <p:spTgt spid="4300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8" presetClass="entr" presetSubtype="0" accel="5000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4"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5" dur="1000" fill="hold"/>
                                        <p:tgtEl>
                                          <p:spTgt spid="3"/>
                                        </p:tgtEl>
                                        <p:attrNameLst>
                                          <p:attrName>ppt_y</p:attrName>
                                        </p:attrNameLst>
                                      </p:cBhvr>
                                      <p:tavLst>
                                        <p:tav tm="0">
                                          <p:val>
                                            <p:strVal val="#ppt_y"/>
                                          </p:val>
                                        </p:tav>
                                        <p:tav tm="100000">
                                          <p:val>
                                            <p:strVal val="#ppt_y"/>
                                          </p:val>
                                        </p:tav>
                                      </p:tavLst>
                                    </p:anim>
                                    <p:animEffect transition="in" filter="fade">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48" presetClass="entr" presetSubtype="0" accel="5000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2"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23" dur="1000" fill="hold"/>
                                        <p:tgtEl>
                                          <p:spTgt spid="4"/>
                                        </p:tgtEl>
                                        <p:attrNameLst>
                                          <p:attrName>ppt_y</p:attrName>
                                        </p:attrNameLst>
                                      </p:cBhvr>
                                      <p:tavLst>
                                        <p:tav tm="0">
                                          <p:val>
                                            <p:strVal val="#ppt_y"/>
                                          </p:val>
                                        </p:tav>
                                        <p:tav tm="100000">
                                          <p:val>
                                            <p:strVal val="#ppt_y"/>
                                          </p:val>
                                        </p:tav>
                                      </p:tavLst>
                                    </p:anim>
                                    <p:animEffect transition="in" filter="fade">
                                      <p:cBhvr>
                                        <p:cTn id="2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09" grpId="0" animBg="1"/>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000628" y="357166"/>
            <a:ext cx="3857652" cy="769441"/>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ar-SA" sz="4400" b="1" dirty="0" smtClean="0"/>
              <a:t>الإحسان إلى الحجاج</a:t>
            </a:r>
            <a:endParaRPr lang="en-US" sz="4400" dirty="0"/>
          </a:p>
        </p:txBody>
      </p:sp>
      <p:sp>
        <p:nvSpPr>
          <p:cNvPr id="5" name="Rectangle 1"/>
          <p:cNvSpPr>
            <a:spLocks noChangeArrowheads="1"/>
          </p:cNvSpPr>
          <p:nvPr/>
        </p:nvSpPr>
        <p:spPr bwMode="auto">
          <a:xfrm>
            <a:off x="285720" y="1493959"/>
            <a:ext cx="8572560" cy="5078313"/>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r>
              <a:rPr lang="ar-SA" sz="3600" b="1" dirty="0" smtClean="0"/>
              <a:t>الحجاج هم ضيوف الله تعالى فينبغي على كل مسلم التسابق إلى خدمتهم وتقديم العون لهم والتخلق بالأخلاق الحسنة تجاههم .</a:t>
            </a:r>
            <a:endParaRPr lang="en-US" sz="3600" dirty="0" smtClean="0"/>
          </a:p>
          <a:p>
            <a:r>
              <a:rPr lang="ar-SA" sz="3600" b="1" dirty="0" smtClean="0"/>
              <a:t>بالتعاون مع مجموعتك ، اذكر بعض ما يمكن أن نقدمه لخدمة حجاج بيت الله الحرم والإحسان إليهم </a:t>
            </a:r>
            <a:endParaRPr lang="en-US" sz="3600" dirty="0" smtClean="0"/>
          </a:p>
          <a:p>
            <a:r>
              <a:rPr lang="ar-SA" sz="3600" b="1" dirty="0" smtClean="0"/>
              <a:t>1- .................................................</a:t>
            </a:r>
            <a:endParaRPr lang="en-US" sz="3600" dirty="0" smtClean="0"/>
          </a:p>
          <a:p>
            <a:r>
              <a:rPr lang="ar-SA" sz="3600" b="1" dirty="0" smtClean="0"/>
              <a:t>2- .....</a:t>
            </a:r>
            <a:r>
              <a:rPr lang="ar-EG" sz="3600" b="1" dirty="0" smtClean="0"/>
              <a:t>..</a:t>
            </a:r>
            <a:r>
              <a:rPr lang="ar-SA" sz="3600" b="1" dirty="0" smtClean="0"/>
              <a:t>..........................................</a:t>
            </a:r>
            <a:endParaRPr lang="en-US" sz="3600" dirty="0" smtClean="0"/>
          </a:p>
          <a:p>
            <a:r>
              <a:rPr lang="ar-SA" sz="3600" b="1" dirty="0" smtClean="0"/>
              <a:t>3- .................................................</a:t>
            </a:r>
            <a:endParaRPr lang="en-US" sz="3600" dirty="0" smtClean="0"/>
          </a:p>
          <a:p>
            <a:r>
              <a:rPr lang="ar-SA" sz="3600" b="1" dirty="0" smtClean="0"/>
              <a:t>4- .................................................</a:t>
            </a:r>
            <a:endParaRPr lang="en-US" sz="3600" dirty="0"/>
          </a:p>
        </p:txBody>
      </p:sp>
      <p:sp>
        <p:nvSpPr>
          <p:cNvPr id="6" name="مربع نص 5"/>
          <p:cNvSpPr txBox="1">
            <a:spLocks noChangeArrowheads="1"/>
          </p:cNvSpPr>
          <p:nvPr/>
        </p:nvSpPr>
        <p:spPr bwMode="auto">
          <a:xfrm>
            <a:off x="1785918" y="4286256"/>
            <a:ext cx="6500845" cy="584200"/>
          </a:xfrm>
          <a:prstGeom prst="rect">
            <a:avLst/>
          </a:prstGeom>
          <a:noFill/>
          <a:ln w="9525">
            <a:noFill/>
            <a:miter lim="800000"/>
            <a:headEnd/>
            <a:tailEnd/>
          </a:ln>
        </p:spPr>
        <p:txBody>
          <a:bodyPr wrap="square">
            <a:spAutoFit/>
          </a:bodyPr>
          <a:lstStyle/>
          <a:p>
            <a:pPr algn="r"/>
            <a:r>
              <a:rPr lang="ar-SA" sz="3200" b="1" dirty="0" smtClean="0">
                <a:solidFill>
                  <a:srgbClr val="FF0000"/>
                </a:solidFill>
              </a:rPr>
              <a:t>تقديم الخدمات الطبية لهم </a:t>
            </a:r>
            <a:endParaRPr lang="ar-SA" sz="3200" b="1" dirty="0">
              <a:solidFill>
                <a:srgbClr val="FF0000"/>
              </a:solidFill>
            </a:endParaRPr>
          </a:p>
        </p:txBody>
      </p:sp>
      <p:sp>
        <p:nvSpPr>
          <p:cNvPr id="7" name="مربع نص 6"/>
          <p:cNvSpPr txBox="1">
            <a:spLocks noChangeArrowheads="1"/>
          </p:cNvSpPr>
          <p:nvPr/>
        </p:nvSpPr>
        <p:spPr bwMode="auto">
          <a:xfrm>
            <a:off x="1857356" y="4857760"/>
            <a:ext cx="6500845" cy="584200"/>
          </a:xfrm>
          <a:prstGeom prst="rect">
            <a:avLst/>
          </a:prstGeom>
          <a:noFill/>
          <a:ln w="9525">
            <a:noFill/>
            <a:miter lim="800000"/>
            <a:headEnd/>
            <a:tailEnd/>
          </a:ln>
        </p:spPr>
        <p:txBody>
          <a:bodyPr wrap="square">
            <a:spAutoFit/>
          </a:bodyPr>
          <a:lstStyle/>
          <a:p>
            <a:pPr algn="r"/>
            <a:r>
              <a:rPr lang="ar-SA" sz="3200" b="1" dirty="0" smtClean="0">
                <a:solidFill>
                  <a:srgbClr val="FF0000"/>
                </a:solidFill>
              </a:rPr>
              <a:t>تمهيد الطرق وتجهيزها على الوجه الأكمل </a:t>
            </a:r>
            <a:endParaRPr lang="ar-SA" sz="3200" b="1" dirty="0">
              <a:solidFill>
                <a:srgbClr val="FF0000"/>
              </a:solidFill>
            </a:endParaRPr>
          </a:p>
        </p:txBody>
      </p:sp>
      <p:sp>
        <p:nvSpPr>
          <p:cNvPr id="8" name="مربع نص 7"/>
          <p:cNvSpPr txBox="1">
            <a:spLocks noChangeArrowheads="1"/>
          </p:cNvSpPr>
          <p:nvPr/>
        </p:nvSpPr>
        <p:spPr bwMode="auto">
          <a:xfrm>
            <a:off x="0" y="5429264"/>
            <a:ext cx="8358201" cy="584775"/>
          </a:xfrm>
          <a:prstGeom prst="rect">
            <a:avLst/>
          </a:prstGeom>
          <a:noFill/>
          <a:ln w="9525">
            <a:noFill/>
            <a:miter lim="800000"/>
            <a:headEnd/>
            <a:tailEnd/>
          </a:ln>
        </p:spPr>
        <p:txBody>
          <a:bodyPr wrap="square">
            <a:spAutoFit/>
          </a:bodyPr>
          <a:lstStyle/>
          <a:p>
            <a:pPr algn="r"/>
            <a:r>
              <a:rPr lang="ar-SA" sz="3200" b="1" dirty="0" smtClean="0">
                <a:solidFill>
                  <a:srgbClr val="FF0000"/>
                </a:solidFill>
              </a:rPr>
              <a:t>مساعدتهم في الانتقال من مكان لمكان وتيسير ذلك عليهم </a:t>
            </a:r>
            <a:endParaRPr lang="ar-SA" sz="3200" b="1" dirty="0">
              <a:solidFill>
                <a:srgbClr val="FF0000"/>
              </a:solidFill>
            </a:endParaRPr>
          </a:p>
        </p:txBody>
      </p:sp>
      <p:sp>
        <p:nvSpPr>
          <p:cNvPr id="9" name="مربع نص 8"/>
          <p:cNvSpPr txBox="1">
            <a:spLocks noChangeArrowheads="1"/>
          </p:cNvSpPr>
          <p:nvPr/>
        </p:nvSpPr>
        <p:spPr bwMode="auto">
          <a:xfrm>
            <a:off x="0" y="5929330"/>
            <a:ext cx="8358201" cy="584775"/>
          </a:xfrm>
          <a:prstGeom prst="rect">
            <a:avLst/>
          </a:prstGeom>
          <a:noFill/>
          <a:ln w="9525">
            <a:noFill/>
            <a:miter lim="800000"/>
            <a:headEnd/>
            <a:tailEnd/>
          </a:ln>
        </p:spPr>
        <p:txBody>
          <a:bodyPr wrap="square">
            <a:spAutoFit/>
          </a:bodyPr>
          <a:lstStyle/>
          <a:p>
            <a:pPr algn="r"/>
            <a:r>
              <a:rPr lang="ar-SA" sz="3200" b="1" dirty="0" smtClean="0">
                <a:solidFill>
                  <a:srgbClr val="FF0000"/>
                </a:solidFill>
              </a:rPr>
              <a:t>تنظيم أعمال الحج من طواف وسعي ورمي للجمار </a:t>
            </a:r>
            <a:endParaRPr lang="ar-SA" sz="3200" b="1" dirty="0">
              <a:solidFill>
                <a:srgbClr val="FF0000"/>
              </a:solidFill>
            </a:endParaRPr>
          </a:p>
        </p:txBody>
      </p:sp>
      <p:sp>
        <p:nvSpPr>
          <p:cNvPr id="10" name="مستطيل 9"/>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48" presetClass="entr" presetSubtype="0" accel="5000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000" fill="hold"/>
                                        <p:tgtEl>
                                          <p:spTgt spid="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1" dur="1000" fill="hold"/>
                                        <p:tgtEl>
                                          <p:spTgt spid="6"/>
                                        </p:tgtEl>
                                        <p:attrNameLst>
                                          <p:attrName>ppt_x</p:attrName>
                                        </p:attrNameLst>
                                      </p:cBhvr>
                                      <p:tavLst>
                                        <p:tav tm="0">
                                          <p:val>
                                            <p:fltVal val="-1"/>
                                          </p:val>
                                        </p:tav>
                                        <p:tav tm="50000">
                                          <p:val>
                                            <p:fltVal val="0.95"/>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fade">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48" presetClass="entr" presetSubtype="0" accel="5000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9" dur="1000" fill="hold"/>
                                        <p:tgtEl>
                                          <p:spTgt spid="7"/>
                                        </p:tgtEl>
                                        <p:attrNameLst>
                                          <p:attrName>ppt_x</p:attrName>
                                        </p:attrNameLst>
                                      </p:cBhvr>
                                      <p:tavLst>
                                        <p:tav tm="0">
                                          <p:val>
                                            <p:fltVal val="-1"/>
                                          </p:val>
                                        </p:tav>
                                        <p:tav tm="50000">
                                          <p:val>
                                            <p:fltVal val="0.95"/>
                                          </p:val>
                                        </p:tav>
                                        <p:tav tm="100000">
                                          <p:val>
                                            <p:strVal val="#ppt_x"/>
                                          </p:val>
                                        </p:tav>
                                      </p:tavLst>
                                    </p:anim>
                                    <p:anim calcmode="lin" valueType="num">
                                      <p:cBhvr>
                                        <p:cTn id="30" dur="1000" fill="hold"/>
                                        <p:tgtEl>
                                          <p:spTgt spid="7"/>
                                        </p:tgtEl>
                                        <p:attrNameLst>
                                          <p:attrName>ppt_y</p:attrName>
                                        </p:attrNameLst>
                                      </p:cBhvr>
                                      <p:tavLst>
                                        <p:tav tm="0">
                                          <p:val>
                                            <p:strVal val="#ppt_y"/>
                                          </p:val>
                                        </p:tav>
                                        <p:tav tm="100000">
                                          <p:val>
                                            <p:strVal val="#ppt_y"/>
                                          </p:val>
                                        </p:tav>
                                      </p:tavLst>
                                    </p:anim>
                                    <p:animEffect transition="in" filter="fade">
                                      <p:cBhvr>
                                        <p:cTn id="31" dur="10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48" presetClass="entr" presetSubtype="0" accel="5000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7" dur="1000" fill="hold"/>
                                        <p:tgtEl>
                                          <p:spTgt spid="8"/>
                                        </p:tgtEl>
                                        <p:attrNameLst>
                                          <p:attrName>ppt_x</p:attrName>
                                        </p:attrNameLst>
                                      </p:cBhvr>
                                      <p:tavLst>
                                        <p:tav tm="0">
                                          <p:val>
                                            <p:fltVal val="-1"/>
                                          </p:val>
                                        </p:tav>
                                        <p:tav tm="50000">
                                          <p:val>
                                            <p:fltVal val="0.95"/>
                                          </p:val>
                                        </p:tav>
                                        <p:tav tm="100000">
                                          <p:val>
                                            <p:strVal val="#ppt_x"/>
                                          </p:val>
                                        </p:tav>
                                      </p:tavLst>
                                    </p:anim>
                                    <p:anim calcmode="lin" valueType="num">
                                      <p:cBhvr>
                                        <p:cTn id="38" dur="1000" fill="hold"/>
                                        <p:tgtEl>
                                          <p:spTgt spid="8"/>
                                        </p:tgtEl>
                                        <p:attrNameLst>
                                          <p:attrName>ppt_y</p:attrName>
                                        </p:attrNameLst>
                                      </p:cBhvr>
                                      <p:tavLst>
                                        <p:tav tm="0">
                                          <p:val>
                                            <p:strVal val="#ppt_y"/>
                                          </p:val>
                                        </p:tav>
                                        <p:tav tm="100000">
                                          <p:val>
                                            <p:strVal val="#ppt_y"/>
                                          </p:val>
                                        </p:tav>
                                      </p:tavLst>
                                    </p:anim>
                                    <p:animEffect transition="in" filter="fade">
                                      <p:cBhvr>
                                        <p:cTn id="39" dur="10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48" presetClass="entr" presetSubtype="0" accel="50000"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1000" fill="hold"/>
                                        <p:tgtEl>
                                          <p:spTgt spid="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5" dur="1000" fill="hold"/>
                                        <p:tgtEl>
                                          <p:spTgt spid="9"/>
                                        </p:tgtEl>
                                        <p:attrNameLst>
                                          <p:attrName>ppt_x</p:attrName>
                                        </p:attrNameLst>
                                      </p:cBhvr>
                                      <p:tavLst>
                                        <p:tav tm="0">
                                          <p:val>
                                            <p:fltVal val="-1"/>
                                          </p:val>
                                        </p:tav>
                                        <p:tav tm="50000">
                                          <p:val>
                                            <p:fltVal val="0.95"/>
                                          </p:val>
                                        </p:tav>
                                        <p:tav tm="100000">
                                          <p:val>
                                            <p:strVal val="#ppt_x"/>
                                          </p:val>
                                        </p:tav>
                                      </p:tavLst>
                                    </p:anim>
                                    <p:anim calcmode="lin" valueType="num">
                                      <p:cBhvr>
                                        <p:cTn id="46" dur="1000" fill="hold"/>
                                        <p:tgtEl>
                                          <p:spTgt spid="9"/>
                                        </p:tgtEl>
                                        <p:attrNameLst>
                                          <p:attrName>ppt_y</p:attrName>
                                        </p:attrNameLst>
                                      </p:cBhvr>
                                      <p:tavLst>
                                        <p:tav tm="0">
                                          <p:val>
                                            <p:strVal val="#ppt_y"/>
                                          </p:val>
                                        </p:tav>
                                        <p:tav tm="100000">
                                          <p:val>
                                            <p:strVal val="#ppt_y"/>
                                          </p:val>
                                        </p:tav>
                                      </p:tavLst>
                                    </p:anim>
                                    <p:animEffect transition="in" filter="fade">
                                      <p:cBhvr>
                                        <p:cTn id="4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4" cstate="print"/>
          <a:srcRect/>
          <a:stretch>
            <a:fillRect/>
          </a:stretch>
        </p:blipFill>
        <p:spPr bwMode="auto">
          <a:xfrm>
            <a:off x="2339752" y="1196752"/>
            <a:ext cx="5012233" cy="353906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
                                        <p:tgtEl>
                                          <p:spTgt spid="2"/>
                                        </p:tgtEl>
                                      </p:cBhvr>
                                    </p:animEffect>
                                    <p:anim calcmode="lin" valueType="num">
                                      <p:cBhvr>
                                        <p:cTn id="8" dur="400" fill="hold"/>
                                        <p:tgtEl>
                                          <p:spTgt spid="2"/>
                                        </p:tgtEl>
                                        <p:attrNameLst>
                                          <p:attrName>ppt_x</p:attrName>
                                        </p:attrNameLst>
                                      </p:cBhvr>
                                      <p:tavLst>
                                        <p:tav tm="0">
                                          <p:val>
                                            <p:strVal val="#ppt_x"/>
                                          </p:val>
                                        </p:tav>
                                        <p:tav tm="100000">
                                          <p:val>
                                            <p:strVal val="#ppt_x"/>
                                          </p:val>
                                        </p:tav>
                                      </p:tavLst>
                                    </p:anim>
                                    <p:anim calcmode="lin" valueType="num">
                                      <p:cBhvr>
                                        <p:cTn id="9" dur="400" fill="hold"/>
                                        <p:tgtEl>
                                          <p:spTgt spid="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4"/>
          <a:srcRect/>
          <a:stretch>
            <a:fillRect/>
          </a:stretch>
        </p:blipFill>
        <p:spPr bwMode="auto">
          <a:xfrm>
            <a:off x="357158" y="428604"/>
            <a:ext cx="8429684" cy="5786478"/>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8215338" y="1857364"/>
            <a:ext cx="466794" cy="707886"/>
          </a:xfrm>
          <a:prstGeom prst="rect">
            <a:avLst/>
          </a:prstGeom>
        </p:spPr>
        <p:txBody>
          <a:bodyPr wrap="none">
            <a:spAutoFit/>
          </a:bodyPr>
          <a:lstStyle/>
          <a:p>
            <a:r>
              <a:rPr lang="ar-SA" sz="4000" dirty="0">
                <a:solidFill>
                  <a:srgbClr val="FF0000"/>
                </a:solidFill>
              </a:rPr>
              <a:t>√</a:t>
            </a:r>
          </a:p>
        </p:txBody>
      </p:sp>
      <p:sp>
        <p:nvSpPr>
          <p:cNvPr id="4" name="مستطيل 3"/>
          <p:cNvSpPr/>
          <p:nvPr/>
        </p:nvSpPr>
        <p:spPr>
          <a:xfrm>
            <a:off x="5286380" y="4000504"/>
            <a:ext cx="466794" cy="707886"/>
          </a:xfrm>
          <a:prstGeom prst="rect">
            <a:avLst/>
          </a:prstGeom>
        </p:spPr>
        <p:txBody>
          <a:bodyPr wrap="none">
            <a:spAutoFit/>
          </a:bodyPr>
          <a:lstStyle/>
          <a:p>
            <a:r>
              <a:rPr lang="ar-SA" sz="4000" dirty="0">
                <a:solidFill>
                  <a:srgbClr val="FF0000"/>
                </a:solidFill>
              </a:rPr>
              <a:t>√</a:t>
            </a:r>
          </a:p>
        </p:txBody>
      </p:sp>
      <p:sp>
        <p:nvSpPr>
          <p:cNvPr id="5" name="مستطيل 4"/>
          <p:cNvSpPr/>
          <p:nvPr/>
        </p:nvSpPr>
        <p:spPr>
          <a:xfrm>
            <a:off x="8072462" y="5286388"/>
            <a:ext cx="466794" cy="707886"/>
          </a:xfrm>
          <a:prstGeom prst="rect">
            <a:avLst/>
          </a:prstGeom>
        </p:spPr>
        <p:txBody>
          <a:bodyPr wrap="none">
            <a:spAutoFit/>
          </a:bodyPr>
          <a:lstStyle/>
          <a:p>
            <a:r>
              <a:rPr lang="ar-SA" sz="4000" dirty="0">
                <a:solidFill>
                  <a:srgbClr val="FF0000"/>
                </a:solidFill>
              </a:rPr>
              <a:t>√</a:t>
            </a:r>
          </a:p>
        </p:txBody>
      </p:sp>
      <p:sp>
        <p:nvSpPr>
          <p:cNvPr id="6" name="مستطيل 5"/>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to="" calcmode="lin" valueType="num">
                                      <p:cBhvr>
                                        <p:cTn id="7" dur="1" fill="hold"/>
                                        <p:tgtEl>
                                          <p:spTgt spid="12290"/>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8" presetClass="entr" presetSubtype="0" accel="5000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1"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fade">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8" presetClass="entr" presetSubtype="0" accel="5000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9"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30" dur="1000" fill="hold"/>
                                        <p:tgtEl>
                                          <p:spTgt spid="5"/>
                                        </p:tgtEl>
                                        <p:attrNameLst>
                                          <p:attrName>ppt_y</p:attrName>
                                        </p:attrNameLst>
                                      </p:cBhvr>
                                      <p:tavLst>
                                        <p:tav tm="0">
                                          <p:val>
                                            <p:strVal val="#ppt_y"/>
                                          </p:val>
                                        </p:tav>
                                        <p:tav tm="100000">
                                          <p:val>
                                            <p:strVal val="#ppt_y"/>
                                          </p:val>
                                        </p:tav>
                                      </p:tavLst>
                                    </p:anim>
                                    <p:animEffect transition="in" filter="fade">
                                      <p:cBhvr>
                                        <p:cTn id="3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4"/>
          <a:srcRect/>
          <a:stretch>
            <a:fillRect/>
          </a:stretch>
        </p:blipFill>
        <p:spPr bwMode="auto">
          <a:xfrm>
            <a:off x="571473" y="1142984"/>
            <a:ext cx="8286808" cy="4205301"/>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982467" y="2500306"/>
            <a:ext cx="484428" cy="707886"/>
          </a:xfrm>
          <a:prstGeom prst="rect">
            <a:avLst/>
          </a:prstGeom>
        </p:spPr>
        <p:txBody>
          <a:bodyPr wrap="none">
            <a:spAutoFit/>
          </a:bodyPr>
          <a:lstStyle/>
          <a:p>
            <a:r>
              <a:rPr lang="ar-SA" sz="4000" dirty="0" smtClean="0">
                <a:solidFill>
                  <a:srgbClr val="FF0000"/>
                </a:solidFill>
              </a:rPr>
              <a:t>×</a:t>
            </a:r>
            <a:endParaRPr lang="ar-SA" sz="4000" dirty="0">
              <a:solidFill>
                <a:srgbClr val="FF0000"/>
              </a:solidFill>
            </a:endParaRPr>
          </a:p>
        </p:txBody>
      </p:sp>
      <p:sp>
        <p:nvSpPr>
          <p:cNvPr id="4" name="مستطيل 3"/>
          <p:cNvSpPr/>
          <p:nvPr/>
        </p:nvSpPr>
        <p:spPr>
          <a:xfrm>
            <a:off x="982467" y="3214686"/>
            <a:ext cx="484428" cy="707886"/>
          </a:xfrm>
          <a:prstGeom prst="rect">
            <a:avLst/>
          </a:prstGeom>
        </p:spPr>
        <p:txBody>
          <a:bodyPr wrap="none">
            <a:spAutoFit/>
          </a:bodyPr>
          <a:lstStyle/>
          <a:p>
            <a:r>
              <a:rPr lang="ar-SA" sz="4000" dirty="0" smtClean="0">
                <a:solidFill>
                  <a:srgbClr val="FF0000"/>
                </a:solidFill>
              </a:rPr>
              <a:t>×</a:t>
            </a:r>
            <a:endParaRPr lang="ar-SA" sz="4000" dirty="0">
              <a:solidFill>
                <a:srgbClr val="FF0000"/>
              </a:solidFill>
            </a:endParaRPr>
          </a:p>
        </p:txBody>
      </p:sp>
      <p:sp>
        <p:nvSpPr>
          <p:cNvPr id="5" name="مستطيل 4"/>
          <p:cNvSpPr/>
          <p:nvPr/>
        </p:nvSpPr>
        <p:spPr>
          <a:xfrm>
            <a:off x="1000100" y="4357694"/>
            <a:ext cx="466794" cy="707886"/>
          </a:xfrm>
          <a:prstGeom prst="rect">
            <a:avLst/>
          </a:prstGeom>
        </p:spPr>
        <p:txBody>
          <a:bodyPr wrap="none">
            <a:spAutoFit/>
          </a:bodyPr>
          <a:lstStyle/>
          <a:p>
            <a:r>
              <a:rPr lang="ar-SA" sz="4000" dirty="0">
                <a:solidFill>
                  <a:srgbClr val="FF0000"/>
                </a:solidFill>
              </a:rPr>
              <a:t>√</a:t>
            </a:r>
          </a:p>
        </p:txBody>
      </p:sp>
      <p:sp>
        <p:nvSpPr>
          <p:cNvPr id="6" name="مستطيل 5"/>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 to="" calcmode="lin" valueType="num">
                                      <p:cBhvr>
                                        <p:cTn id="7" dur="1" fill="hold"/>
                                        <p:tgtEl>
                                          <p:spTgt spid="1331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8" presetClass="entr" presetSubtype="0" accel="5000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1"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fade">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8" presetClass="entr" presetSubtype="0" accel="5000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9"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30" dur="1000" fill="hold"/>
                                        <p:tgtEl>
                                          <p:spTgt spid="5"/>
                                        </p:tgtEl>
                                        <p:attrNameLst>
                                          <p:attrName>ppt_y</p:attrName>
                                        </p:attrNameLst>
                                      </p:cBhvr>
                                      <p:tavLst>
                                        <p:tav tm="0">
                                          <p:val>
                                            <p:strVal val="#ppt_y"/>
                                          </p:val>
                                        </p:tav>
                                        <p:tav tm="100000">
                                          <p:val>
                                            <p:strVal val="#ppt_y"/>
                                          </p:val>
                                        </p:tav>
                                      </p:tavLst>
                                    </p:anim>
                                    <p:animEffect transition="in" filter="fade">
                                      <p:cBhvr>
                                        <p:cTn id="3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4"/>
          <a:srcRect/>
          <a:stretch>
            <a:fillRect/>
          </a:stretch>
        </p:blipFill>
        <p:spPr bwMode="auto">
          <a:xfrm>
            <a:off x="500034" y="428604"/>
            <a:ext cx="8372507" cy="1071570"/>
          </a:xfrm>
          <a:prstGeom prst="rect">
            <a:avLst/>
          </a:prstGeom>
          <a:ln w="88900" cap="sq" cmpd="thickThin">
            <a:solidFill>
              <a:srgbClr val="FF0000"/>
            </a:solidFill>
            <a:prstDash val="solid"/>
            <a:miter lim="800000"/>
          </a:ln>
          <a:effectLst>
            <a:innerShdw blurRad="76200">
              <a:srgbClr val="000000"/>
            </a:innerShdw>
          </a:effectLst>
        </p:spPr>
      </p:pic>
      <p:sp>
        <p:nvSpPr>
          <p:cNvPr id="4" name="مستطيل 3"/>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to="" calcmode="lin" valueType="num">
                                      <p:cBhvr>
                                        <p:cTn id="7" dur="1" fill="hold"/>
                                        <p:tgtEl>
                                          <p:spTgt spid="1433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4"/>
          <a:srcRect/>
          <a:stretch>
            <a:fillRect/>
          </a:stretch>
        </p:blipFill>
        <p:spPr bwMode="auto">
          <a:xfrm>
            <a:off x="466727" y="214290"/>
            <a:ext cx="8248677" cy="6357982"/>
          </a:xfrm>
          <a:prstGeom prst="rect">
            <a:avLst/>
          </a:prstGeom>
          <a:ln w="88900" cap="sq" cmpd="thickThin">
            <a:solidFill>
              <a:srgbClr val="FF0000"/>
            </a:solidFill>
            <a:prstDash val="solid"/>
            <a:miter lim="800000"/>
          </a:ln>
          <a:effectLst>
            <a:innerShdw blurRad="76200">
              <a:srgbClr val="000000"/>
            </a:innerShdw>
          </a:effectLst>
        </p:spPr>
      </p:pic>
      <p:sp>
        <p:nvSpPr>
          <p:cNvPr id="4" name="مربع نص 3"/>
          <p:cNvSpPr txBox="1">
            <a:spLocks noChangeArrowheads="1"/>
          </p:cNvSpPr>
          <p:nvPr/>
        </p:nvSpPr>
        <p:spPr bwMode="auto">
          <a:xfrm>
            <a:off x="1928794" y="1571612"/>
            <a:ext cx="5214961" cy="584200"/>
          </a:xfrm>
          <a:prstGeom prst="rect">
            <a:avLst/>
          </a:prstGeom>
          <a:noFill/>
          <a:ln w="9525">
            <a:noFill/>
            <a:miter lim="800000"/>
            <a:headEnd/>
            <a:tailEnd/>
          </a:ln>
        </p:spPr>
        <p:txBody>
          <a:bodyPr wrap="square">
            <a:spAutoFit/>
          </a:bodyPr>
          <a:lstStyle/>
          <a:p>
            <a:pPr algn="r"/>
            <a:r>
              <a:rPr lang="ar-SA" sz="3200" b="1" dirty="0" smtClean="0">
                <a:solidFill>
                  <a:srgbClr val="FF0000"/>
                </a:solidFill>
              </a:rPr>
              <a:t>يؤذي المارة </a:t>
            </a:r>
            <a:endParaRPr lang="ar-SA" sz="3200" b="1" dirty="0">
              <a:solidFill>
                <a:srgbClr val="FF0000"/>
              </a:solidFill>
            </a:endParaRPr>
          </a:p>
        </p:txBody>
      </p:sp>
      <p:sp>
        <p:nvSpPr>
          <p:cNvPr id="5" name="مربع نص 4"/>
          <p:cNvSpPr txBox="1">
            <a:spLocks noChangeArrowheads="1"/>
          </p:cNvSpPr>
          <p:nvPr/>
        </p:nvSpPr>
        <p:spPr bwMode="auto">
          <a:xfrm>
            <a:off x="928662" y="2500306"/>
            <a:ext cx="6429407" cy="584775"/>
          </a:xfrm>
          <a:prstGeom prst="rect">
            <a:avLst/>
          </a:prstGeom>
          <a:noFill/>
          <a:ln w="9525">
            <a:noFill/>
            <a:miter lim="800000"/>
            <a:headEnd/>
            <a:tailEnd/>
          </a:ln>
        </p:spPr>
        <p:txBody>
          <a:bodyPr wrap="square">
            <a:spAutoFit/>
          </a:bodyPr>
          <a:lstStyle/>
          <a:p>
            <a:pPr algn="r"/>
            <a:r>
              <a:rPr lang="ar-SA" sz="3200" b="1" dirty="0" smtClean="0">
                <a:solidFill>
                  <a:srgbClr val="FF0000"/>
                </a:solidFill>
              </a:rPr>
              <a:t>لا تشرع المزاحمة لتقبيل الحجر الأسود </a:t>
            </a:r>
            <a:endParaRPr lang="ar-SA" sz="3200" b="1" dirty="0">
              <a:solidFill>
                <a:srgbClr val="FF0000"/>
              </a:solidFill>
            </a:endParaRPr>
          </a:p>
        </p:txBody>
      </p:sp>
      <p:sp>
        <p:nvSpPr>
          <p:cNvPr id="6" name="مربع نص 5"/>
          <p:cNvSpPr txBox="1">
            <a:spLocks noChangeArrowheads="1"/>
          </p:cNvSpPr>
          <p:nvPr/>
        </p:nvSpPr>
        <p:spPr bwMode="auto">
          <a:xfrm>
            <a:off x="1000100" y="3357562"/>
            <a:ext cx="6429407" cy="584775"/>
          </a:xfrm>
          <a:prstGeom prst="rect">
            <a:avLst/>
          </a:prstGeom>
          <a:noFill/>
          <a:ln w="9525">
            <a:noFill/>
            <a:miter lim="800000"/>
            <a:headEnd/>
            <a:tailEnd/>
          </a:ln>
        </p:spPr>
        <p:txBody>
          <a:bodyPr wrap="square">
            <a:spAutoFit/>
          </a:bodyPr>
          <a:lstStyle/>
          <a:p>
            <a:r>
              <a:rPr lang="ar-SA" sz="3200" b="1" dirty="0" smtClean="0">
                <a:solidFill>
                  <a:srgbClr val="FF0000"/>
                </a:solidFill>
              </a:rPr>
              <a:t>يؤذي المارة </a:t>
            </a:r>
            <a:endParaRPr lang="ar-SA" sz="3200" b="1" dirty="0">
              <a:solidFill>
                <a:srgbClr val="FF0000"/>
              </a:solidFill>
            </a:endParaRPr>
          </a:p>
        </p:txBody>
      </p:sp>
      <p:sp>
        <p:nvSpPr>
          <p:cNvPr id="7" name="مربع نص 6"/>
          <p:cNvSpPr txBox="1">
            <a:spLocks noChangeArrowheads="1"/>
          </p:cNvSpPr>
          <p:nvPr/>
        </p:nvSpPr>
        <p:spPr bwMode="auto">
          <a:xfrm>
            <a:off x="1071538" y="4143380"/>
            <a:ext cx="6429407" cy="584775"/>
          </a:xfrm>
          <a:prstGeom prst="rect">
            <a:avLst/>
          </a:prstGeom>
          <a:noFill/>
          <a:ln w="9525">
            <a:noFill/>
            <a:miter lim="800000"/>
            <a:headEnd/>
            <a:tailEnd/>
          </a:ln>
        </p:spPr>
        <p:txBody>
          <a:bodyPr wrap="square">
            <a:spAutoFit/>
          </a:bodyPr>
          <a:lstStyle/>
          <a:p>
            <a:r>
              <a:rPr lang="ar-SA" sz="3200" b="1" dirty="0" smtClean="0">
                <a:solidFill>
                  <a:srgbClr val="FF0000"/>
                </a:solidFill>
              </a:rPr>
              <a:t>واجب على رجال الأمن والكشافة </a:t>
            </a:r>
            <a:endParaRPr lang="ar-SA" sz="3200" b="1" dirty="0">
              <a:solidFill>
                <a:srgbClr val="FF0000"/>
              </a:solidFill>
            </a:endParaRPr>
          </a:p>
        </p:txBody>
      </p:sp>
      <p:sp>
        <p:nvSpPr>
          <p:cNvPr id="8" name="مربع نص 7"/>
          <p:cNvSpPr txBox="1">
            <a:spLocks noChangeArrowheads="1"/>
          </p:cNvSpPr>
          <p:nvPr/>
        </p:nvSpPr>
        <p:spPr bwMode="auto">
          <a:xfrm>
            <a:off x="1214414" y="4929198"/>
            <a:ext cx="6429407" cy="584775"/>
          </a:xfrm>
          <a:prstGeom prst="rect">
            <a:avLst/>
          </a:prstGeom>
          <a:noFill/>
          <a:ln w="9525">
            <a:noFill/>
            <a:miter lim="800000"/>
            <a:headEnd/>
            <a:tailEnd/>
          </a:ln>
        </p:spPr>
        <p:txBody>
          <a:bodyPr wrap="square">
            <a:spAutoFit/>
          </a:bodyPr>
          <a:lstStyle/>
          <a:p>
            <a:r>
              <a:rPr lang="ar-SA" sz="3200" b="1" dirty="0" smtClean="0">
                <a:solidFill>
                  <a:srgbClr val="FF0000"/>
                </a:solidFill>
              </a:rPr>
              <a:t>أجره مضاعف </a:t>
            </a:r>
            <a:endParaRPr lang="ar-SA" sz="3200" b="1" dirty="0">
              <a:solidFill>
                <a:srgbClr val="FF0000"/>
              </a:solidFill>
            </a:endParaRPr>
          </a:p>
        </p:txBody>
      </p:sp>
      <p:sp>
        <p:nvSpPr>
          <p:cNvPr id="9" name="مربع نص 8"/>
          <p:cNvSpPr txBox="1">
            <a:spLocks noChangeArrowheads="1"/>
          </p:cNvSpPr>
          <p:nvPr/>
        </p:nvSpPr>
        <p:spPr bwMode="auto">
          <a:xfrm>
            <a:off x="1285852" y="5857892"/>
            <a:ext cx="6429407" cy="584775"/>
          </a:xfrm>
          <a:prstGeom prst="rect">
            <a:avLst/>
          </a:prstGeom>
          <a:noFill/>
          <a:ln w="9525">
            <a:noFill/>
            <a:miter lim="800000"/>
            <a:headEnd/>
            <a:tailEnd/>
          </a:ln>
        </p:spPr>
        <p:txBody>
          <a:bodyPr wrap="square">
            <a:spAutoFit/>
          </a:bodyPr>
          <a:lstStyle/>
          <a:p>
            <a:r>
              <a:rPr lang="ar-SA" sz="3200" b="1" dirty="0" smtClean="0">
                <a:solidFill>
                  <a:srgbClr val="FF0000"/>
                </a:solidFill>
              </a:rPr>
              <a:t>أجره مضاعف </a:t>
            </a:r>
            <a:endParaRPr lang="ar-SA" sz="3200" b="1" dirty="0">
              <a:solidFill>
                <a:srgbClr val="FF0000"/>
              </a:solidFill>
            </a:endParaRPr>
          </a:p>
        </p:txBody>
      </p:sp>
      <p:sp>
        <p:nvSpPr>
          <p:cNvPr id="10" name="مستطيل 9"/>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 to="" calcmode="lin" valueType="num">
                                      <p:cBhvr>
                                        <p:cTn id="7" dur="1" fill="hold"/>
                                        <p:tgtEl>
                                          <p:spTgt spid="1536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4"/>
                                        </p:tgtEl>
                                        <p:attrNameLst>
                                          <p:attrName>ppt_y</p:attrName>
                                        </p:attrNameLst>
                                      </p:cBhvr>
                                      <p:tavLst>
                                        <p:tav tm="0">
                                          <p:val>
                                            <p:strVal val="#ppt_y"/>
                                          </p:val>
                                        </p:tav>
                                        <p:tav tm="100000">
                                          <p:val>
                                            <p:strVal val="#ppt_y"/>
                                          </p:val>
                                        </p:tav>
                                      </p:tavLst>
                                    </p:anim>
                                    <p:animEffect transition="in" filter="fade">
                                      <p:cBhvr>
                                        <p:cTn id="15" dur="1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48" presetClass="entr" presetSubtype="0" accel="5000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1"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fade">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8" presetClass="entr" presetSubtype="0" accel="5000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9" dur="1000" fill="hold"/>
                                        <p:tgtEl>
                                          <p:spTgt spid="6"/>
                                        </p:tgtEl>
                                        <p:attrNameLst>
                                          <p:attrName>ppt_x</p:attrName>
                                        </p:attrNameLst>
                                      </p:cBhvr>
                                      <p:tavLst>
                                        <p:tav tm="0">
                                          <p:val>
                                            <p:fltVal val="-1"/>
                                          </p:val>
                                        </p:tav>
                                        <p:tav tm="50000">
                                          <p:val>
                                            <p:fltVal val="0.95"/>
                                          </p:val>
                                        </p:tav>
                                        <p:tav tm="100000">
                                          <p:val>
                                            <p:strVal val="#ppt_x"/>
                                          </p:val>
                                        </p:tav>
                                      </p:tavLst>
                                    </p:anim>
                                    <p:anim calcmode="lin" valueType="num">
                                      <p:cBhvr>
                                        <p:cTn id="30" dur="1000" fill="hold"/>
                                        <p:tgtEl>
                                          <p:spTgt spid="6"/>
                                        </p:tgtEl>
                                        <p:attrNameLst>
                                          <p:attrName>ppt_y</p:attrName>
                                        </p:attrNameLst>
                                      </p:cBhvr>
                                      <p:tavLst>
                                        <p:tav tm="0">
                                          <p:val>
                                            <p:strVal val="#ppt_y"/>
                                          </p:val>
                                        </p:tav>
                                        <p:tav tm="100000">
                                          <p:val>
                                            <p:strVal val="#ppt_y"/>
                                          </p:val>
                                        </p:tav>
                                      </p:tavLst>
                                    </p:anim>
                                    <p:animEffect transition="in" filter="fade">
                                      <p:cBhvr>
                                        <p:cTn id="31" dur="10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48" presetClass="entr" presetSubtype="0" accel="5000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1000" fill="hold"/>
                                        <p:tgtEl>
                                          <p:spTgt spid="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7" dur="1000" fill="hold"/>
                                        <p:tgtEl>
                                          <p:spTgt spid="7"/>
                                        </p:tgtEl>
                                        <p:attrNameLst>
                                          <p:attrName>ppt_x</p:attrName>
                                        </p:attrNameLst>
                                      </p:cBhvr>
                                      <p:tavLst>
                                        <p:tav tm="0">
                                          <p:val>
                                            <p:fltVal val="-1"/>
                                          </p:val>
                                        </p:tav>
                                        <p:tav tm="50000">
                                          <p:val>
                                            <p:fltVal val="0.95"/>
                                          </p:val>
                                        </p:tav>
                                        <p:tav tm="100000">
                                          <p:val>
                                            <p:strVal val="#ppt_x"/>
                                          </p:val>
                                        </p:tav>
                                      </p:tavLst>
                                    </p:anim>
                                    <p:anim calcmode="lin" valueType="num">
                                      <p:cBhvr>
                                        <p:cTn id="38" dur="1000" fill="hold"/>
                                        <p:tgtEl>
                                          <p:spTgt spid="7"/>
                                        </p:tgtEl>
                                        <p:attrNameLst>
                                          <p:attrName>ppt_y</p:attrName>
                                        </p:attrNameLst>
                                      </p:cBhvr>
                                      <p:tavLst>
                                        <p:tav tm="0">
                                          <p:val>
                                            <p:strVal val="#ppt_y"/>
                                          </p:val>
                                        </p:tav>
                                        <p:tav tm="100000">
                                          <p:val>
                                            <p:strVal val="#ppt_y"/>
                                          </p:val>
                                        </p:tav>
                                      </p:tavLst>
                                    </p:anim>
                                    <p:animEffect transition="in" filter="fade">
                                      <p:cBhvr>
                                        <p:cTn id="39" dur="10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48" presetClass="entr" presetSubtype="0" accel="50000"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1000" fill="hold"/>
                                        <p:tgtEl>
                                          <p:spTgt spid="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5" dur="1000" fill="hold"/>
                                        <p:tgtEl>
                                          <p:spTgt spid="8"/>
                                        </p:tgtEl>
                                        <p:attrNameLst>
                                          <p:attrName>ppt_x</p:attrName>
                                        </p:attrNameLst>
                                      </p:cBhvr>
                                      <p:tavLst>
                                        <p:tav tm="0">
                                          <p:val>
                                            <p:fltVal val="-1"/>
                                          </p:val>
                                        </p:tav>
                                        <p:tav tm="50000">
                                          <p:val>
                                            <p:fltVal val="0.95"/>
                                          </p:val>
                                        </p:tav>
                                        <p:tav tm="100000">
                                          <p:val>
                                            <p:strVal val="#ppt_x"/>
                                          </p:val>
                                        </p:tav>
                                      </p:tavLst>
                                    </p:anim>
                                    <p:anim calcmode="lin" valueType="num">
                                      <p:cBhvr>
                                        <p:cTn id="46" dur="1000" fill="hold"/>
                                        <p:tgtEl>
                                          <p:spTgt spid="8"/>
                                        </p:tgtEl>
                                        <p:attrNameLst>
                                          <p:attrName>ppt_y</p:attrName>
                                        </p:attrNameLst>
                                      </p:cBhvr>
                                      <p:tavLst>
                                        <p:tav tm="0">
                                          <p:val>
                                            <p:strVal val="#ppt_y"/>
                                          </p:val>
                                        </p:tav>
                                        <p:tav tm="100000">
                                          <p:val>
                                            <p:strVal val="#ppt_y"/>
                                          </p:val>
                                        </p:tav>
                                      </p:tavLst>
                                    </p:anim>
                                    <p:animEffect transition="in" filter="fade">
                                      <p:cBhvr>
                                        <p:cTn id="47" dur="10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48" presetClass="entr" presetSubtype="0" accel="5000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1000" fill="hold"/>
                                        <p:tgtEl>
                                          <p:spTgt spid="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53" dur="1000" fill="hold"/>
                                        <p:tgtEl>
                                          <p:spTgt spid="9"/>
                                        </p:tgtEl>
                                        <p:attrNameLst>
                                          <p:attrName>ppt_x</p:attrName>
                                        </p:attrNameLst>
                                      </p:cBhvr>
                                      <p:tavLst>
                                        <p:tav tm="0">
                                          <p:val>
                                            <p:fltVal val="-1"/>
                                          </p:val>
                                        </p:tav>
                                        <p:tav tm="50000">
                                          <p:val>
                                            <p:fltVal val="0.95"/>
                                          </p:val>
                                        </p:tav>
                                        <p:tav tm="100000">
                                          <p:val>
                                            <p:strVal val="#ppt_x"/>
                                          </p:val>
                                        </p:tav>
                                      </p:tavLst>
                                    </p:anim>
                                    <p:anim calcmode="lin" valueType="num">
                                      <p:cBhvr>
                                        <p:cTn id="54" dur="1000" fill="hold"/>
                                        <p:tgtEl>
                                          <p:spTgt spid="9"/>
                                        </p:tgtEl>
                                        <p:attrNameLst>
                                          <p:attrName>ppt_y</p:attrName>
                                        </p:attrNameLst>
                                      </p:cBhvr>
                                      <p:tavLst>
                                        <p:tav tm="0">
                                          <p:val>
                                            <p:strVal val="#ppt_y"/>
                                          </p:val>
                                        </p:tav>
                                        <p:tav tm="100000">
                                          <p:val>
                                            <p:strVal val="#ppt_y"/>
                                          </p:val>
                                        </p:tav>
                                      </p:tavLst>
                                    </p:anim>
                                    <p:animEffect transition="in" filter="fade">
                                      <p:cBhvr>
                                        <p:cTn id="5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6\1\التربية الاسلامية الصف السادس ف2  توزيع و تحضير و عروض بوربوينت و كتاب و اوراق عمل و خرائط مفاهيم\فقه\بور بوينت فقه سادس ابتدائي ف2 كتاب الطالب\حكم الصيام ومكانته\22.pn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12" y="44624"/>
            <a:ext cx="9144000" cy="6813376"/>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t="100000" r="100000"/>
            </a:path>
            <a:tileRect l="-100000" b="-100000"/>
          </a:gradFill>
        </p:spPr>
      </p:pic>
    </p:spTree>
    <p:extLst>
      <p:ext uri="{BB962C8B-B14F-4D97-AF65-F5344CB8AC3E}">
        <p14:creationId xmlns:p14="http://schemas.microsoft.com/office/powerpoint/2010/main" val="368001327"/>
      </p:ext>
    </p:extLst>
  </p:cSld>
  <p:clrMapOvr>
    <a:masterClrMapping/>
  </p:clrMapOvr>
  <p:transition>
    <p:wheel spokes="1"/>
    <p:sndAc>
      <p:stSnd>
        <p:snd r:embed="rId3" name="coin.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571472" y="847066"/>
            <a:ext cx="8215370" cy="1938992"/>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lvl="0" rtl="0" fontAlgn="base">
              <a:spcBef>
                <a:spcPct val="0"/>
              </a:spcBef>
              <a:spcAft>
                <a:spcPct val="0"/>
              </a:spcAft>
            </a:pPr>
            <a:r>
              <a:rPr lang="ar-SA" sz="4000" b="1" dirty="0" smtClean="0">
                <a:solidFill>
                  <a:schemeClr val="bg1"/>
                </a:solidFill>
                <a:latin typeface="Calibri" pitchFamily="34" charset="0"/>
                <a:ea typeface="Calibri" pitchFamily="34" charset="0"/>
                <a:cs typeface="Arial" pitchFamily="34" charset="0"/>
              </a:rPr>
              <a:t>- تبدأ أعمال الحج من اليوم الثامن من ذي الحجة وينتهي آخرها في اليوم الثالث عشر وهذا بيانها حسب الأيام :</a:t>
            </a:r>
          </a:p>
        </p:txBody>
      </p:sp>
      <p:pic>
        <p:nvPicPr>
          <p:cNvPr id="2" name="Picture 2"/>
          <p:cNvPicPr>
            <a:picLocks noChangeAspect="1" noChangeArrowheads="1"/>
          </p:cNvPicPr>
          <p:nvPr/>
        </p:nvPicPr>
        <p:blipFill>
          <a:blip r:embed="rId4"/>
          <a:srcRect/>
          <a:stretch>
            <a:fillRect/>
          </a:stretch>
        </p:blipFill>
        <p:spPr bwMode="auto">
          <a:xfrm>
            <a:off x="2714612" y="3214686"/>
            <a:ext cx="4207945" cy="278608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4" name="مستطيل 3"/>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8433"/>
                                        </p:tgtEl>
                                        <p:attrNameLst>
                                          <p:attrName>style.visibility</p:attrName>
                                        </p:attrNameLst>
                                      </p:cBhvr>
                                      <p:to>
                                        <p:strVal val="visible"/>
                                      </p:to>
                                    </p:set>
                                    <p:anim calcmode="lin" valueType="num">
                                      <p:cBhvr>
                                        <p:cTn id="7" dur="500" decel="50000" fill="hold">
                                          <p:stCondLst>
                                            <p:cond delay="0"/>
                                          </p:stCondLst>
                                        </p:cTn>
                                        <p:tgtEl>
                                          <p:spTgt spid="1843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843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8433"/>
                                        </p:tgtEl>
                                        <p:attrNameLst>
                                          <p:attrName>ppt_w</p:attrName>
                                        </p:attrNameLst>
                                      </p:cBhvr>
                                      <p:tavLst>
                                        <p:tav tm="0">
                                          <p:val>
                                            <p:strVal val="#ppt_w*.05"/>
                                          </p:val>
                                        </p:tav>
                                        <p:tav tm="100000">
                                          <p:val>
                                            <p:strVal val="#ppt_w"/>
                                          </p:val>
                                        </p:tav>
                                      </p:tavLst>
                                    </p:anim>
                                    <p:anim calcmode="lin" valueType="num">
                                      <p:cBhvr>
                                        <p:cTn id="10" dur="1000" fill="hold"/>
                                        <p:tgtEl>
                                          <p:spTgt spid="1843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843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843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843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8433"/>
                                        </p:tgtEl>
                                      </p:cBhvr>
                                    </p:animEffect>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8596" y="357166"/>
            <a:ext cx="8429684" cy="1323439"/>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ar-SA" sz="4000" b="1" dirty="0" smtClean="0"/>
              <a:t>- أعمال اليوم الثامن من ذي الحجة :</a:t>
            </a:r>
          </a:p>
          <a:p>
            <a:r>
              <a:rPr lang="ar-SA" sz="4000" b="1" dirty="0" smtClean="0"/>
              <a:t>هذا اليوم هو أول أيام الحج ويشرع فيه ما يأتي :</a:t>
            </a:r>
          </a:p>
        </p:txBody>
      </p:sp>
      <p:pic>
        <p:nvPicPr>
          <p:cNvPr id="3074" name="Picture 2"/>
          <p:cNvPicPr>
            <a:picLocks noChangeAspect="1" noChangeArrowheads="1"/>
          </p:cNvPicPr>
          <p:nvPr/>
        </p:nvPicPr>
        <p:blipFill>
          <a:blip r:embed="rId4"/>
          <a:srcRect/>
          <a:stretch>
            <a:fillRect/>
          </a:stretch>
        </p:blipFill>
        <p:spPr bwMode="auto">
          <a:xfrm>
            <a:off x="4943492" y="1928802"/>
            <a:ext cx="3914788" cy="4572032"/>
          </a:xfrm>
          <a:prstGeom prst="rect">
            <a:avLst/>
          </a:prstGeom>
          <a:ln w="88900" cap="sq" cmpd="thickThin">
            <a:solidFill>
              <a:srgbClr val="FF0000"/>
            </a:solidFill>
            <a:prstDash val="solid"/>
            <a:miter lim="800000"/>
          </a:ln>
          <a:effectLst>
            <a:innerShdw blurRad="76200">
              <a:srgbClr val="000000"/>
            </a:innerShdw>
          </a:effectLst>
        </p:spPr>
      </p:pic>
      <p:pic>
        <p:nvPicPr>
          <p:cNvPr id="3075" name="Picture 3"/>
          <p:cNvPicPr>
            <a:picLocks noChangeAspect="1" noChangeArrowheads="1"/>
          </p:cNvPicPr>
          <p:nvPr/>
        </p:nvPicPr>
        <p:blipFill>
          <a:blip r:embed="rId5"/>
          <a:srcRect/>
          <a:stretch>
            <a:fillRect/>
          </a:stretch>
        </p:blipFill>
        <p:spPr bwMode="auto">
          <a:xfrm>
            <a:off x="285720" y="1857364"/>
            <a:ext cx="4357718" cy="4714908"/>
          </a:xfrm>
          <a:prstGeom prst="rect">
            <a:avLst/>
          </a:prstGeom>
          <a:ln w="88900" cap="sq" cmpd="thickThin">
            <a:solidFill>
              <a:srgbClr val="FF0000"/>
            </a:solidFill>
            <a:prstDash val="solid"/>
            <a:miter lim="800000"/>
          </a:ln>
          <a:effectLst>
            <a:innerShdw blurRad="76200">
              <a:srgbClr val="000000"/>
            </a:innerShdw>
          </a:effectLst>
        </p:spPr>
      </p:pic>
      <p:sp>
        <p:nvSpPr>
          <p:cNvPr id="5" name="مربع نص 4"/>
          <p:cNvSpPr txBox="1">
            <a:spLocks noChangeArrowheads="1"/>
          </p:cNvSpPr>
          <p:nvPr/>
        </p:nvSpPr>
        <p:spPr bwMode="auto">
          <a:xfrm>
            <a:off x="4143372" y="3221180"/>
            <a:ext cx="3643325" cy="523220"/>
          </a:xfrm>
          <a:prstGeom prst="rect">
            <a:avLst/>
          </a:prstGeom>
          <a:noFill/>
          <a:ln w="9525">
            <a:noFill/>
            <a:miter lim="800000"/>
            <a:headEnd/>
            <a:tailEnd/>
          </a:ln>
        </p:spPr>
        <p:txBody>
          <a:bodyPr wrap="square">
            <a:spAutoFit/>
          </a:bodyPr>
          <a:lstStyle/>
          <a:p>
            <a:pPr algn="r"/>
            <a:r>
              <a:rPr lang="ar-SA" sz="2800" b="1" dirty="0" smtClean="0">
                <a:solidFill>
                  <a:srgbClr val="FF0000"/>
                </a:solidFill>
              </a:rPr>
              <a:t>الاغتسال قبل الإحرام </a:t>
            </a:r>
            <a:endParaRPr lang="ar-SA" sz="2800" b="1" dirty="0">
              <a:solidFill>
                <a:srgbClr val="FF0000"/>
              </a:solidFill>
            </a:endParaRPr>
          </a:p>
        </p:txBody>
      </p:sp>
      <p:sp>
        <p:nvSpPr>
          <p:cNvPr id="6" name="مربع نص 5"/>
          <p:cNvSpPr txBox="1">
            <a:spLocks noChangeArrowheads="1"/>
          </p:cNvSpPr>
          <p:nvPr/>
        </p:nvSpPr>
        <p:spPr bwMode="auto">
          <a:xfrm>
            <a:off x="4143372" y="3792684"/>
            <a:ext cx="3643325" cy="584775"/>
          </a:xfrm>
          <a:prstGeom prst="rect">
            <a:avLst/>
          </a:prstGeom>
          <a:noFill/>
          <a:ln w="9525">
            <a:noFill/>
            <a:miter lim="800000"/>
            <a:headEnd/>
            <a:tailEnd/>
          </a:ln>
        </p:spPr>
        <p:txBody>
          <a:bodyPr wrap="square">
            <a:spAutoFit/>
          </a:bodyPr>
          <a:lstStyle/>
          <a:p>
            <a:r>
              <a:rPr lang="ar-SA" sz="3200" b="1" dirty="0" smtClean="0">
                <a:solidFill>
                  <a:srgbClr val="FF0000"/>
                </a:solidFill>
              </a:rPr>
              <a:t>تطيب الرجل في بدنه</a:t>
            </a:r>
            <a:endParaRPr lang="ar-SA" sz="3200" b="1" dirty="0">
              <a:solidFill>
                <a:srgbClr val="FF0000"/>
              </a:solidFill>
            </a:endParaRPr>
          </a:p>
        </p:txBody>
      </p:sp>
      <p:sp>
        <p:nvSpPr>
          <p:cNvPr id="7" name="مربع نص 6"/>
          <p:cNvSpPr txBox="1">
            <a:spLocks noChangeArrowheads="1"/>
          </p:cNvSpPr>
          <p:nvPr/>
        </p:nvSpPr>
        <p:spPr bwMode="auto">
          <a:xfrm>
            <a:off x="4214810" y="4435626"/>
            <a:ext cx="3643325" cy="646331"/>
          </a:xfrm>
          <a:prstGeom prst="rect">
            <a:avLst/>
          </a:prstGeom>
          <a:noFill/>
          <a:ln w="9525">
            <a:noFill/>
            <a:miter lim="800000"/>
            <a:headEnd/>
            <a:tailEnd/>
          </a:ln>
        </p:spPr>
        <p:txBody>
          <a:bodyPr wrap="square">
            <a:spAutoFit/>
          </a:bodyPr>
          <a:lstStyle/>
          <a:p>
            <a:pPr algn="r"/>
            <a:r>
              <a:rPr lang="ar-SA" sz="3600" b="1" dirty="0" smtClean="0">
                <a:solidFill>
                  <a:srgbClr val="FF0000"/>
                </a:solidFill>
              </a:rPr>
              <a:t>الإحرام بعد صلاة </a:t>
            </a:r>
            <a:endParaRPr lang="ar-SA" sz="3600" b="1" dirty="0">
              <a:solidFill>
                <a:srgbClr val="FF0000"/>
              </a:solidFill>
            </a:endParaRPr>
          </a:p>
        </p:txBody>
      </p:sp>
      <p:sp>
        <p:nvSpPr>
          <p:cNvPr id="8" name="مربع نص 7"/>
          <p:cNvSpPr txBox="1">
            <a:spLocks noChangeArrowheads="1"/>
          </p:cNvSpPr>
          <p:nvPr/>
        </p:nvSpPr>
        <p:spPr bwMode="auto">
          <a:xfrm>
            <a:off x="4786314" y="5007130"/>
            <a:ext cx="3000383" cy="1569660"/>
          </a:xfrm>
          <a:prstGeom prst="rect">
            <a:avLst/>
          </a:prstGeom>
          <a:noFill/>
          <a:ln w="9525">
            <a:noFill/>
            <a:miter lim="800000"/>
            <a:headEnd/>
            <a:tailEnd/>
          </a:ln>
        </p:spPr>
        <p:txBody>
          <a:bodyPr wrap="square">
            <a:spAutoFit/>
          </a:bodyPr>
          <a:lstStyle/>
          <a:p>
            <a:pPr algn="r"/>
            <a:r>
              <a:rPr lang="ar-SA" sz="3200" b="1" dirty="0" smtClean="0">
                <a:solidFill>
                  <a:srgbClr val="FF0000"/>
                </a:solidFill>
              </a:rPr>
              <a:t>إحرام الرجل في إزار ورداء أبيضين ونعلين </a:t>
            </a:r>
            <a:endParaRPr lang="ar-SA" sz="3200" b="1" dirty="0">
              <a:solidFill>
                <a:srgbClr val="FF0000"/>
              </a:solidFill>
            </a:endParaRPr>
          </a:p>
        </p:txBody>
      </p:sp>
      <p:sp>
        <p:nvSpPr>
          <p:cNvPr id="9" name="مربع نص 8"/>
          <p:cNvSpPr txBox="1">
            <a:spLocks noChangeArrowheads="1"/>
          </p:cNvSpPr>
          <p:nvPr/>
        </p:nvSpPr>
        <p:spPr bwMode="auto">
          <a:xfrm>
            <a:off x="2214546" y="3857628"/>
            <a:ext cx="1500185" cy="646331"/>
          </a:xfrm>
          <a:prstGeom prst="rect">
            <a:avLst/>
          </a:prstGeom>
          <a:noFill/>
          <a:ln w="9525">
            <a:noFill/>
            <a:miter lim="800000"/>
            <a:headEnd/>
            <a:tailEnd/>
          </a:ln>
        </p:spPr>
        <p:txBody>
          <a:bodyPr wrap="square">
            <a:spAutoFit/>
          </a:bodyPr>
          <a:lstStyle/>
          <a:p>
            <a:pPr algn="r"/>
            <a:r>
              <a:rPr lang="ar-SA" sz="3600" b="1" dirty="0" smtClean="0">
                <a:solidFill>
                  <a:srgbClr val="FF0000"/>
                </a:solidFill>
              </a:rPr>
              <a:t>الظهر</a:t>
            </a:r>
            <a:endParaRPr lang="ar-SA" sz="3600" b="1" dirty="0">
              <a:solidFill>
                <a:srgbClr val="FF0000"/>
              </a:solidFill>
            </a:endParaRPr>
          </a:p>
        </p:txBody>
      </p:sp>
      <p:sp>
        <p:nvSpPr>
          <p:cNvPr id="10" name="مربع نص 9"/>
          <p:cNvSpPr txBox="1">
            <a:spLocks noChangeArrowheads="1"/>
          </p:cNvSpPr>
          <p:nvPr/>
        </p:nvSpPr>
        <p:spPr bwMode="auto">
          <a:xfrm>
            <a:off x="357158" y="3929066"/>
            <a:ext cx="1500185" cy="646331"/>
          </a:xfrm>
          <a:prstGeom prst="rect">
            <a:avLst/>
          </a:prstGeom>
          <a:noFill/>
          <a:ln w="9525">
            <a:noFill/>
            <a:miter lim="800000"/>
            <a:headEnd/>
            <a:tailEnd/>
          </a:ln>
        </p:spPr>
        <p:txBody>
          <a:bodyPr wrap="square">
            <a:spAutoFit/>
          </a:bodyPr>
          <a:lstStyle/>
          <a:p>
            <a:pPr algn="r"/>
            <a:r>
              <a:rPr lang="ar-SA" sz="3600" b="1" dirty="0" smtClean="0">
                <a:solidFill>
                  <a:srgbClr val="FF0000"/>
                </a:solidFill>
              </a:rPr>
              <a:t>العصر </a:t>
            </a:r>
            <a:endParaRPr lang="ar-SA" sz="3600" b="1" dirty="0">
              <a:solidFill>
                <a:srgbClr val="FF0000"/>
              </a:solidFill>
            </a:endParaRPr>
          </a:p>
        </p:txBody>
      </p:sp>
      <p:sp>
        <p:nvSpPr>
          <p:cNvPr id="11" name="مربع نص 10"/>
          <p:cNvSpPr txBox="1">
            <a:spLocks noChangeArrowheads="1"/>
          </p:cNvSpPr>
          <p:nvPr/>
        </p:nvSpPr>
        <p:spPr bwMode="auto">
          <a:xfrm>
            <a:off x="1357290" y="4357694"/>
            <a:ext cx="1500185" cy="646331"/>
          </a:xfrm>
          <a:prstGeom prst="rect">
            <a:avLst/>
          </a:prstGeom>
          <a:noFill/>
          <a:ln w="9525">
            <a:noFill/>
            <a:miter lim="800000"/>
            <a:headEnd/>
            <a:tailEnd/>
          </a:ln>
        </p:spPr>
        <p:txBody>
          <a:bodyPr wrap="square">
            <a:spAutoFit/>
          </a:bodyPr>
          <a:lstStyle/>
          <a:p>
            <a:pPr algn="r"/>
            <a:r>
              <a:rPr lang="ar-SA" sz="3600" b="1" dirty="0" smtClean="0">
                <a:solidFill>
                  <a:srgbClr val="FF0000"/>
                </a:solidFill>
              </a:rPr>
              <a:t>العشاء</a:t>
            </a:r>
            <a:endParaRPr lang="ar-SA" sz="3600" b="1" dirty="0">
              <a:solidFill>
                <a:srgbClr val="FF0000"/>
              </a:solidFill>
            </a:endParaRPr>
          </a:p>
        </p:txBody>
      </p:sp>
      <p:sp>
        <p:nvSpPr>
          <p:cNvPr id="12" name="مستطيل 11"/>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 to="" calcmode="lin" valueType="num">
                                      <p:cBhvr>
                                        <p:cTn id="14" dur="1" fill="hold"/>
                                        <p:tgtEl>
                                          <p:spTgt spid="3074"/>
                                        </p:tgtEl>
                                        <p:attrNameLst>
                                          <p:attrName/>
                                        </p:attrNameLst>
                                      </p:cBhvr>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nodeType="clickEffect">
                                  <p:stCondLst>
                                    <p:cond delay="0"/>
                                  </p:stCondLst>
                                  <p:childTnLst>
                                    <p:set>
                                      <p:cBhvr>
                                        <p:cTn id="18" dur="1" fill="hold">
                                          <p:stCondLst>
                                            <p:cond delay="0"/>
                                          </p:stCondLst>
                                        </p:cTn>
                                        <p:tgtEl>
                                          <p:spTgt spid="3075"/>
                                        </p:tgtEl>
                                        <p:attrNameLst>
                                          <p:attrName>style.visibility</p:attrName>
                                        </p:attrNameLst>
                                      </p:cBhvr>
                                      <p:to>
                                        <p:strVal val="visible"/>
                                      </p:to>
                                    </p:set>
                                    <p:anim to="" calcmode="lin" valueType="num">
                                      <p:cBhvr>
                                        <p:cTn id="19" dur="1" fill="hold"/>
                                        <p:tgtEl>
                                          <p:spTgt spid="3075"/>
                                        </p:tgtEl>
                                        <p:attrNameLst>
                                          <p:attrName/>
                                        </p:attrNameLst>
                                      </p:cBhvr>
                                    </p:anim>
                                  </p:childTnLst>
                                </p:cTn>
                              </p:par>
                            </p:childTnLst>
                          </p:cTn>
                        </p:par>
                      </p:childTnLst>
                    </p:cTn>
                  </p:par>
                  <p:par>
                    <p:cTn id="20" fill="hold">
                      <p:stCondLst>
                        <p:cond delay="indefinite"/>
                      </p:stCondLst>
                      <p:childTnLst>
                        <p:par>
                          <p:cTn id="21" fill="hold">
                            <p:stCondLst>
                              <p:cond delay="0"/>
                            </p:stCondLst>
                            <p:childTnLst>
                              <p:par>
                                <p:cTn id="22" presetID="48" presetClass="entr" presetSubtype="0" accel="5000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5"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26" dur="1000" fill="hold"/>
                                        <p:tgtEl>
                                          <p:spTgt spid="5"/>
                                        </p:tgtEl>
                                        <p:attrNameLst>
                                          <p:attrName>ppt_y</p:attrName>
                                        </p:attrNameLst>
                                      </p:cBhvr>
                                      <p:tavLst>
                                        <p:tav tm="0">
                                          <p:val>
                                            <p:strVal val="#ppt_y"/>
                                          </p:val>
                                        </p:tav>
                                        <p:tav tm="100000">
                                          <p:val>
                                            <p:strVal val="#ppt_y"/>
                                          </p:val>
                                        </p:tav>
                                      </p:tavLst>
                                    </p:anim>
                                    <p:animEffect transition="in" filter="fade">
                                      <p:cBhvr>
                                        <p:cTn id="27" dur="1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48" presetClass="entr" presetSubtype="0" accel="5000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1000" fill="hold"/>
                                        <p:tgtEl>
                                          <p:spTgt spid="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3" dur="1000" fill="hold"/>
                                        <p:tgtEl>
                                          <p:spTgt spid="6"/>
                                        </p:tgtEl>
                                        <p:attrNameLst>
                                          <p:attrName>ppt_x</p:attrName>
                                        </p:attrNameLst>
                                      </p:cBhvr>
                                      <p:tavLst>
                                        <p:tav tm="0">
                                          <p:val>
                                            <p:fltVal val="-1"/>
                                          </p:val>
                                        </p:tav>
                                        <p:tav tm="50000">
                                          <p:val>
                                            <p:fltVal val="0.95"/>
                                          </p:val>
                                        </p:tav>
                                        <p:tav tm="100000">
                                          <p:val>
                                            <p:strVal val="#ppt_x"/>
                                          </p:val>
                                        </p:tav>
                                      </p:tavLst>
                                    </p:anim>
                                    <p:anim calcmode="lin" valueType="num">
                                      <p:cBhvr>
                                        <p:cTn id="34" dur="1000" fill="hold"/>
                                        <p:tgtEl>
                                          <p:spTgt spid="6"/>
                                        </p:tgtEl>
                                        <p:attrNameLst>
                                          <p:attrName>ppt_y</p:attrName>
                                        </p:attrNameLst>
                                      </p:cBhvr>
                                      <p:tavLst>
                                        <p:tav tm="0">
                                          <p:val>
                                            <p:strVal val="#ppt_y"/>
                                          </p:val>
                                        </p:tav>
                                        <p:tav tm="100000">
                                          <p:val>
                                            <p:strVal val="#ppt_y"/>
                                          </p:val>
                                        </p:tav>
                                      </p:tavLst>
                                    </p:anim>
                                    <p:animEffect transition="in" filter="fade">
                                      <p:cBhvr>
                                        <p:cTn id="35" dur="10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48" presetClass="entr" presetSubtype="0" accel="5000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1000" fill="hold"/>
                                        <p:tgtEl>
                                          <p:spTgt spid="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1" dur="1000" fill="hold"/>
                                        <p:tgtEl>
                                          <p:spTgt spid="7"/>
                                        </p:tgtEl>
                                        <p:attrNameLst>
                                          <p:attrName>ppt_x</p:attrName>
                                        </p:attrNameLst>
                                      </p:cBhvr>
                                      <p:tavLst>
                                        <p:tav tm="0">
                                          <p:val>
                                            <p:fltVal val="-1"/>
                                          </p:val>
                                        </p:tav>
                                        <p:tav tm="50000">
                                          <p:val>
                                            <p:fltVal val="0.95"/>
                                          </p:val>
                                        </p:tav>
                                        <p:tav tm="100000">
                                          <p:val>
                                            <p:strVal val="#ppt_x"/>
                                          </p:val>
                                        </p:tav>
                                      </p:tavLst>
                                    </p:anim>
                                    <p:anim calcmode="lin" valueType="num">
                                      <p:cBhvr>
                                        <p:cTn id="42" dur="1000" fill="hold"/>
                                        <p:tgtEl>
                                          <p:spTgt spid="7"/>
                                        </p:tgtEl>
                                        <p:attrNameLst>
                                          <p:attrName>ppt_y</p:attrName>
                                        </p:attrNameLst>
                                      </p:cBhvr>
                                      <p:tavLst>
                                        <p:tav tm="0">
                                          <p:val>
                                            <p:strVal val="#ppt_y"/>
                                          </p:val>
                                        </p:tav>
                                        <p:tav tm="100000">
                                          <p:val>
                                            <p:strVal val="#ppt_y"/>
                                          </p:val>
                                        </p:tav>
                                      </p:tavLst>
                                    </p:anim>
                                    <p:animEffect transition="in" filter="fade">
                                      <p:cBhvr>
                                        <p:cTn id="43" dur="10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48" presetClass="entr" presetSubtype="0" accel="50000"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1000" fill="hold"/>
                                        <p:tgtEl>
                                          <p:spTgt spid="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9" dur="1000" fill="hold"/>
                                        <p:tgtEl>
                                          <p:spTgt spid="8"/>
                                        </p:tgtEl>
                                        <p:attrNameLst>
                                          <p:attrName>ppt_x</p:attrName>
                                        </p:attrNameLst>
                                      </p:cBhvr>
                                      <p:tavLst>
                                        <p:tav tm="0">
                                          <p:val>
                                            <p:fltVal val="-1"/>
                                          </p:val>
                                        </p:tav>
                                        <p:tav tm="50000">
                                          <p:val>
                                            <p:fltVal val="0.95"/>
                                          </p:val>
                                        </p:tav>
                                        <p:tav tm="100000">
                                          <p:val>
                                            <p:strVal val="#ppt_x"/>
                                          </p:val>
                                        </p:tav>
                                      </p:tavLst>
                                    </p:anim>
                                    <p:anim calcmode="lin" valueType="num">
                                      <p:cBhvr>
                                        <p:cTn id="50" dur="1000" fill="hold"/>
                                        <p:tgtEl>
                                          <p:spTgt spid="8"/>
                                        </p:tgtEl>
                                        <p:attrNameLst>
                                          <p:attrName>ppt_y</p:attrName>
                                        </p:attrNameLst>
                                      </p:cBhvr>
                                      <p:tavLst>
                                        <p:tav tm="0">
                                          <p:val>
                                            <p:strVal val="#ppt_y"/>
                                          </p:val>
                                        </p:tav>
                                        <p:tav tm="100000">
                                          <p:val>
                                            <p:strVal val="#ppt_y"/>
                                          </p:val>
                                        </p:tav>
                                      </p:tavLst>
                                    </p:anim>
                                    <p:animEffect transition="in" filter="fade">
                                      <p:cBhvr>
                                        <p:cTn id="51" dur="1000"/>
                                        <p:tgtEl>
                                          <p:spTgt spid="8"/>
                                        </p:tgtEl>
                                      </p:cBhvr>
                                    </p:animEffect>
                                  </p:childTnLst>
                                </p:cTn>
                              </p:par>
                            </p:childTnLst>
                          </p:cTn>
                        </p:par>
                      </p:childTnLst>
                    </p:cTn>
                  </p:par>
                  <p:par>
                    <p:cTn id="52" fill="hold">
                      <p:stCondLst>
                        <p:cond delay="indefinite"/>
                      </p:stCondLst>
                      <p:childTnLst>
                        <p:par>
                          <p:cTn id="53" fill="hold">
                            <p:stCondLst>
                              <p:cond delay="0"/>
                            </p:stCondLst>
                            <p:childTnLst>
                              <p:par>
                                <p:cTn id="54" presetID="48" presetClass="entr" presetSubtype="0" accel="50000"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1000" fill="hold"/>
                                        <p:tgtEl>
                                          <p:spTgt spid="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57" dur="1000" fill="hold"/>
                                        <p:tgtEl>
                                          <p:spTgt spid="9"/>
                                        </p:tgtEl>
                                        <p:attrNameLst>
                                          <p:attrName>ppt_x</p:attrName>
                                        </p:attrNameLst>
                                      </p:cBhvr>
                                      <p:tavLst>
                                        <p:tav tm="0">
                                          <p:val>
                                            <p:fltVal val="-1"/>
                                          </p:val>
                                        </p:tav>
                                        <p:tav tm="50000">
                                          <p:val>
                                            <p:fltVal val="0.95"/>
                                          </p:val>
                                        </p:tav>
                                        <p:tav tm="100000">
                                          <p:val>
                                            <p:strVal val="#ppt_x"/>
                                          </p:val>
                                        </p:tav>
                                      </p:tavLst>
                                    </p:anim>
                                    <p:anim calcmode="lin" valueType="num">
                                      <p:cBhvr>
                                        <p:cTn id="58" dur="1000" fill="hold"/>
                                        <p:tgtEl>
                                          <p:spTgt spid="9"/>
                                        </p:tgtEl>
                                        <p:attrNameLst>
                                          <p:attrName>ppt_y</p:attrName>
                                        </p:attrNameLst>
                                      </p:cBhvr>
                                      <p:tavLst>
                                        <p:tav tm="0">
                                          <p:val>
                                            <p:strVal val="#ppt_y"/>
                                          </p:val>
                                        </p:tav>
                                        <p:tav tm="100000">
                                          <p:val>
                                            <p:strVal val="#ppt_y"/>
                                          </p:val>
                                        </p:tav>
                                      </p:tavLst>
                                    </p:anim>
                                    <p:animEffect transition="in" filter="fade">
                                      <p:cBhvr>
                                        <p:cTn id="59" dur="1000"/>
                                        <p:tgtEl>
                                          <p:spTgt spid="9"/>
                                        </p:tgtEl>
                                      </p:cBhvr>
                                    </p:animEffect>
                                  </p:childTnLst>
                                </p:cTn>
                              </p:par>
                            </p:childTnLst>
                          </p:cTn>
                        </p:par>
                      </p:childTnLst>
                    </p:cTn>
                  </p:par>
                  <p:par>
                    <p:cTn id="60" fill="hold">
                      <p:stCondLst>
                        <p:cond delay="indefinite"/>
                      </p:stCondLst>
                      <p:childTnLst>
                        <p:par>
                          <p:cTn id="61" fill="hold">
                            <p:stCondLst>
                              <p:cond delay="0"/>
                            </p:stCondLst>
                            <p:childTnLst>
                              <p:par>
                                <p:cTn id="62" presetID="48" presetClass="entr" presetSubtype="0" accel="50000" fill="hold" grpId="0" nodeType="click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1000" fill="hold"/>
                                        <p:tgtEl>
                                          <p:spTgt spid="1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65" dur="1000" fill="hold"/>
                                        <p:tgtEl>
                                          <p:spTgt spid="10"/>
                                        </p:tgtEl>
                                        <p:attrNameLst>
                                          <p:attrName>ppt_x</p:attrName>
                                        </p:attrNameLst>
                                      </p:cBhvr>
                                      <p:tavLst>
                                        <p:tav tm="0">
                                          <p:val>
                                            <p:fltVal val="-1"/>
                                          </p:val>
                                        </p:tav>
                                        <p:tav tm="50000">
                                          <p:val>
                                            <p:fltVal val="0.95"/>
                                          </p:val>
                                        </p:tav>
                                        <p:tav tm="100000">
                                          <p:val>
                                            <p:strVal val="#ppt_x"/>
                                          </p:val>
                                        </p:tav>
                                      </p:tavLst>
                                    </p:anim>
                                    <p:anim calcmode="lin" valueType="num">
                                      <p:cBhvr>
                                        <p:cTn id="66" dur="1000" fill="hold"/>
                                        <p:tgtEl>
                                          <p:spTgt spid="10"/>
                                        </p:tgtEl>
                                        <p:attrNameLst>
                                          <p:attrName>ppt_y</p:attrName>
                                        </p:attrNameLst>
                                      </p:cBhvr>
                                      <p:tavLst>
                                        <p:tav tm="0">
                                          <p:val>
                                            <p:strVal val="#ppt_y"/>
                                          </p:val>
                                        </p:tav>
                                        <p:tav tm="100000">
                                          <p:val>
                                            <p:strVal val="#ppt_y"/>
                                          </p:val>
                                        </p:tav>
                                      </p:tavLst>
                                    </p:anim>
                                    <p:animEffect transition="in" filter="fade">
                                      <p:cBhvr>
                                        <p:cTn id="67" dur="1000"/>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48" presetClass="entr" presetSubtype="0" accel="50000" fill="hold" grpId="0" nodeType="click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p:cTn id="72" dur="1000" fill="hold"/>
                                        <p:tgtEl>
                                          <p:spTgt spid="11"/>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73" dur="1000" fill="hold"/>
                                        <p:tgtEl>
                                          <p:spTgt spid="11"/>
                                        </p:tgtEl>
                                        <p:attrNameLst>
                                          <p:attrName>ppt_x</p:attrName>
                                        </p:attrNameLst>
                                      </p:cBhvr>
                                      <p:tavLst>
                                        <p:tav tm="0">
                                          <p:val>
                                            <p:fltVal val="-1"/>
                                          </p:val>
                                        </p:tav>
                                        <p:tav tm="50000">
                                          <p:val>
                                            <p:fltVal val="0.95"/>
                                          </p:val>
                                        </p:tav>
                                        <p:tav tm="100000">
                                          <p:val>
                                            <p:strVal val="#ppt_x"/>
                                          </p:val>
                                        </p:tav>
                                      </p:tavLst>
                                    </p:anim>
                                    <p:anim calcmode="lin" valueType="num">
                                      <p:cBhvr>
                                        <p:cTn id="74" dur="1000" fill="hold"/>
                                        <p:tgtEl>
                                          <p:spTgt spid="11"/>
                                        </p:tgtEl>
                                        <p:attrNameLst>
                                          <p:attrName>ppt_y</p:attrName>
                                        </p:attrNameLst>
                                      </p:cBhvr>
                                      <p:tavLst>
                                        <p:tav tm="0">
                                          <p:val>
                                            <p:strVal val="#ppt_y"/>
                                          </p:val>
                                        </p:tav>
                                        <p:tav tm="100000">
                                          <p:val>
                                            <p:strVal val="#ppt_y"/>
                                          </p:val>
                                        </p:tav>
                                      </p:tavLst>
                                    </p:anim>
                                    <p:animEffect transition="in" filter="fade">
                                      <p:cBhvr>
                                        <p:cTn id="7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4"/>
          <a:srcRect/>
          <a:stretch>
            <a:fillRect/>
          </a:stretch>
        </p:blipFill>
        <p:spPr bwMode="auto">
          <a:xfrm>
            <a:off x="714348" y="428604"/>
            <a:ext cx="7858180" cy="5929354"/>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to="" calcmode="lin" valueType="num">
                                      <p:cBhvr>
                                        <p:cTn id="7" dur="1" fill="hold"/>
                                        <p:tgtEl>
                                          <p:spTgt spid="409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00100" y="357166"/>
            <a:ext cx="7786742" cy="646331"/>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ar-SA" sz="3600" b="1" dirty="0" smtClean="0"/>
              <a:t>- أعمال اليوم التاسع من ذي الحجة ( يوم عرفة ) :</a:t>
            </a:r>
          </a:p>
        </p:txBody>
      </p:sp>
      <p:pic>
        <p:nvPicPr>
          <p:cNvPr id="5122" name="Picture 2"/>
          <p:cNvPicPr>
            <a:picLocks noChangeAspect="1" noChangeArrowheads="1"/>
          </p:cNvPicPr>
          <p:nvPr/>
        </p:nvPicPr>
        <p:blipFill>
          <a:blip r:embed="rId4"/>
          <a:srcRect/>
          <a:stretch>
            <a:fillRect/>
          </a:stretch>
        </p:blipFill>
        <p:spPr bwMode="auto">
          <a:xfrm>
            <a:off x="4857752" y="1285860"/>
            <a:ext cx="3986222" cy="5000660"/>
          </a:xfrm>
          <a:prstGeom prst="rect">
            <a:avLst/>
          </a:prstGeom>
          <a:ln w="88900" cap="sq" cmpd="thickThin">
            <a:solidFill>
              <a:srgbClr val="FF0000"/>
            </a:solidFill>
            <a:prstDash val="solid"/>
            <a:miter lim="800000"/>
          </a:ln>
          <a:effectLst>
            <a:innerShdw blurRad="76200">
              <a:srgbClr val="000000"/>
            </a:innerShdw>
          </a:effectLst>
        </p:spPr>
      </p:pic>
      <p:pic>
        <p:nvPicPr>
          <p:cNvPr id="5123" name="Picture 3"/>
          <p:cNvPicPr>
            <a:picLocks noChangeAspect="1" noChangeArrowheads="1"/>
          </p:cNvPicPr>
          <p:nvPr/>
        </p:nvPicPr>
        <p:blipFill>
          <a:blip r:embed="rId5"/>
          <a:srcRect/>
          <a:stretch>
            <a:fillRect/>
          </a:stretch>
        </p:blipFill>
        <p:spPr bwMode="auto">
          <a:xfrm>
            <a:off x="428596" y="1366841"/>
            <a:ext cx="3929090" cy="4919679"/>
          </a:xfrm>
          <a:prstGeom prst="rect">
            <a:avLst/>
          </a:prstGeom>
          <a:ln w="88900" cap="sq" cmpd="thickThin">
            <a:solidFill>
              <a:srgbClr val="FF0000"/>
            </a:solidFill>
            <a:prstDash val="solid"/>
            <a:miter lim="800000"/>
          </a:ln>
          <a:effectLst>
            <a:innerShdw blurRad="76200">
              <a:srgbClr val="000000"/>
            </a:innerShdw>
          </a:effectLst>
        </p:spPr>
      </p:pic>
      <p:sp>
        <p:nvSpPr>
          <p:cNvPr id="5" name="مستطيل 4"/>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5122"/>
                                        </p:tgtEl>
                                        <p:attrNameLst>
                                          <p:attrName>style.visibility</p:attrName>
                                        </p:attrNameLst>
                                      </p:cBhvr>
                                      <p:to>
                                        <p:strVal val="visible"/>
                                      </p:to>
                                    </p:set>
                                    <p:anim to="" calcmode="lin" valueType="num">
                                      <p:cBhvr>
                                        <p:cTn id="14" dur="1" fill="hold"/>
                                        <p:tgtEl>
                                          <p:spTgt spid="5122"/>
                                        </p:tgtEl>
                                        <p:attrNameLst>
                                          <p:attrName/>
                                        </p:attrNameLst>
                                      </p:cBhvr>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nodeType="clickEffect">
                                  <p:stCondLst>
                                    <p:cond delay="0"/>
                                  </p:stCondLst>
                                  <p:childTnLst>
                                    <p:set>
                                      <p:cBhvr>
                                        <p:cTn id="18" dur="1" fill="hold">
                                          <p:stCondLst>
                                            <p:cond delay="0"/>
                                          </p:stCondLst>
                                        </p:cTn>
                                        <p:tgtEl>
                                          <p:spTgt spid="5123"/>
                                        </p:tgtEl>
                                        <p:attrNameLst>
                                          <p:attrName>style.visibility</p:attrName>
                                        </p:attrNameLst>
                                      </p:cBhvr>
                                      <p:to>
                                        <p:strVal val="visible"/>
                                      </p:to>
                                    </p:set>
                                    <p:anim to="" calcmode="lin" valueType="num">
                                      <p:cBhvr>
                                        <p:cTn id="19" dur="1" fill="hold"/>
                                        <p:tgtEl>
                                          <p:spTgt spid="512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00100" y="357166"/>
            <a:ext cx="7786742" cy="646331"/>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ar-SA" sz="3600" b="1" dirty="0" smtClean="0"/>
              <a:t>- أعمال اليوم التاسع من ذي الحجة ( يوم عرفة ) :</a:t>
            </a:r>
          </a:p>
        </p:txBody>
      </p:sp>
      <p:pic>
        <p:nvPicPr>
          <p:cNvPr id="6146" name="Picture 2"/>
          <p:cNvPicPr>
            <a:picLocks noChangeAspect="1" noChangeArrowheads="1"/>
          </p:cNvPicPr>
          <p:nvPr/>
        </p:nvPicPr>
        <p:blipFill>
          <a:blip r:embed="rId4"/>
          <a:srcRect/>
          <a:stretch>
            <a:fillRect/>
          </a:stretch>
        </p:blipFill>
        <p:spPr bwMode="auto">
          <a:xfrm>
            <a:off x="4572001" y="1285860"/>
            <a:ext cx="4357718" cy="4929222"/>
          </a:xfrm>
          <a:prstGeom prst="rect">
            <a:avLst/>
          </a:prstGeom>
          <a:ln w="88900" cap="sq" cmpd="thickThin">
            <a:solidFill>
              <a:srgbClr val="FF0000"/>
            </a:solidFill>
            <a:prstDash val="solid"/>
            <a:miter lim="800000"/>
          </a:ln>
          <a:effectLst>
            <a:innerShdw blurRad="76200">
              <a:srgbClr val="000000"/>
            </a:innerShdw>
          </a:effectLst>
        </p:spPr>
      </p:pic>
      <p:pic>
        <p:nvPicPr>
          <p:cNvPr id="6147" name="Picture 3"/>
          <p:cNvPicPr>
            <a:picLocks noChangeAspect="1" noChangeArrowheads="1"/>
          </p:cNvPicPr>
          <p:nvPr/>
        </p:nvPicPr>
        <p:blipFill>
          <a:blip r:embed="rId5"/>
          <a:srcRect/>
          <a:stretch>
            <a:fillRect/>
          </a:stretch>
        </p:blipFill>
        <p:spPr bwMode="auto">
          <a:xfrm>
            <a:off x="357158" y="1357298"/>
            <a:ext cx="3857652" cy="4857784"/>
          </a:xfrm>
          <a:prstGeom prst="rect">
            <a:avLst/>
          </a:prstGeom>
          <a:ln w="88900" cap="sq" cmpd="thickThin">
            <a:solidFill>
              <a:srgbClr val="FF0000"/>
            </a:solidFill>
            <a:prstDash val="solid"/>
            <a:miter lim="800000"/>
          </a:ln>
          <a:effectLst>
            <a:innerShdw blurRad="76200">
              <a:srgbClr val="000000"/>
            </a:innerShdw>
          </a:effectLst>
        </p:spPr>
      </p:pic>
      <p:sp>
        <p:nvSpPr>
          <p:cNvPr id="5" name="مستطيل 4"/>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146"/>
                                        </p:tgtEl>
                                        <p:attrNameLst>
                                          <p:attrName>style.visibility</p:attrName>
                                        </p:attrNameLst>
                                      </p:cBhvr>
                                      <p:to>
                                        <p:strVal val="visible"/>
                                      </p:to>
                                    </p:set>
                                    <p:anim calcmode="lin" valueType="num">
                                      <p:cBhvr additive="base">
                                        <p:cTn id="14" dur="500" fill="hold"/>
                                        <p:tgtEl>
                                          <p:spTgt spid="6146"/>
                                        </p:tgtEl>
                                        <p:attrNameLst>
                                          <p:attrName>ppt_x</p:attrName>
                                        </p:attrNameLst>
                                      </p:cBhvr>
                                      <p:tavLst>
                                        <p:tav tm="0">
                                          <p:val>
                                            <p:strVal val="#ppt_x"/>
                                          </p:val>
                                        </p:tav>
                                        <p:tav tm="100000">
                                          <p:val>
                                            <p:strVal val="#ppt_x"/>
                                          </p:val>
                                        </p:tav>
                                      </p:tavLst>
                                    </p:anim>
                                    <p:anim calcmode="lin" valueType="num">
                                      <p:cBhvr additive="base">
                                        <p:cTn id="15"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6147"/>
                                        </p:tgtEl>
                                        <p:attrNameLst>
                                          <p:attrName>style.visibility</p:attrName>
                                        </p:attrNameLst>
                                      </p:cBhvr>
                                      <p:to>
                                        <p:strVal val="visible"/>
                                      </p:to>
                                    </p:set>
                                    <p:anim calcmode="lin" valueType="num">
                                      <p:cBhvr additive="base">
                                        <p:cTn id="20" dur="500" fill="hold"/>
                                        <p:tgtEl>
                                          <p:spTgt spid="6147"/>
                                        </p:tgtEl>
                                        <p:attrNameLst>
                                          <p:attrName>ppt_x</p:attrName>
                                        </p:attrNameLst>
                                      </p:cBhvr>
                                      <p:tavLst>
                                        <p:tav tm="0">
                                          <p:val>
                                            <p:strVal val="#ppt_x"/>
                                          </p:val>
                                        </p:tav>
                                        <p:tav tm="100000">
                                          <p:val>
                                            <p:strVal val="#ppt_x"/>
                                          </p:val>
                                        </p:tav>
                                      </p:tavLst>
                                    </p:anim>
                                    <p:anim calcmode="lin" valueType="num">
                                      <p:cBhvr additive="base">
                                        <p:cTn id="21"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42976" y="357166"/>
            <a:ext cx="7715304" cy="646331"/>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ar-SA" sz="3600" b="1" dirty="0" smtClean="0"/>
              <a:t>- أعمال اليوم العاشر من ذي الحجة ( يوم العيد ) :</a:t>
            </a:r>
          </a:p>
        </p:txBody>
      </p:sp>
      <p:pic>
        <p:nvPicPr>
          <p:cNvPr id="7170" name="Picture 2"/>
          <p:cNvPicPr>
            <a:picLocks noChangeAspect="1" noChangeArrowheads="1"/>
          </p:cNvPicPr>
          <p:nvPr/>
        </p:nvPicPr>
        <p:blipFill>
          <a:blip r:embed="rId4"/>
          <a:srcRect/>
          <a:stretch>
            <a:fillRect/>
          </a:stretch>
        </p:blipFill>
        <p:spPr bwMode="auto">
          <a:xfrm>
            <a:off x="4800620" y="1219202"/>
            <a:ext cx="4129098" cy="5138756"/>
          </a:xfrm>
          <a:prstGeom prst="rect">
            <a:avLst/>
          </a:prstGeom>
          <a:ln w="88900" cap="sq" cmpd="thickThin">
            <a:solidFill>
              <a:srgbClr val="FF0000"/>
            </a:solidFill>
            <a:prstDash val="solid"/>
            <a:miter lim="800000"/>
          </a:ln>
          <a:effectLst>
            <a:innerShdw blurRad="76200">
              <a:srgbClr val="000000"/>
            </a:innerShdw>
          </a:effectLst>
        </p:spPr>
      </p:pic>
      <p:pic>
        <p:nvPicPr>
          <p:cNvPr id="7171" name="Picture 3"/>
          <p:cNvPicPr>
            <a:picLocks noChangeAspect="1" noChangeArrowheads="1"/>
          </p:cNvPicPr>
          <p:nvPr/>
        </p:nvPicPr>
        <p:blipFill>
          <a:blip r:embed="rId5"/>
          <a:srcRect/>
          <a:stretch>
            <a:fillRect/>
          </a:stretch>
        </p:blipFill>
        <p:spPr bwMode="auto">
          <a:xfrm>
            <a:off x="285720" y="1285860"/>
            <a:ext cx="4000528" cy="5000660"/>
          </a:xfrm>
          <a:prstGeom prst="rect">
            <a:avLst/>
          </a:prstGeom>
          <a:ln w="88900" cap="sq" cmpd="thickThin">
            <a:solidFill>
              <a:srgbClr val="FF0000"/>
            </a:solidFill>
            <a:prstDash val="solid"/>
            <a:miter lim="800000"/>
          </a:ln>
          <a:effectLst>
            <a:innerShdw blurRad="76200">
              <a:srgbClr val="000000"/>
            </a:innerShdw>
          </a:effectLst>
        </p:spPr>
      </p:pic>
      <p:sp>
        <p:nvSpPr>
          <p:cNvPr id="5" name="مستطيل 4"/>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7170"/>
                                        </p:tgtEl>
                                        <p:attrNameLst>
                                          <p:attrName>style.visibility</p:attrName>
                                        </p:attrNameLst>
                                      </p:cBhvr>
                                      <p:to>
                                        <p:strVal val="visible"/>
                                      </p:to>
                                    </p:set>
                                    <p:anim to="" calcmode="lin" valueType="num">
                                      <p:cBhvr>
                                        <p:cTn id="14" dur="1" fill="hold"/>
                                        <p:tgtEl>
                                          <p:spTgt spid="7170"/>
                                        </p:tgtEl>
                                        <p:attrNameLst>
                                          <p:attrName/>
                                        </p:attrNameLst>
                                      </p:cBhvr>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nodeType="clickEffect">
                                  <p:stCondLst>
                                    <p:cond delay="0"/>
                                  </p:stCondLst>
                                  <p:childTnLst>
                                    <p:set>
                                      <p:cBhvr>
                                        <p:cTn id="18" dur="1" fill="hold">
                                          <p:stCondLst>
                                            <p:cond delay="0"/>
                                          </p:stCondLst>
                                        </p:cTn>
                                        <p:tgtEl>
                                          <p:spTgt spid="7171"/>
                                        </p:tgtEl>
                                        <p:attrNameLst>
                                          <p:attrName>style.visibility</p:attrName>
                                        </p:attrNameLst>
                                      </p:cBhvr>
                                      <p:to>
                                        <p:strVal val="visible"/>
                                      </p:to>
                                    </p:set>
                                    <p:anim to="" calcmode="lin" valueType="num">
                                      <p:cBhvr>
                                        <p:cTn id="19" dur="1" fill="hold"/>
                                        <p:tgtEl>
                                          <p:spTgt spid="717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42976" y="357166"/>
            <a:ext cx="7715304" cy="646331"/>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ar-SA" sz="3600" b="1" dirty="0" smtClean="0"/>
              <a:t>- أعمال اليوم العاشر من ذي الحجة ( يوم العيد ) :</a:t>
            </a:r>
          </a:p>
        </p:txBody>
      </p:sp>
      <p:pic>
        <p:nvPicPr>
          <p:cNvPr id="8195" name="Picture 3"/>
          <p:cNvPicPr>
            <a:picLocks noChangeAspect="1" noChangeArrowheads="1"/>
          </p:cNvPicPr>
          <p:nvPr/>
        </p:nvPicPr>
        <p:blipFill>
          <a:blip r:embed="rId4"/>
          <a:srcRect/>
          <a:stretch>
            <a:fillRect/>
          </a:stretch>
        </p:blipFill>
        <p:spPr bwMode="auto">
          <a:xfrm>
            <a:off x="357158" y="1309692"/>
            <a:ext cx="3929090" cy="4905390"/>
          </a:xfrm>
          <a:prstGeom prst="rect">
            <a:avLst/>
          </a:prstGeom>
          <a:ln w="88900" cap="sq" cmpd="thickThin">
            <a:solidFill>
              <a:srgbClr val="FF0000"/>
            </a:solidFill>
            <a:prstDash val="solid"/>
            <a:miter lim="800000"/>
          </a:ln>
          <a:effectLst>
            <a:innerShdw blurRad="76200">
              <a:srgbClr val="000000"/>
            </a:innerShdw>
          </a:effectLst>
        </p:spPr>
      </p:pic>
      <p:pic>
        <p:nvPicPr>
          <p:cNvPr id="8196" name="Picture 4"/>
          <p:cNvPicPr>
            <a:picLocks noChangeAspect="1" noChangeArrowheads="1"/>
          </p:cNvPicPr>
          <p:nvPr/>
        </p:nvPicPr>
        <p:blipFill>
          <a:blip r:embed="rId5"/>
          <a:srcRect/>
          <a:stretch>
            <a:fillRect/>
          </a:stretch>
        </p:blipFill>
        <p:spPr bwMode="auto">
          <a:xfrm>
            <a:off x="4643438" y="1285860"/>
            <a:ext cx="4248161" cy="4929222"/>
          </a:xfrm>
          <a:prstGeom prst="rect">
            <a:avLst/>
          </a:prstGeom>
          <a:ln w="88900" cap="sq" cmpd="thickThin">
            <a:solidFill>
              <a:srgbClr val="FF0000"/>
            </a:solidFill>
            <a:prstDash val="solid"/>
            <a:miter lim="800000"/>
          </a:ln>
          <a:effectLst>
            <a:innerShdw blurRad="76200">
              <a:srgbClr val="000000"/>
            </a:innerShdw>
          </a:effectLst>
        </p:spPr>
      </p:pic>
      <p:sp>
        <p:nvSpPr>
          <p:cNvPr id="5" name="مستطيل 4"/>
          <p:cNvSpPr/>
          <p:nvPr/>
        </p:nvSpPr>
        <p:spPr>
          <a:xfrm>
            <a:off x="2286000" y="6516052"/>
            <a:ext cx="4572000" cy="369332"/>
          </a:xfrm>
          <a:prstGeom prst="rect">
            <a:avLst/>
          </a:prstGeom>
        </p:spPr>
        <p:txBody>
          <a:bodyPr>
            <a:spAutoFit/>
          </a:bodyPr>
          <a:lstStyle/>
          <a:p>
            <a:r>
              <a:rPr lang="ar-SA" b="1" dirty="0"/>
              <a:t>الأستاذ أبو يوسف منتدى التربية والتعليم بالمدينة المنورة </a:t>
            </a:r>
          </a:p>
        </p:txBody>
      </p:sp>
    </p:spTree>
  </p:cSld>
  <p:clrMapOvr>
    <a:masterClrMapping/>
  </p:clrMapOvr>
  <p:transition>
    <p:wheel spokes="1"/>
    <p:sndAc>
      <p:stSnd>
        <p:snd r:embed="rId3" name="coi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8196"/>
                                        </p:tgtEl>
                                        <p:attrNameLst>
                                          <p:attrName>style.visibility</p:attrName>
                                        </p:attrNameLst>
                                      </p:cBhvr>
                                      <p:to>
                                        <p:strVal val="visible"/>
                                      </p:to>
                                    </p:set>
                                    <p:anim to="" calcmode="lin" valueType="num">
                                      <p:cBhvr>
                                        <p:cTn id="14" dur="1" fill="hold"/>
                                        <p:tgtEl>
                                          <p:spTgt spid="8196"/>
                                        </p:tgtEl>
                                        <p:attrNameLst>
                                          <p:attrName/>
                                        </p:attrNameLst>
                                      </p:cBhvr>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195"/>
                                        </p:tgtEl>
                                        <p:attrNameLst>
                                          <p:attrName>style.visibility</p:attrName>
                                        </p:attrNameLst>
                                      </p:cBhvr>
                                      <p:to>
                                        <p:strVal val="visible"/>
                                      </p:to>
                                    </p:set>
                                    <p:anim calcmode="lin" valueType="num">
                                      <p:cBhvr additive="base">
                                        <p:cTn id="19" dur="500" fill="hold"/>
                                        <p:tgtEl>
                                          <p:spTgt spid="8195"/>
                                        </p:tgtEl>
                                        <p:attrNameLst>
                                          <p:attrName>ppt_x</p:attrName>
                                        </p:attrNameLst>
                                      </p:cBhvr>
                                      <p:tavLst>
                                        <p:tav tm="0">
                                          <p:val>
                                            <p:strVal val="#ppt_x"/>
                                          </p:val>
                                        </p:tav>
                                        <p:tav tm="100000">
                                          <p:val>
                                            <p:strVal val="#ppt_x"/>
                                          </p:val>
                                        </p:tav>
                                      </p:tavLst>
                                    </p:anim>
                                    <p:anim calcmode="lin" valueType="num">
                                      <p:cBhvr additive="base">
                                        <p:cTn id="20"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125</TotalTime>
  <Words>1097</Words>
  <Application>Microsoft Office PowerPoint</Application>
  <PresentationFormat>عرض على الشاشة (3:4)‏</PresentationFormat>
  <Paragraphs>147</Paragraphs>
  <Slides>28</Slides>
  <Notes>28</Notes>
  <HiddenSlides>0</HiddenSlides>
  <MMClips>0</MMClips>
  <ScaleCrop>false</ScaleCrop>
  <HeadingPairs>
    <vt:vector size="4" baseType="variant">
      <vt:variant>
        <vt:lpstr>نسق</vt:lpstr>
      </vt:variant>
      <vt:variant>
        <vt:i4>1</vt:i4>
      </vt:variant>
      <vt:variant>
        <vt:lpstr>عناوين الشرائح</vt:lpstr>
      </vt:variant>
      <vt:variant>
        <vt:i4>28</vt:i4>
      </vt:variant>
    </vt:vector>
  </HeadingPairs>
  <TitlesOfParts>
    <vt:vector size="29" baseType="lpstr">
      <vt:lpstr>سمة Office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cp:lastModifiedBy>الأستاذ أبو يوسف منتدى التربية والتعليم بالمدينة </cp:lastModifiedBy>
  <cp:revision>50</cp:revision>
  <dcterms:modified xsi:type="dcterms:W3CDTF">2013-05-07T05:11:25Z</dcterms:modified>
</cp:coreProperties>
</file>