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7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84" r:id="rId18"/>
    <p:sldId id="283" r:id="rId19"/>
    <p:sldId id="286" r:id="rId20"/>
    <p:sldId id="285" r:id="rId21"/>
    <p:sldId id="282" r:id="rId22"/>
    <p:sldId id="287" r:id="rId23"/>
    <p:sldId id="274" r:id="rId24"/>
    <p:sldId id="281" r:id="rId25"/>
    <p:sldId id="280" r:id="rId26"/>
    <p:sldId id="290" r:id="rId27"/>
    <p:sldId id="279" r:id="rId28"/>
    <p:sldId id="273" r:id="rId29"/>
    <p:sldId id="288" r:id="rId30"/>
    <p:sldId id="289" r:id="rId3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08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94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0B80E-95A6-47CC-A3D3-F0C7F948D584}" type="datetimeFigureOut">
              <a:rPr lang="ar-SA" smtClean="0"/>
              <a:t>25/10/34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8C36E-840E-48E9-8BDF-983D528709F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49832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0B80E-95A6-47CC-A3D3-F0C7F948D584}" type="datetimeFigureOut">
              <a:rPr lang="ar-SA" smtClean="0"/>
              <a:t>25/10/34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8C36E-840E-48E9-8BDF-983D528709F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70257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0B80E-95A6-47CC-A3D3-F0C7F948D584}" type="datetimeFigureOut">
              <a:rPr lang="ar-SA" smtClean="0"/>
              <a:t>25/10/34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8C36E-840E-48E9-8BDF-983D528709F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4285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0B80E-95A6-47CC-A3D3-F0C7F948D584}" type="datetimeFigureOut">
              <a:rPr lang="ar-SA" smtClean="0"/>
              <a:t>25/10/34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8C36E-840E-48E9-8BDF-983D528709F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90105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0B80E-95A6-47CC-A3D3-F0C7F948D584}" type="datetimeFigureOut">
              <a:rPr lang="ar-SA" smtClean="0"/>
              <a:t>25/10/34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8C36E-840E-48E9-8BDF-983D528709F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61664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0B80E-95A6-47CC-A3D3-F0C7F948D584}" type="datetimeFigureOut">
              <a:rPr lang="ar-SA" smtClean="0"/>
              <a:t>25/10/34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8C36E-840E-48E9-8BDF-983D528709F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78207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0B80E-95A6-47CC-A3D3-F0C7F948D584}" type="datetimeFigureOut">
              <a:rPr lang="ar-SA" smtClean="0"/>
              <a:t>25/10/34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8C36E-840E-48E9-8BDF-983D528709F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86211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0B80E-95A6-47CC-A3D3-F0C7F948D584}" type="datetimeFigureOut">
              <a:rPr lang="ar-SA" smtClean="0"/>
              <a:t>25/10/34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8C36E-840E-48E9-8BDF-983D528709F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57050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0B80E-95A6-47CC-A3D3-F0C7F948D584}" type="datetimeFigureOut">
              <a:rPr lang="ar-SA" smtClean="0"/>
              <a:t>25/10/34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8C36E-840E-48E9-8BDF-983D528709F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36717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0B80E-95A6-47CC-A3D3-F0C7F948D584}" type="datetimeFigureOut">
              <a:rPr lang="ar-SA" smtClean="0"/>
              <a:t>25/10/34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8C36E-840E-48E9-8BDF-983D528709F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41758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0B80E-95A6-47CC-A3D3-F0C7F948D584}" type="datetimeFigureOut">
              <a:rPr lang="ar-SA" smtClean="0"/>
              <a:t>25/10/34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8C36E-840E-48E9-8BDF-983D528709F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86776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0B80E-95A6-47CC-A3D3-F0C7F948D584}" type="datetimeFigureOut">
              <a:rPr lang="ar-SA" smtClean="0"/>
              <a:t>25/10/34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8C36E-840E-48E9-8BDF-983D528709F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48772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gif"/><Relationship Id="rId7" Type="http://schemas.openxmlformats.org/officeDocument/2006/relationships/image" Target="../media/image2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4664"/>
            <a:ext cx="4032448" cy="1480741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248" y="2297164"/>
            <a:ext cx="6192688" cy="226367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79" y="5085184"/>
            <a:ext cx="1366069" cy="1633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526" y="5085185"/>
            <a:ext cx="1714500" cy="163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114" y="5161734"/>
            <a:ext cx="1800225" cy="156816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161734"/>
            <a:ext cx="1525141" cy="147860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161733"/>
            <a:ext cx="1524000" cy="1478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455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790" y="1"/>
            <a:ext cx="1514475" cy="17907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56717"/>
            <a:ext cx="5480248" cy="107726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55976"/>
            <a:ext cx="6408712" cy="76656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36912"/>
            <a:ext cx="4058022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55" y="2725982"/>
            <a:ext cx="3711673" cy="403244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مستطيل 7"/>
          <p:cNvSpPr/>
          <p:nvPr/>
        </p:nvSpPr>
        <p:spPr>
          <a:xfrm>
            <a:off x="3254974" y="5862932"/>
            <a:ext cx="2634054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نشاط ثنائي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2267744" y="3237468"/>
            <a:ext cx="776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b="1" dirty="0">
                <a:solidFill>
                  <a:srgbClr val="FF0000"/>
                </a:solidFill>
                <a:latin typeface="Calibri" pitchFamily="34" charset="0"/>
              </a:rPr>
              <a:t>عَبْدُ الله</a:t>
            </a:r>
            <a:r>
              <a:rPr lang="ar-EG" dirty="0">
                <a:solidFill>
                  <a:srgbClr val="FF0000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33810" y="3244334"/>
            <a:ext cx="17315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b="1" dirty="0">
                <a:solidFill>
                  <a:srgbClr val="FF0000"/>
                </a:solidFill>
                <a:latin typeface="Calibri" pitchFamily="34" charset="0"/>
              </a:rPr>
              <a:t>سَنَتانِ وثَلاثة ُ أشهُرٍ </a:t>
            </a:r>
            <a:endParaRPr lang="en-US" b="1" dirty="0" smtClean="0">
              <a:solidFill>
                <a:srgbClr val="FF0000"/>
              </a:solidFill>
              <a:latin typeface="Calibri" pitchFamily="34" charset="0"/>
            </a:endParaRPr>
          </a:p>
          <a:p>
            <a:pPr algn="ctr"/>
            <a:r>
              <a:rPr lang="ar-EG" b="1" dirty="0" smtClean="0">
                <a:solidFill>
                  <a:srgbClr val="FF0000"/>
                </a:solidFill>
                <a:latin typeface="Calibri" pitchFamily="34" charset="0"/>
              </a:rPr>
              <a:t>وعَشَرةٍ </a:t>
            </a:r>
            <a:r>
              <a:rPr lang="ar-EG" b="1" dirty="0">
                <a:solidFill>
                  <a:srgbClr val="FF0000"/>
                </a:solidFill>
                <a:latin typeface="Calibri" pitchFamily="34" charset="0"/>
              </a:rPr>
              <a:t>أيامٍ</a:t>
            </a:r>
            <a:endParaRPr lang="en-US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474949" y="6293162"/>
            <a:ext cx="1478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b="1" dirty="0">
                <a:solidFill>
                  <a:srgbClr val="0000FF"/>
                </a:solidFill>
                <a:latin typeface="Calibri" pitchFamily="34" charset="0"/>
              </a:rPr>
              <a:t>الصْدقُ والتَضْحَية</a:t>
            </a:r>
            <a:endParaRPr lang="en-US" dirty="0">
              <a:solidFill>
                <a:srgbClr val="0000FF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01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9"/>
          <a:stretch/>
        </p:blipFill>
        <p:spPr bwMode="auto">
          <a:xfrm>
            <a:off x="0" y="0"/>
            <a:ext cx="9144000" cy="674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92696"/>
            <a:ext cx="4019922" cy="504056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3960440" cy="496855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73016"/>
            <a:ext cx="4758828" cy="300377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2733455" y="1484784"/>
            <a:ext cx="14350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sz="2400" b="1" dirty="0">
                <a:solidFill>
                  <a:srgbClr val="FF0000"/>
                </a:solidFill>
                <a:latin typeface="Calibri" pitchFamily="34" charset="0"/>
              </a:rPr>
              <a:t>عَليّ بِنْ أبِي </a:t>
            </a:r>
            <a:endParaRPr lang="en-US" sz="2400" b="1" dirty="0" smtClean="0">
              <a:solidFill>
                <a:srgbClr val="FF0000"/>
              </a:solidFill>
              <a:latin typeface="Calibri" pitchFamily="34" charset="0"/>
            </a:endParaRPr>
          </a:p>
          <a:p>
            <a:pPr algn="ctr"/>
            <a:r>
              <a:rPr lang="ar-EG" sz="2400" b="1" dirty="0" smtClean="0">
                <a:solidFill>
                  <a:srgbClr val="FF0000"/>
                </a:solidFill>
                <a:latin typeface="Calibri" pitchFamily="34" charset="0"/>
              </a:rPr>
              <a:t>طَالبٍ</a:t>
            </a:r>
            <a:endParaRPr lang="en-US" sz="24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131505" y="1474597"/>
            <a:ext cx="1244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sz="2000" b="1" dirty="0">
                <a:solidFill>
                  <a:srgbClr val="FF0000"/>
                </a:solidFill>
                <a:latin typeface="Calibri" pitchFamily="34" charset="0"/>
              </a:rPr>
              <a:t>أرَبْع سَنَواتِ </a:t>
            </a:r>
            <a:endParaRPr lang="en-US" sz="2000" b="1" dirty="0" smtClean="0">
              <a:solidFill>
                <a:srgbClr val="FF0000"/>
              </a:solidFill>
              <a:latin typeface="Calibri" pitchFamily="34" charset="0"/>
            </a:endParaRPr>
          </a:p>
          <a:p>
            <a:pPr algn="ctr"/>
            <a:r>
              <a:rPr lang="ar-EG" sz="2000" b="1" dirty="0" smtClean="0">
                <a:solidFill>
                  <a:srgbClr val="FF0000"/>
                </a:solidFill>
                <a:latin typeface="Calibri" pitchFamily="34" charset="0"/>
              </a:rPr>
              <a:t>وتسَعةِ </a:t>
            </a:r>
            <a:r>
              <a:rPr lang="ar-EG" sz="2000" b="1" dirty="0">
                <a:solidFill>
                  <a:srgbClr val="FF0000"/>
                </a:solidFill>
                <a:latin typeface="Calibri" pitchFamily="34" charset="0"/>
              </a:rPr>
              <a:t>أشهر</a:t>
            </a:r>
            <a:endParaRPr lang="en-US" sz="20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" name="Rectangle 41"/>
          <p:cNvSpPr>
            <a:spLocks noChangeArrowheads="1"/>
          </p:cNvSpPr>
          <p:nvPr/>
        </p:nvSpPr>
        <p:spPr bwMode="auto">
          <a:xfrm>
            <a:off x="-144587" y="4880199"/>
            <a:ext cx="45005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EG" sz="4400" b="1" dirty="0">
                <a:solidFill>
                  <a:srgbClr val="0000FF"/>
                </a:solidFill>
                <a:latin typeface="Calibri" pitchFamily="34" charset="0"/>
              </a:rPr>
              <a:t>الشَجاعْة</a:t>
            </a:r>
            <a:endParaRPr lang="en-US" sz="4400" dirty="0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441004" y="5074902"/>
            <a:ext cx="31646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sz="3600" b="1" dirty="0">
                <a:latin typeface="Calibri" pitchFamily="34" charset="0"/>
              </a:rPr>
              <a:t>يَجبُ عليّ أنْ اُجْلَهمْ </a:t>
            </a:r>
            <a:endParaRPr lang="en-US" sz="3600" b="1" dirty="0" smtClean="0">
              <a:latin typeface="Calibri" pitchFamily="34" charset="0"/>
            </a:endParaRPr>
          </a:p>
          <a:p>
            <a:pPr algn="ctr"/>
            <a:r>
              <a:rPr lang="ar-EG" sz="3600" b="1" dirty="0" smtClean="0">
                <a:latin typeface="Calibri" pitchFamily="34" charset="0"/>
              </a:rPr>
              <a:t>وأقَتَدي </a:t>
            </a:r>
            <a:r>
              <a:rPr lang="ar-EG" sz="3600" b="1" dirty="0">
                <a:latin typeface="Calibri" pitchFamily="34" charset="0"/>
              </a:rPr>
              <a:t>بهم. </a:t>
            </a:r>
            <a:endParaRPr lang="en-US" sz="36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12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51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424936" cy="5904656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33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2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18" y="692697"/>
            <a:ext cx="7888163" cy="5472608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643131" y="296653"/>
            <a:ext cx="2808312" cy="792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746856" y="231032"/>
            <a:ext cx="27045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نشاط فردي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013512" y="831196"/>
            <a:ext cx="27687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>
                <a:solidFill>
                  <a:srgbClr val="00B0F0"/>
                </a:solidFill>
                <a:cs typeface="Times New Roman" pitchFamily="18" charset="0"/>
              </a:rPr>
              <a:t>خَديجَةُ بِنْتُ خويلِدٍ</a:t>
            </a:r>
            <a:endParaRPr lang="ar-SA" sz="3600" dirty="0">
              <a:solidFill>
                <a:srgbClr val="00B0F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571999" y="1477527"/>
            <a:ext cx="22102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 smtClean="0">
                <a:solidFill>
                  <a:srgbClr val="00B0F0"/>
                </a:solidFill>
                <a:cs typeface="Times New Roman" pitchFamily="18" charset="0"/>
              </a:rPr>
              <a:t>-</a:t>
            </a:r>
            <a:endParaRPr lang="ar-SA" sz="3600" dirty="0">
              <a:solidFill>
                <a:srgbClr val="00B0F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364533" y="2024382"/>
            <a:ext cx="24272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  <a:cs typeface="Times New Roman" pitchFamily="18" charset="0"/>
              </a:rPr>
              <a:t>68 قبل الهجرة</a:t>
            </a:r>
            <a:endParaRPr lang="ar-SA" sz="3600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464332" y="2695054"/>
            <a:ext cx="22589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>
                <a:solidFill>
                  <a:srgbClr val="00B050"/>
                </a:solidFill>
                <a:cs typeface="Times New Roman" pitchFamily="18" charset="0"/>
              </a:rPr>
              <a:t>كريمة وعفيفة</a:t>
            </a:r>
            <a:endParaRPr lang="ar-SA" sz="3600" dirty="0">
              <a:solidFill>
                <a:srgbClr val="00B05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039378" y="3411109"/>
            <a:ext cx="49231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>
                <a:solidFill>
                  <a:srgbClr val="0000FF"/>
                </a:solidFill>
              </a:rPr>
              <a:t>زَينبُ و رُقيةٌ وأُمّ كُلثومٍ وفَاطِمة وَالقاسِمَ وَعَبْدَاللهِ</a:t>
            </a:r>
            <a:endParaRPr lang="ar-SA" sz="2400" dirty="0">
              <a:solidFill>
                <a:srgbClr val="00B0F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680918" y="4076694"/>
            <a:ext cx="13195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>
                <a:solidFill>
                  <a:srgbClr val="00B0F0"/>
                </a:solidFill>
                <a:cs typeface="Times New Roman" pitchFamily="18" charset="0"/>
              </a:rPr>
              <a:t>الطاهرة</a:t>
            </a:r>
            <a:endParaRPr lang="ar-SA" sz="3600" dirty="0">
              <a:solidFill>
                <a:srgbClr val="00B0F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74806" y="4399860"/>
            <a:ext cx="455445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>
                <a:solidFill>
                  <a:srgbClr val="0000FF"/>
                </a:solidFill>
              </a:rPr>
              <a:t>أول من آمن بالنبي من الناس عامة ومن النساء خاصة </a:t>
            </a:r>
            <a:r>
              <a:rPr lang="ar-EG" sz="3600" b="1" dirty="0">
                <a:solidFill>
                  <a:srgbClr val="0000FF"/>
                </a:solidFill>
              </a:rPr>
              <a:t>، </a:t>
            </a:r>
            <a:endParaRPr lang="ar-SA" sz="3600" b="1" dirty="0" smtClean="0">
              <a:solidFill>
                <a:srgbClr val="0000FF"/>
              </a:solidFill>
            </a:endParaRPr>
          </a:p>
          <a:p>
            <a:r>
              <a:rPr lang="ar-EG" b="1" dirty="0" smtClean="0">
                <a:solidFill>
                  <a:srgbClr val="0000FF"/>
                </a:solidFill>
              </a:rPr>
              <a:t>واست </a:t>
            </a:r>
            <a:r>
              <a:rPr lang="ar-EG" b="1" dirty="0">
                <a:solidFill>
                  <a:srgbClr val="0000FF"/>
                </a:solidFill>
              </a:rPr>
              <a:t>النبي بنفسها ومالها ، </a:t>
            </a:r>
            <a:endParaRPr lang="ar-SA" b="1" dirty="0" smtClean="0">
              <a:solidFill>
                <a:srgbClr val="0000FF"/>
              </a:solidFill>
            </a:endParaRPr>
          </a:p>
          <a:p>
            <a:r>
              <a:rPr lang="ar-EG" b="1" dirty="0" smtClean="0">
                <a:solidFill>
                  <a:srgbClr val="0000FF"/>
                </a:solidFill>
              </a:rPr>
              <a:t>جميع </a:t>
            </a:r>
            <a:r>
              <a:rPr lang="ar-EG" b="1" dirty="0">
                <a:solidFill>
                  <a:srgbClr val="0000FF"/>
                </a:solidFill>
              </a:rPr>
              <a:t>أولاده </a:t>
            </a:r>
            <a:r>
              <a:rPr lang="ar-SA" dirty="0">
                <a:solidFill>
                  <a:srgbClr val="0000FF"/>
                </a:solidFill>
                <a:sym typeface="AGA Arabesque" pitchFamily="2" charset="2"/>
              </a:rPr>
              <a:t>صلى الله عليه وسلم</a:t>
            </a:r>
            <a:r>
              <a:rPr lang="ar-EG" b="1" dirty="0">
                <a:solidFill>
                  <a:srgbClr val="0000FF"/>
                </a:solidFill>
              </a:rPr>
              <a:t> منها إلا إبراهيم</a:t>
            </a:r>
            <a:endParaRPr lang="ar-SA" dirty="0">
              <a:solidFill>
                <a:srgbClr val="00B0F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552032" y="5277024"/>
            <a:ext cx="31406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C00000"/>
                </a:solidFill>
                <a:cs typeface="Times New Roman" pitchFamily="18" charset="0"/>
              </a:rPr>
              <a:t>قبل الهجرة بثلاث سنوات</a:t>
            </a:r>
            <a:r>
              <a:rPr lang="ar-SA" sz="3600" b="1" dirty="0" smtClean="0">
                <a:solidFill>
                  <a:srgbClr val="00B0F0"/>
                </a:solidFill>
                <a:cs typeface="Times New Roman" pitchFamily="18" charset="0"/>
              </a:rPr>
              <a:t>.</a:t>
            </a:r>
            <a:endParaRPr lang="ar-SA" sz="3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00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84"/>
          <a:stretch/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464096"/>
            <a:ext cx="8712967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391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85"/>
          <a:stretch/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752476"/>
            <a:ext cx="8352929" cy="535304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4301052" y="1052736"/>
            <a:ext cx="29402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sz="2400" b="1" dirty="0">
                <a:solidFill>
                  <a:srgbClr val="0000FF"/>
                </a:solidFill>
              </a:rPr>
              <a:t>عَائِشَةُ بِنتُ أَبي بَكرِ الصِديق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291607" y="1522049"/>
            <a:ext cx="1404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sz="2400" b="1" dirty="0">
                <a:solidFill>
                  <a:srgbClr val="C00000"/>
                </a:solidFill>
              </a:rPr>
              <a:t>مَكَةَ المُكَرّمة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655215" y="2132856"/>
            <a:ext cx="26773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sz="2400" b="1" dirty="0">
                <a:solidFill>
                  <a:srgbClr val="00B050"/>
                </a:solidFill>
              </a:rPr>
              <a:t>قَبْلَ الهِجْرَةِ بسَبعِ سَنواتٍ</a:t>
            </a:r>
            <a:r>
              <a:rPr lang="ar-EG" b="1" dirty="0">
                <a:solidFill>
                  <a:srgbClr val="0000FF"/>
                </a:solidFill>
              </a:rPr>
              <a:t>.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763688" y="2780927"/>
            <a:ext cx="53238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>
                <a:solidFill>
                  <a:srgbClr val="FF0000"/>
                </a:solidFill>
              </a:rPr>
              <a:t>الفِطُنةِ والذّكاء والزُهًد والجُودِ والصَبرِ وَشٍدّةِ الحّياء.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6054385" y="3429000"/>
            <a:ext cx="9941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sz="2400" b="1" dirty="0">
                <a:solidFill>
                  <a:srgbClr val="0000FF"/>
                </a:solidFill>
              </a:rPr>
              <a:t>لا يوجد 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952835" y="4509120"/>
            <a:ext cx="53823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EG" sz="2000" b="1" dirty="0">
                <a:solidFill>
                  <a:srgbClr val="0070C0"/>
                </a:solidFill>
              </a:rPr>
              <a:t>لها مَكانةً خاصةً في قَلْبِ رَسولِ الله، وَأنها حَظيت بِشَرف خدمته في مَرض وفَاته.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5323668" y="4005064"/>
            <a:ext cx="22701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2400" b="1" dirty="0">
                <a:solidFill>
                  <a:schemeClr val="accent6">
                    <a:lumMod val="50000"/>
                  </a:schemeClr>
                </a:solidFill>
              </a:rPr>
              <a:t>الصديقة بنت الصديق</a:t>
            </a:r>
            <a:endParaRPr lang="en-US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785586" y="5348884"/>
            <a:ext cx="33009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sz="2400" b="1" dirty="0">
                <a:solidFill>
                  <a:srgbClr val="FF0000"/>
                </a:solidFill>
              </a:rPr>
              <a:t>سَنة ثمانِ وَخمسينَ مِنَ الهِجْرة.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24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0"/>
          <a:stretch/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352928" cy="590465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91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1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136905" cy="5976664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01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548680"/>
            <a:ext cx="8064896" cy="5472607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01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1"/>
          <a:stretch/>
        </p:blipFill>
        <p:spPr bwMode="auto">
          <a:xfrm>
            <a:off x="0" y="1"/>
            <a:ext cx="9144000" cy="638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496943" cy="597666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01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9"/>
          <a:stretch/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260648"/>
            <a:ext cx="7992889" cy="6207216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46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4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88640"/>
            <a:ext cx="800100" cy="269557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2664296" cy="2277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1" y="772086"/>
            <a:ext cx="4135363" cy="531383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01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7"/>
          <a:stretch/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76300"/>
            <a:ext cx="2952328" cy="5105400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76300"/>
            <a:ext cx="4562475" cy="5105400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01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51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404664"/>
            <a:ext cx="8280920" cy="5976664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01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4"/>
          <a:stretch/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548680"/>
            <a:ext cx="7992888" cy="2880320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4077072"/>
            <a:ext cx="7884876" cy="136130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645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85"/>
          <a:stretch/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34" y="1700808"/>
            <a:ext cx="7920879" cy="293518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01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2"/>
          <a:stretch/>
        </p:blipFill>
        <p:spPr bwMode="auto">
          <a:xfrm>
            <a:off x="0" y="1"/>
            <a:ext cx="9144000" cy="6778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200"/>
          <a:stretch/>
        </p:blipFill>
        <p:spPr bwMode="auto">
          <a:xfrm>
            <a:off x="3851920" y="260648"/>
            <a:ext cx="4905375" cy="1123496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0241"/>
            <a:ext cx="2628641" cy="102430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7992888" cy="446029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01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4"/>
          <a:stretch/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0647"/>
            <a:ext cx="3941316" cy="6258599"/>
          </a:xfrm>
          <a:prstGeom prst="rect">
            <a:avLst/>
          </a:prstGeom>
          <a:ln w="57150"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1538623" y="1081566"/>
            <a:ext cx="35024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EG" sz="3200" b="1" dirty="0">
                <a:latin typeface="Calibri" pitchFamily="34" charset="0"/>
              </a:rPr>
              <a:t>حليمة السعدية</a:t>
            </a:r>
            <a:endParaRPr lang="en-US" sz="3200" dirty="0">
              <a:latin typeface="Calibri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235719" y="1892301"/>
            <a:ext cx="672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latin typeface="Calibri" pitchFamily="34" charset="0"/>
              </a:rPr>
              <a:t>بدر </a:t>
            </a:r>
            <a:endParaRPr lang="en-US" sz="32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015027" y="2552254"/>
            <a:ext cx="10088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B050"/>
                </a:solidFill>
                <a:latin typeface="Calibri" pitchFamily="34" charset="0"/>
              </a:rPr>
              <a:t>القاسم</a:t>
            </a:r>
            <a:endParaRPr lang="en-US" sz="3200" dirty="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429594" y="2708920"/>
            <a:ext cx="35024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-218298" y="4782423"/>
            <a:ext cx="60486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EG" sz="2000" b="1" dirty="0">
                <a:latin typeface="Calibri" pitchFamily="34" charset="0"/>
              </a:rPr>
              <a:t>خديجة ،عائشة ، زينب بنت جحش ، حفصة بنت عمر ، أم سلمة ، جويرية بنت الحارث ، صفية بنت حيي ، رملة بنت أبي سفيان ، سودة بنت زمعة ، ميمونة بنت الحارث ، زينب بنت خزيمة</a:t>
            </a:r>
            <a:endParaRPr lang="en-US" sz="2000" dirty="0">
              <a:latin typeface="Calibri" pitchFamily="34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586917" y="1892300"/>
            <a:ext cx="672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latin typeface="Calibri" pitchFamily="34" charset="0"/>
              </a:rPr>
              <a:t>أُحد </a:t>
            </a:r>
            <a:endParaRPr lang="en-US" sz="32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281197" y="1892650"/>
            <a:ext cx="13911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latin typeface="Calibri" pitchFamily="34" charset="0"/>
              </a:rPr>
              <a:t>الأحزاب </a:t>
            </a:r>
            <a:endParaRPr lang="en-US" sz="32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420307" y="1892650"/>
            <a:ext cx="9460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latin typeface="Calibri" pitchFamily="34" charset="0"/>
              </a:rPr>
              <a:t>تبوك </a:t>
            </a:r>
            <a:endParaRPr lang="en-US" sz="32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" y="1892299"/>
            <a:ext cx="15476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3200" b="1" dirty="0" smtClean="0">
                <a:latin typeface="Calibri" pitchFamily="34" charset="0"/>
              </a:rPr>
              <a:t>فتح مكة </a:t>
            </a:r>
            <a:endParaRPr lang="en-US" sz="3200" dirty="0">
              <a:latin typeface="Calibri" pitchFamily="34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889111" y="2552254"/>
            <a:ext cx="10915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B050"/>
                </a:solidFill>
                <a:latin typeface="Calibri" pitchFamily="34" charset="0"/>
              </a:rPr>
              <a:t>عبدالله</a:t>
            </a:r>
            <a:endParaRPr lang="en-US" sz="3200" dirty="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538623" y="2541522"/>
            <a:ext cx="14510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B050"/>
                </a:solidFill>
                <a:latin typeface="Calibri" pitchFamily="34" charset="0"/>
              </a:rPr>
              <a:t>إبراهيم</a:t>
            </a:r>
            <a:endParaRPr lang="en-US" sz="3200" dirty="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3959018" y="3001307"/>
            <a:ext cx="10088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A8087A"/>
                </a:solidFill>
                <a:latin typeface="Calibri" pitchFamily="34" charset="0"/>
              </a:rPr>
              <a:t>فاطمة</a:t>
            </a:r>
            <a:endParaRPr lang="en-US" sz="3200" dirty="0">
              <a:solidFill>
                <a:srgbClr val="A8087A"/>
              </a:solidFill>
              <a:latin typeface="Calibri" pitchFamily="34" charset="0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3082495" y="3071713"/>
            <a:ext cx="10088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A8087A"/>
                </a:solidFill>
                <a:latin typeface="Calibri" pitchFamily="34" charset="0"/>
              </a:rPr>
              <a:t>رقية</a:t>
            </a:r>
            <a:endParaRPr lang="en-US" sz="3200" dirty="0">
              <a:solidFill>
                <a:srgbClr val="A8087A"/>
              </a:solidFill>
              <a:latin typeface="Calibri" pitchFamily="34" charset="0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2246702" y="3071712"/>
            <a:ext cx="10088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A8087A"/>
                </a:solidFill>
                <a:latin typeface="Calibri" pitchFamily="34" charset="0"/>
              </a:rPr>
              <a:t>زينب</a:t>
            </a:r>
            <a:endParaRPr lang="en-US" sz="3200" dirty="0">
              <a:solidFill>
                <a:srgbClr val="A8087A"/>
              </a:solidFill>
              <a:latin typeface="Calibri" pitchFamily="34" charset="0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712981" y="3083175"/>
            <a:ext cx="16186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A8087A"/>
                </a:solidFill>
                <a:latin typeface="Calibri" pitchFamily="34" charset="0"/>
              </a:rPr>
              <a:t>أم كلثوم</a:t>
            </a:r>
            <a:endParaRPr lang="en-US" sz="3200" dirty="0">
              <a:solidFill>
                <a:srgbClr val="A8087A"/>
              </a:solidFill>
              <a:latin typeface="Calibri" pitchFamily="34" charset="0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503135" y="348976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EG" b="1" dirty="0">
                <a:solidFill>
                  <a:srgbClr val="00B050"/>
                </a:solidFill>
              </a:rPr>
              <a:t>الصفات الخَلْقِيَّة : أبيض جميل الملامح ليس بالطويل البائن ولا بالقصير ،أسود الشعر لا سبط ولا جعد قطط </a:t>
            </a:r>
            <a:endParaRPr lang="ar-SA" b="1" dirty="0">
              <a:solidFill>
                <a:srgbClr val="00B050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-67100" y="4136092"/>
            <a:ext cx="55668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b="1" dirty="0">
                <a:solidFill>
                  <a:srgbClr val="00B0F0"/>
                </a:solidFill>
              </a:rPr>
              <a:t>الصفات الخُلُقِيَّة : اجتمعت له كل صفات الخير : الصدق والأمانة والكرم والعفة والحلم والغيرة والشجاعة والتواضع والعدل والرحمة </a:t>
            </a:r>
            <a:r>
              <a:rPr lang="ar-EG" b="1" dirty="0" smtClean="0">
                <a:solidFill>
                  <a:srgbClr val="00B0F0"/>
                </a:solidFill>
              </a:rPr>
              <a:t>والرأفة</a:t>
            </a:r>
            <a:endParaRPr lang="ar-SA" dirty="0"/>
          </a:p>
        </p:txBody>
      </p:sp>
      <p:sp>
        <p:nvSpPr>
          <p:cNvPr id="22" name="مستطيل 21"/>
          <p:cNvSpPr/>
          <p:nvPr/>
        </p:nvSpPr>
        <p:spPr>
          <a:xfrm>
            <a:off x="520038" y="579808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ar-EG" sz="2000" b="1" dirty="0">
                <a:solidFill>
                  <a:srgbClr val="7030A0"/>
                </a:solidFill>
                <a:latin typeface="Calibri" pitchFamily="34" charset="0"/>
              </a:rPr>
              <a:t>توفي في شهر ربيع الأول من العام الحادي عشر للهجرة بالمدينة المنورة</a:t>
            </a:r>
            <a:endParaRPr lang="en-US" sz="2000" dirty="0">
              <a:solidFill>
                <a:srgbClr val="7030A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7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4"/>
          <a:stretch/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04" y="260648"/>
            <a:ext cx="3816648" cy="4104456"/>
          </a:xfrm>
          <a:prstGeom prst="rect">
            <a:avLst/>
          </a:prstGeom>
          <a:ln w="57150"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14734"/>
            <a:ext cx="4076700" cy="311467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015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9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2" y="476672"/>
            <a:ext cx="8181975" cy="1000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3" y="1933574"/>
            <a:ext cx="8181974" cy="3295625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68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1"/>
          <a:stretch/>
        </p:blipFill>
        <p:spPr bwMode="auto">
          <a:xfrm>
            <a:off x="0" y="0"/>
            <a:ext cx="9144000" cy="674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404664"/>
            <a:ext cx="8424936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" y="3639322"/>
            <a:ext cx="7277100" cy="296227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825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0"/>
          <a:stretch/>
        </p:blipFill>
        <p:spPr bwMode="auto">
          <a:xfrm>
            <a:off x="0" y="1"/>
            <a:ext cx="9144000" cy="674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020" y="188640"/>
            <a:ext cx="3496022" cy="118375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628800"/>
            <a:ext cx="7888510" cy="4862314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97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0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7920880" cy="352839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51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7"/>
          <a:stretch/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620688"/>
            <a:ext cx="3369568" cy="935732"/>
          </a:xfrm>
          <a:prstGeom prst="rect">
            <a:avLst/>
          </a:prstGeom>
          <a:ln w="38100">
            <a:solidFill>
              <a:srgbClr val="00B05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440879"/>
            <a:ext cx="6204346" cy="104278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755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2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64896" cy="590465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01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7"/>
          <a:stretch/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908720"/>
            <a:ext cx="8208912" cy="4896544"/>
          </a:xfrm>
          <a:prstGeom prst="rect">
            <a:avLst/>
          </a:prstGeom>
          <a:ln w="76200">
            <a:solidFill>
              <a:srgbClr val="FF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515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28700"/>
            <a:ext cx="8280920" cy="54006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33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85"/>
          <a:stretch/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280920" cy="388843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577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7"/>
          <a:stretch/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80" y="1268760"/>
            <a:ext cx="7560839" cy="3587651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0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231</Words>
  <Application>Microsoft Office PowerPoint</Application>
  <PresentationFormat>عرض على الشاشة (3:4)‏</PresentationFormat>
  <Paragraphs>48</Paragraphs>
  <Slides>30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30</vt:i4>
      </vt:variant>
    </vt:vector>
  </HeadingPairs>
  <TitlesOfParts>
    <vt:vector size="31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DELL</dc:creator>
  <cp:lastModifiedBy>DELL</cp:lastModifiedBy>
  <cp:revision>20</cp:revision>
  <dcterms:created xsi:type="dcterms:W3CDTF">2013-08-30T15:47:12Z</dcterms:created>
  <dcterms:modified xsi:type="dcterms:W3CDTF">2013-08-31T08:57:23Z</dcterms:modified>
</cp:coreProperties>
</file>