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أنا" initials="أنا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41" d="100"/>
          <a:sy n="41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وان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cxnSp>
        <p:nvCxnSpPr>
          <p:cNvPr id="8" name="رابط مستقيم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مستقيم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شكل بيضاوي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عنصر نائب للتاريخ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محتوى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16" name="عنصر نائب للتذييل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17" name="عنوان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7" name="رابط مستقيم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1" name="عنصر نائب للمحتوى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13" name="عنصر نائب للمحتوى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2" name="عنصر نائب للمحتوى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4" name="عنصر نائب للمحتوى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2" name="عنصر نائب للنص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cxnSp>
        <p:nvCxnSpPr>
          <p:cNvPr id="10" name="رابط مستقيم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مستقيم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عنصر نائب للمحتوى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31" name="عنوان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240AFB-7825-486E-842B-7A22F3D91222}" type="datetimeFigureOut">
              <a:rPr lang="ar-SA" smtClean="0"/>
              <a:t>18/01/34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9552728-A8B8-4807-A563-9B63D7DEF3C5}" type="slidenum">
              <a:rPr lang="ar-SA" smtClean="0"/>
              <a:t>‹#›</a:t>
            </a:fld>
            <a:endParaRPr lang="ar-SA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r" rtl="1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rtl="1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428596" y="2500306"/>
            <a:ext cx="7805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شرح مبسط عن أسلوب المد والذم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500166" y="2214554"/>
            <a:ext cx="5907386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cap="none" spc="0" dirty="0" smtClean="0">
                <a:ln/>
                <a:solidFill>
                  <a:schemeClr val="accent3"/>
                </a:solidFill>
                <a:effectLst/>
              </a:rPr>
              <a:t>مع تحياتي غارمة الغامدي</a:t>
            </a:r>
            <a:endParaRPr lang="ar-SA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642910" y="1643050"/>
            <a:ext cx="7429520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/>
              <a:t>* </a:t>
            </a:r>
            <a:r>
              <a:rPr lang="ar-SA" sz="3200" dirty="0" smtClean="0"/>
              <a:t>يشكل تركيب المدح أو الذم عناصر أساسية ثلاثة هي :</a:t>
            </a:r>
            <a:br>
              <a:rPr lang="ar-SA" sz="3200" dirty="0" smtClean="0"/>
            </a:br>
            <a:r>
              <a:rPr lang="ar-SA" sz="3200" dirty="0" smtClean="0"/>
              <a:t>1- فعل المدح أو الدم : ( نعم ، بئس ).</a:t>
            </a:r>
            <a:br>
              <a:rPr lang="ar-SA" sz="3200" dirty="0" smtClean="0"/>
            </a:br>
            <a:r>
              <a:rPr lang="ar-SA" sz="3200" dirty="0" smtClean="0"/>
              <a:t>2- فاعل نعم أو بئس : ( الطالب ) .</a:t>
            </a:r>
            <a:br>
              <a:rPr lang="ar-SA" sz="3200" dirty="0" smtClean="0"/>
            </a:br>
            <a:r>
              <a:rPr lang="ar-SA" sz="3200" dirty="0" smtClean="0"/>
              <a:t>3- المخصوص بالمدح أو الذم : (عليّ ).</a:t>
            </a:r>
            <a:br>
              <a:rPr lang="ar-SA" sz="3200" dirty="0" smtClean="0"/>
            </a:br>
            <a:endParaRPr lang="ar-SA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928662" y="1357298"/>
            <a:ext cx="6215074" cy="30469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dirty="0" smtClean="0"/>
              <a:t>وفيما يلي شرح موجز لكل ركن من أركان أسلوب المدح أو الذم :</a:t>
            </a:r>
            <a:br>
              <a:rPr lang="ar-SA" sz="3200" dirty="0" smtClean="0"/>
            </a:br>
            <a:r>
              <a:rPr lang="ar-SA" sz="3200" dirty="0" smtClean="0"/>
              <a:t>1- الفعل ( نعم وبئس ):</a:t>
            </a:r>
            <a:br>
              <a:rPr lang="ar-SA" sz="3200" dirty="0" smtClean="0"/>
            </a:br>
            <a:r>
              <a:rPr lang="ar-SA" sz="3200" dirty="0" smtClean="0"/>
              <a:t>- ( نعم ): فعل ماضٍ جامد ( أي لايأتي منه مضارع ولا أمر ) وهو دال على المدح.</a:t>
            </a:r>
            <a:br>
              <a:rPr lang="ar-SA" sz="3200" dirty="0" smtClean="0"/>
            </a:br>
            <a:r>
              <a:rPr lang="ar-SA" sz="3200" dirty="0" smtClean="0"/>
              <a:t>- (بئس ): فعل ماضٍ جامد يدل على الذم .</a:t>
            </a:r>
            <a:endParaRPr lang="ar-SA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214414" y="714356"/>
            <a:ext cx="6000760" cy="48320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dirty="0" smtClean="0"/>
              <a:t>ويجوز تأنيث ( نعم وبئس ). مثال : نعم ( مذكر ) الصفة حبّ الوطن. أو نعمت ( مؤنث ) الصفة حبّ الوطن .</a:t>
            </a:r>
            <a:br>
              <a:rPr lang="ar-SA" sz="2800" dirty="0" smtClean="0"/>
            </a:br>
            <a:r>
              <a:rPr lang="ar-SA" sz="2800" dirty="0" smtClean="0"/>
              <a:t>تدريب رقم ( 3 ):</a:t>
            </a:r>
            <a:br>
              <a:rPr lang="ar-SA" sz="2800" dirty="0" smtClean="0"/>
            </a:br>
            <a:r>
              <a:rPr lang="ar-SA" sz="2800" dirty="0" smtClean="0"/>
              <a:t>أعرب ما تحته خط فيما يلي :</a:t>
            </a:r>
            <a:br>
              <a:rPr lang="ar-SA" sz="2800" dirty="0" smtClean="0"/>
            </a:br>
            <a:r>
              <a:rPr lang="ar-SA" sz="2800" dirty="0" smtClean="0"/>
              <a:t>1-نعم الصديق حسين . ....................................................................</a:t>
            </a:r>
            <a:br>
              <a:rPr lang="ar-SA" sz="2800" dirty="0" smtClean="0"/>
            </a:br>
            <a:r>
              <a:rPr lang="ar-SA" sz="2800" dirty="0" smtClean="0"/>
              <a:t>2-بئس الرجل الفاسق ......................................................................</a:t>
            </a:r>
            <a:endParaRPr lang="ar-SA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2071670" y="571480"/>
            <a:ext cx="5786446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dirty="0" smtClean="0"/>
              <a:t>- </a:t>
            </a:r>
            <a:r>
              <a:rPr lang="ar-SA" sz="3200" b="1" dirty="0" smtClean="0"/>
              <a:t>فاعل نعم وبئس :</a:t>
            </a:r>
            <a:br>
              <a:rPr lang="ar-SA" sz="3200" b="1" dirty="0" smtClean="0"/>
            </a:br>
            <a:r>
              <a:rPr lang="ar-SA" sz="3200" b="1" dirty="0" smtClean="0"/>
              <a:t>فاعل نعم وبئس له اربع حالات :</a:t>
            </a:r>
            <a:endParaRPr lang="ar-SA" sz="3200" b="1" dirty="0"/>
          </a:p>
        </p:txBody>
      </p:sp>
      <p:sp>
        <p:nvSpPr>
          <p:cNvPr id="4" name="مستطيل 3"/>
          <p:cNvSpPr/>
          <p:nvPr/>
        </p:nvSpPr>
        <p:spPr>
          <a:xfrm>
            <a:off x="500034" y="1857364"/>
            <a:ext cx="7000892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dirty="0" smtClean="0"/>
              <a:t>أن يكون الفاعل مقترناً بـ " ال ".</a:t>
            </a:r>
            <a:br>
              <a:rPr lang="ar-SA" sz="3200" dirty="0" smtClean="0"/>
            </a:br>
            <a:r>
              <a:rPr lang="ar-SA" sz="3200" dirty="0" smtClean="0"/>
              <a:t>- مثال: نعم الرجل الصادق .( الرجل :فاعل لنعم مرفوع بالضمة ).</a:t>
            </a:r>
            <a:br>
              <a:rPr lang="ar-SA" sz="3200" dirty="0" smtClean="0"/>
            </a:br>
            <a:r>
              <a:rPr lang="ar-SA" sz="3200" dirty="0" smtClean="0"/>
              <a:t>- بئس الاسم الفسوق بعد الإيمان. ( الاسم : فاعل لبئس مرفوع بالضمة ).</a:t>
            </a:r>
            <a:endParaRPr lang="ar-SA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857224" y="642918"/>
            <a:ext cx="7715304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dirty="0" smtClean="0"/>
              <a:t>- </a:t>
            </a:r>
            <a:r>
              <a:rPr lang="ar-SA" sz="3600" b="1" dirty="0" smtClean="0"/>
              <a:t>أن يكون الفاعل نكرة مضافاً إلى المقترن بـ " ال </a:t>
            </a:r>
            <a:r>
              <a:rPr lang="ar-SA" sz="3600" dirty="0" smtClean="0"/>
              <a:t>".</a:t>
            </a:r>
            <a:br>
              <a:rPr lang="ar-SA" sz="3600" dirty="0" smtClean="0"/>
            </a:br>
            <a:r>
              <a:rPr lang="ar-SA" sz="3600" dirty="0" smtClean="0"/>
              <a:t>مثال: بئس عملُ الطالب الغش .( عمل " نكرة ": فاعل بئس مرفوع بالضمة لأنه مضاف إلى اسم مقترن بـ " ال ".</a:t>
            </a:r>
            <a:endParaRPr lang="ar-SA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857224" y="642918"/>
            <a:ext cx="7643866" cy="34163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/>
              <a:t>أن يكون الفاعل ضميراً مميزاً بنكرة </a:t>
            </a:r>
            <a:r>
              <a:rPr lang="ar-SA" sz="3600" dirty="0" smtClean="0"/>
              <a:t>. </a:t>
            </a:r>
          </a:p>
          <a:p>
            <a:r>
              <a:rPr lang="ar-SA" sz="3600" dirty="0" smtClean="0"/>
              <a:t>مثال : نعم .... خلقاً الأمانة. ( الفاعل ضمير مستتر تقديره هو ، وخلقاً تمييز منصوب بالفتحة ).</a:t>
            </a:r>
            <a:endParaRPr lang="ar-SA" sz="3600" dirty="0"/>
          </a:p>
          <a:p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 smtClean="0"/>
              <a:t>ضع في المكان الخالي من الجمل الآتية تمييزاً .</a:t>
            </a:r>
            <a:br>
              <a:rPr lang="ar-SA" sz="3600" dirty="0" smtClean="0"/>
            </a:br>
            <a:r>
              <a:rPr lang="ar-SA" sz="3600" dirty="0" smtClean="0"/>
              <a:t>1-نعم .............. الصدق .</a:t>
            </a:r>
            <a:endParaRPr lang="ar-SA" sz="3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785786" y="571481"/>
            <a:ext cx="7429552" cy="50783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/>
              <a:t>- </a:t>
            </a:r>
            <a:r>
              <a:rPr lang="ar-SA" sz="3600" b="1" dirty="0" smtClean="0"/>
              <a:t>أن يكون الفاعل اسماً موصولاً ( ما أو مَـنْ ). </a:t>
            </a:r>
            <a:r>
              <a:rPr lang="ar-SA" sz="3600" dirty="0" smtClean="0"/>
              <a:t>مثال: بئس مـا تفعل السرقة .( ما : اسم موصول مبني على السكون في محل رفع فاعل لبئس )</a:t>
            </a:r>
            <a:br>
              <a:rPr lang="ar-SA" sz="3600" dirty="0" smtClean="0"/>
            </a:br>
            <a:r>
              <a:rPr lang="ar-SA" sz="3600" dirty="0" smtClean="0"/>
              <a:t/>
            </a:r>
            <a:br>
              <a:rPr lang="ar-SA" sz="3600" dirty="0" smtClean="0"/>
            </a:br>
            <a:r>
              <a:rPr lang="ar-SA" sz="3600" dirty="0" smtClean="0"/>
              <a:t>ضع في المكان الخالي في الجمل الآتية فاعلاً مناسباَ.</a:t>
            </a:r>
            <a:br>
              <a:rPr lang="ar-SA" sz="3600" dirty="0" smtClean="0"/>
            </a:br>
            <a:r>
              <a:rPr lang="ar-SA" sz="3600" dirty="0" smtClean="0"/>
              <a:t>1-نعم ................. تفعل الوفاء .</a:t>
            </a:r>
            <a:br>
              <a:rPr lang="ar-SA" sz="3600" dirty="0" smtClean="0"/>
            </a:br>
            <a:r>
              <a:rPr lang="ar-SA" sz="3600" dirty="0" smtClean="0"/>
              <a:t>2-بئس ................ تتصف به الكتب.</a:t>
            </a:r>
            <a:br>
              <a:rPr lang="ar-SA" sz="3600" dirty="0" smtClean="0"/>
            </a:br>
            <a:r>
              <a:rPr lang="ar-SA" sz="3600" dirty="0" smtClean="0"/>
              <a:t>3-بئس ................ تصنع الغدر.</a:t>
            </a:r>
            <a:endParaRPr lang="ar-SA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00034" y="642918"/>
            <a:ext cx="8143932" cy="39703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dirty="0" smtClean="0"/>
              <a:t>( </a:t>
            </a:r>
            <a:r>
              <a:rPr lang="ar-SA" sz="3600" dirty="0" smtClean="0"/>
              <a:t>نعم ): فعل ماضٍ جامد ( أي لايأتي منه مضارع ولا أمر ) وهو دال على المدح.</a:t>
            </a:r>
            <a:br>
              <a:rPr lang="ar-SA" sz="3600" dirty="0" smtClean="0"/>
            </a:br>
            <a:r>
              <a:rPr lang="ar-SA" sz="3600" dirty="0" smtClean="0"/>
              <a:t>- (بئس ): فعل ماضٍ جامد يدل على الذم .</a:t>
            </a:r>
            <a:br>
              <a:rPr lang="ar-SA" sz="3600" dirty="0" smtClean="0"/>
            </a:br>
            <a:r>
              <a:rPr lang="ar-SA" sz="3600" b="1" dirty="0" smtClean="0"/>
              <a:t>ويجوز تأنيث ( نعم وبئس ). مثال : نعم ( مذكر ) الصفة حبّ الوطن. أو نعمت ( مؤنث ) الصفة حبّ الوطن .</a:t>
            </a:r>
            <a:br>
              <a:rPr lang="ar-SA" sz="3600" b="1" dirty="0" smtClean="0"/>
            </a:br>
            <a:endParaRPr lang="ar-SA" sz="36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ورق">
  <a:themeElements>
    <a:clrScheme name="ورق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ورق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رق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</TotalTime>
  <Words>160</Words>
  <Application>Microsoft Office PowerPoint</Application>
  <PresentationFormat>عرض على الشاشة (3:4)‏</PresentationFormat>
  <Paragraphs>13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ورق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أنا</dc:creator>
  <cp:lastModifiedBy>أنا</cp:lastModifiedBy>
  <cp:revision>4</cp:revision>
  <dcterms:created xsi:type="dcterms:W3CDTF">2012-12-01T16:23:51Z</dcterms:created>
  <dcterms:modified xsi:type="dcterms:W3CDTF">2012-12-01T16:55:00Z</dcterms:modified>
</cp:coreProperties>
</file>