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1"/>
  </p:notesMasterIdLst>
  <p:sldIdLst>
    <p:sldId id="286" r:id="rId2"/>
    <p:sldId id="294" r:id="rId3"/>
    <p:sldId id="288" r:id="rId4"/>
    <p:sldId id="295" r:id="rId5"/>
    <p:sldId id="307" r:id="rId6"/>
    <p:sldId id="291" r:id="rId7"/>
    <p:sldId id="290" r:id="rId8"/>
    <p:sldId id="289" r:id="rId9"/>
    <p:sldId id="302" r:id="rId10"/>
    <p:sldId id="298" r:id="rId11"/>
    <p:sldId id="293" r:id="rId12"/>
    <p:sldId id="296" r:id="rId13"/>
    <p:sldId id="297" r:id="rId14"/>
    <p:sldId id="300" r:id="rId15"/>
    <p:sldId id="306" r:id="rId16"/>
    <p:sldId id="303" r:id="rId17"/>
    <p:sldId id="301" r:id="rId18"/>
    <p:sldId id="304" r:id="rId19"/>
    <p:sldId id="305" r:id="rId2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0143" autoAdjust="0"/>
  </p:normalViewPr>
  <p:slideViewPr>
    <p:cSldViewPr>
      <p:cViewPr>
        <p:scale>
          <a:sx n="75" d="100"/>
          <a:sy n="75" d="100"/>
        </p:scale>
        <p:origin x="-86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746CFD6-5DAF-4E09-BE2A-36743C9C4C07}" type="datetimeFigureOut">
              <a:rPr lang="ar-SA" smtClean="0"/>
              <a:pPr/>
              <a:t>08/05/35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56002AC-054D-4E62-B97F-9F23C22225A9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7050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B7EE2-E06B-4467-A632-7EB9574E6BAB}" type="datetimeFigureOut">
              <a:rPr lang="ar-SA" smtClean="0"/>
              <a:pPr/>
              <a:t>08/05/35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DFCF4-75EA-4C8A-B619-A6D8EA03B13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B7EE2-E06B-4467-A632-7EB9574E6BAB}" type="datetimeFigureOut">
              <a:rPr lang="ar-SA" smtClean="0"/>
              <a:pPr/>
              <a:t>08/05/35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DFCF4-75EA-4C8A-B619-A6D8EA03B13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B7EE2-E06B-4467-A632-7EB9574E6BAB}" type="datetimeFigureOut">
              <a:rPr lang="ar-SA" smtClean="0"/>
              <a:pPr/>
              <a:t>08/05/35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DFCF4-75EA-4C8A-B619-A6D8EA03B13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B7EE2-E06B-4467-A632-7EB9574E6BAB}" type="datetimeFigureOut">
              <a:rPr lang="ar-SA" smtClean="0"/>
              <a:pPr/>
              <a:t>08/05/35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DFCF4-75EA-4C8A-B619-A6D8EA03B13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B7EE2-E06B-4467-A632-7EB9574E6BAB}" type="datetimeFigureOut">
              <a:rPr lang="ar-SA" smtClean="0"/>
              <a:pPr/>
              <a:t>08/05/35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DFCF4-75EA-4C8A-B619-A6D8EA03B13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B7EE2-E06B-4467-A632-7EB9574E6BAB}" type="datetimeFigureOut">
              <a:rPr lang="ar-SA" smtClean="0"/>
              <a:pPr/>
              <a:t>08/05/35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DFCF4-75EA-4C8A-B619-A6D8EA03B13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B7EE2-E06B-4467-A632-7EB9574E6BAB}" type="datetimeFigureOut">
              <a:rPr lang="ar-SA" smtClean="0"/>
              <a:pPr/>
              <a:t>08/05/35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DFCF4-75EA-4C8A-B619-A6D8EA03B13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B7EE2-E06B-4467-A632-7EB9574E6BAB}" type="datetimeFigureOut">
              <a:rPr lang="ar-SA" smtClean="0"/>
              <a:pPr/>
              <a:t>08/05/35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DFCF4-75EA-4C8A-B619-A6D8EA03B13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B7EE2-E06B-4467-A632-7EB9574E6BAB}" type="datetimeFigureOut">
              <a:rPr lang="ar-SA" smtClean="0"/>
              <a:pPr/>
              <a:t>08/05/35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DFCF4-75EA-4C8A-B619-A6D8EA03B13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B7EE2-E06B-4467-A632-7EB9574E6BAB}" type="datetimeFigureOut">
              <a:rPr lang="ar-SA" smtClean="0"/>
              <a:pPr/>
              <a:t>08/05/35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DFCF4-75EA-4C8A-B619-A6D8EA03B13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B7EE2-E06B-4467-A632-7EB9574E6BAB}" type="datetimeFigureOut">
              <a:rPr lang="ar-SA" smtClean="0"/>
              <a:pPr/>
              <a:t>08/05/35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DFCF4-75EA-4C8A-B619-A6D8EA03B13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B7EE2-E06B-4467-A632-7EB9574E6BAB}" type="datetimeFigureOut">
              <a:rPr lang="ar-SA" smtClean="0"/>
              <a:pPr/>
              <a:t>08/05/35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DFCF4-75EA-4C8A-B619-A6D8EA03B13C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png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png"/><Relationship Id="rId9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672" y="1844824"/>
            <a:ext cx="5772581" cy="1467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 4"/>
          <p:cNvGrpSpPr>
            <a:grpSpLocks/>
          </p:cNvGrpSpPr>
          <p:nvPr/>
        </p:nvGrpSpPr>
        <p:grpSpPr bwMode="auto">
          <a:xfrm>
            <a:off x="2267744" y="3933056"/>
            <a:ext cx="3633787" cy="960437"/>
            <a:chOff x="1522" y="26"/>
            <a:chExt cx="2289" cy="605"/>
          </a:xfrm>
        </p:grpSpPr>
        <p:pic>
          <p:nvPicPr>
            <p:cNvPr id="12" name="Picture 5" descr="j0095709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2" y="26"/>
              <a:ext cx="302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 descr="j0095674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0" y="192"/>
              <a:ext cx="454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" descr="j0095735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6" y="96"/>
              <a:ext cx="317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8" descr="j0095731"/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8" y="48"/>
              <a:ext cx="403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9" descr="j0095693"/>
            <p:cNvPicPr>
              <a:picLocks noChangeAspect="1" noChangeArrowheads="1" noCrop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6" y="192"/>
              <a:ext cx="281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مستطيل 1"/>
          <p:cNvSpPr/>
          <p:nvPr/>
        </p:nvSpPr>
        <p:spPr>
          <a:xfrm>
            <a:off x="1827442" y="2924944"/>
            <a:ext cx="548098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7200" dirty="0" smtClean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استخدامات الليزر </a:t>
            </a:r>
            <a:endParaRPr lang="ar-SA" sz="7200" dirty="0">
              <a:solidFill>
                <a:schemeClr val="tx2">
                  <a:lumMod val="75000"/>
                </a:schemeClr>
              </a:solidFill>
              <a:cs typeface="AL-Mohanad 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529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780541" y="1988840"/>
            <a:ext cx="51748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ar-SA" sz="4000" dirty="0">
                <a:solidFill>
                  <a:srgbClr val="C00000"/>
                </a:solidFill>
                <a:cs typeface="AL-Mohanad Bold" pitchFamily="2" charset="-78"/>
              </a:rPr>
              <a:t>ف</a:t>
            </a:r>
            <a:r>
              <a:rPr lang="ar-EG" sz="4000" dirty="0" smtClean="0">
                <a:solidFill>
                  <a:srgbClr val="C00000"/>
                </a:solidFill>
                <a:cs typeface="AL-Mohanad Bold" pitchFamily="2" charset="-78"/>
              </a:rPr>
              <a:t>ي </a:t>
            </a:r>
            <a:r>
              <a:rPr lang="ar-EG" sz="4000" dirty="0">
                <a:solidFill>
                  <a:srgbClr val="C00000"/>
                </a:solidFill>
                <a:cs typeface="AL-Mohanad Bold" pitchFamily="2" charset="-78"/>
              </a:rPr>
              <a:t>ا</a:t>
            </a:r>
            <a:r>
              <a:rPr lang="ar-SA" sz="4000" dirty="0">
                <a:solidFill>
                  <a:srgbClr val="C00000"/>
                </a:solidFill>
                <a:cs typeface="AL-Mohanad Bold" pitchFamily="2" charset="-78"/>
              </a:rPr>
              <a:t>لا</a:t>
            </a:r>
            <a:r>
              <a:rPr lang="ar-EG" sz="4000" dirty="0" err="1">
                <a:solidFill>
                  <a:srgbClr val="C00000"/>
                </a:solidFill>
                <a:cs typeface="AL-Mohanad Bold" pitchFamily="2" charset="-78"/>
              </a:rPr>
              <a:t>تصالات</a:t>
            </a:r>
            <a:r>
              <a:rPr lang="ar-EG" sz="4000" dirty="0">
                <a:solidFill>
                  <a:srgbClr val="C00000"/>
                </a:solidFill>
                <a:cs typeface="AL-Mohanad Bold" pitchFamily="2" charset="-78"/>
              </a:rPr>
              <a:t> </a:t>
            </a:r>
            <a:r>
              <a:rPr lang="ar-SA" sz="4000" dirty="0" smtClean="0">
                <a:solidFill>
                  <a:srgbClr val="C00000"/>
                </a:solidFill>
                <a:cs typeface="AL-Mohanad Bold" pitchFamily="2" charset="-78"/>
              </a:rPr>
              <a:t>/ </a:t>
            </a:r>
            <a:r>
              <a:rPr lang="ar-EG" sz="4000" dirty="0">
                <a:solidFill>
                  <a:srgbClr val="C00000"/>
                </a:solidFill>
                <a:cs typeface="AL-Mohanad Bold" pitchFamily="2" charset="-78"/>
              </a:rPr>
              <a:t>الألياف </a:t>
            </a:r>
            <a:r>
              <a:rPr lang="ar-EG" sz="4000" dirty="0" smtClean="0">
                <a:solidFill>
                  <a:srgbClr val="C00000"/>
                </a:solidFill>
                <a:cs typeface="AL-Mohanad Bold" pitchFamily="2" charset="-78"/>
              </a:rPr>
              <a:t>الضوئية</a:t>
            </a:r>
            <a:endParaRPr lang="ar-SA" sz="3600" dirty="0">
              <a:cs typeface="AL-Mohanad Bold" pitchFamily="2" charset="-78"/>
            </a:endParaRPr>
          </a:p>
        </p:txBody>
      </p:sp>
      <p:pic>
        <p:nvPicPr>
          <p:cNvPr id="12" name="صورة 3" descr="الالياف البصريه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68069"/>
            <a:ext cx="2371725" cy="3589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صورة 4" descr="الالياف البصريه 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116524"/>
            <a:ext cx="2736304" cy="374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43716" y="1746448"/>
            <a:ext cx="42546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800" dirty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ف</a:t>
            </a: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ي </a:t>
            </a:r>
            <a:r>
              <a:rPr lang="ar-SA" sz="2800" dirty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الحاسوب لقراءة الاقراص الليزرية </a:t>
            </a:r>
          </a:p>
        </p:txBody>
      </p:sp>
      <p:pic>
        <p:nvPicPr>
          <p:cNvPr id="6" name="Picture 5" descr="68859-insert-c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56992"/>
            <a:ext cx="4066983" cy="2885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529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694989" y="2276872"/>
            <a:ext cx="7200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Simplified Arabic Backslanted" pitchFamily="10" charset="-7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Simplified Arabic Backslanted" pitchFamily="10" charset="-7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Simplified Arabic Backslanted" pitchFamily="10" charset="-7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Simplified Arabic Backslanted" pitchFamily="10" charset="-7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Simplified Arabic Backslanted" pitchFamily="10" charset="-7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Simplified Arabic Backslanted" pitchFamily="10" charset="-7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Simplified Arabic Backslanted" pitchFamily="10" charset="-7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Simplified Arabic Backslanted" pitchFamily="10" charset="-7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Simplified Arabic Backslanted" pitchFamily="10" charset="-7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ar-SA" sz="2800" dirty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في الطب </a:t>
            </a: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مثل </a:t>
            </a: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( عمليات </a:t>
            </a:r>
            <a:r>
              <a:rPr lang="ar-SA" sz="2800" dirty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الليزك </a:t>
            </a: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 )</a:t>
            </a:r>
            <a:endParaRPr lang="ar-SA" sz="2800" dirty="0">
              <a:solidFill>
                <a:schemeClr val="tx2">
                  <a:lumMod val="75000"/>
                </a:schemeClr>
              </a:solidFill>
              <a:cs typeface="AL-Mohanad Bold" pitchFamily="2" charset="-78"/>
            </a:endParaRPr>
          </a:p>
        </p:txBody>
      </p:sp>
      <p:pic>
        <p:nvPicPr>
          <p:cNvPr id="6" name="Picture 14" descr="large_18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034" y="3425124"/>
            <a:ext cx="3084302" cy="302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5" descr="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9" r="63818" b="57027"/>
          <a:stretch>
            <a:fillRect/>
          </a:stretch>
        </p:blipFill>
        <p:spPr bwMode="auto">
          <a:xfrm>
            <a:off x="1497779" y="3573016"/>
            <a:ext cx="2797660" cy="300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529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783286" y="1916832"/>
            <a:ext cx="728917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dirty="0" smtClean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باستخدام استراتيجية </a:t>
            </a:r>
            <a:r>
              <a:rPr lang="ar-SA" sz="3600" dirty="0" smtClean="0">
                <a:solidFill>
                  <a:srgbClr val="FF0000"/>
                </a:solidFill>
                <a:cs typeface="AL-Mohanad Bold" pitchFamily="2" charset="-78"/>
              </a:rPr>
              <a:t>فكر زاوج شارك</a:t>
            </a:r>
          </a:p>
          <a:p>
            <a:pPr algn="ctr"/>
            <a:r>
              <a:rPr lang="ar-SA" sz="3600" dirty="0" smtClean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غرد في كلمات محدودة ماذا يعني لك ضوء الليزر</a:t>
            </a:r>
            <a:endParaRPr lang="ar-SA" sz="3600" dirty="0">
              <a:solidFill>
                <a:schemeClr val="tx2">
                  <a:lumMod val="75000"/>
                </a:schemeClr>
              </a:solidFill>
              <a:cs typeface="AL-Mohanad Bold" pitchFamily="2" charset="-78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17161"/>
            <a:ext cx="2143125" cy="214312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710" y="3174068"/>
            <a:ext cx="6628047" cy="270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29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1187624" y="2060848"/>
            <a:ext cx="601158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dirty="0" smtClean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المشاريع الإثرائية المطلوبة </a:t>
            </a:r>
          </a:p>
          <a:p>
            <a:pPr algn="ctr"/>
            <a:r>
              <a:rPr lang="ar-SA" sz="3600" dirty="0" smtClean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موعد التسليم يوم الخميس 1435/5/12هـ</a:t>
            </a:r>
            <a:endParaRPr lang="ar-SA" sz="3600" dirty="0">
              <a:solidFill>
                <a:schemeClr val="tx2">
                  <a:lumMod val="75000"/>
                </a:schemeClr>
              </a:solidFill>
              <a:cs typeface="AL-Mohanad Bold" pitchFamily="2" charset="-78"/>
            </a:endParaRPr>
          </a:p>
        </p:txBody>
      </p:sp>
      <p:sp>
        <p:nvSpPr>
          <p:cNvPr id="2" name="مستطيل مستدير الزوايا 1"/>
          <p:cNvSpPr/>
          <p:nvPr/>
        </p:nvSpPr>
        <p:spPr>
          <a:xfrm>
            <a:off x="5076056" y="3356992"/>
            <a:ext cx="3474701" cy="18722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>
                <a:solidFill>
                  <a:srgbClr val="FF0000"/>
                </a:solidFill>
              </a:rPr>
              <a:t>المجموعة الأولى والثانية</a:t>
            </a:r>
          </a:p>
          <a:p>
            <a:pPr algn="ctr"/>
            <a:endParaRPr lang="ar-SA" dirty="0">
              <a:solidFill>
                <a:srgbClr val="FF0000"/>
              </a:solidFill>
            </a:endParaRPr>
          </a:p>
          <a:p>
            <a:pPr algn="ctr"/>
            <a:r>
              <a:rPr lang="ar-SA" sz="2400" dirty="0">
                <a:solidFill>
                  <a:srgbClr val="002060"/>
                </a:solidFill>
                <a:cs typeface="AL-Mohanad Bold" pitchFamily="2" charset="-78"/>
              </a:rPr>
              <a:t>هل ورد ذكر الليزر في القرآن الكريم ؟ وضح ذلك ؟</a:t>
            </a: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467544" y="3387452"/>
            <a:ext cx="3760275" cy="18417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>
                <a:solidFill>
                  <a:srgbClr val="FF0000"/>
                </a:solidFill>
              </a:rPr>
              <a:t>المجموعة </a:t>
            </a:r>
            <a:r>
              <a:rPr lang="ar-SA" dirty="0" smtClean="0">
                <a:solidFill>
                  <a:srgbClr val="FF0000"/>
                </a:solidFill>
              </a:rPr>
              <a:t>الثالثة والرابعة </a:t>
            </a:r>
            <a:endParaRPr lang="ar-SA" dirty="0">
              <a:solidFill>
                <a:srgbClr val="FF0000"/>
              </a:solidFill>
            </a:endParaRPr>
          </a:p>
          <a:p>
            <a:pPr algn="ctr"/>
            <a:endParaRPr lang="ar-SA" dirty="0">
              <a:solidFill>
                <a:srgbClr val="FF0000"/>
              </a:solidFill>
            </a:endParaRPr>
          </a:p>
          <a:p>
            <a:pPr algn="ctr"/>
            <a:r>
              <a:rPr lang="ar-SA" sz="2800" dirty="0" smtClean="0">
                <a:solidFill>
                  <a:srgbClr val="002060"/>
                </a:solidFill>
                <a:cs typeface="AL-Mohanad Bold" pitchFamily="2" charset="-78"/>
              </a:rPr>
              <a:t>ابحث عن أهم اضرار الليزر ؟ </a:t>
            </a:r>
            <a:endParaRPr lang="ar-SA" sz="2800" dirty="0">
              <a:solidFill>
                <a:srgbClr val="002060"/>
              </a:solidFill>
              <a:cs typeface="AL-Mohanad Bold" pitchFamily="2" charset="-78"/>
            </a:endParaRPr>
          </a:p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04498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مربع نص 1"/>
          <p:cNvSpPr txBox="1"/>
          <p:nvPr/>
        </p:nvSpPr>
        <p:spPr>
          <a:xfrm>
            <a:off x="1835696" y="1800880"/>
            <a:ext cx="56618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dirty="0" smtClean="0">
                <a:solidFill>
                  <a:srgbClr val="002060"/>
                </a:solidFill>
                <a:cs typeface="AL-Mohanad Bold" pitchFamily="2" charset="-78"/>
              </a:rPr>
              <a:t>الملخص السبوري </a:t>
            </a:r>
            <a:endParaRPr lang="ar-SA" sz="2800" dirty="0">
              <a:solidFill>
                <a:srgbClr val="002060"/>
              </a:solidFill>
              <a:cs typeface="AL-Mohanad Bold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127435" y="2492896"/>
            <a:ext cx="7423322" cy="87870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lnSpc>
                <a:spcPct val="90000"/>
              </a:lnSpc>
            </a:pPr>
            <a:r>
              <a:rPr lang="ar-SA" sz="2800" u="sng" dirty="0" smtClean="0">
                <a:solidFill>
                  <a:srgbClr val="FF0000"/>
                </a:solidFill>
                <a:cs typeface="AL-Mohanad Bold" pitchFamily="2" charset="-78"/>
              </a:rPr>
              <a:t>الليزر</a:t>
            </a:r>
            <a:r>
              <a:rPr lang="ar-SA" sz="2800" dirty="0" smtClean="0">
                <a:cs typeface="AL-Mohanad Bold" pitchFamily="2" charset="-78"/>
              </a:rPr>
              <a:t> </a:t>
            </a:r>
            <a:r>
              <a:rPr lang="ar-SA" sz="2800" dirty="0" smtClean="0">
                <a:solidFill>
                  <a:srgbClr val="FF0000"/>
                </a:solidFill>
                <a:cs typeface="AL-Mohanad Bold" pitchFamily="2" charset="-78"/>
              </a:rPr>
              <a:t>:</a:t>
            </a:r>
            <a:r>
              <a:rPr lang="ar-SA" sz="2800" dirty="0" smtClean="0">
                <a:cs typeface="AL-Mohanad Bold" pitchFamily="2" charset="-78"/>
              </a:rPr>
              <a:t> هو موجات </a:t>
            </a:r>
            <a:r>
              <a:rPr lang="ar-SA" sz="2800" dirty="0">
                <a:cs typeface="AL-Mohanad Bold" pitchFamily="2" charset="-78"/>
              </a:rPr>
              <a:t>كهرومغناطيسية ذات ترابط وتماثل في التردد </a:t>
            </a:r>
            <a:r>
              <a:rPr lang="ar-SA" sz="2800" dirty="0">
                <a:solidFill>
                  <a:srgbClr val="FF0000"/>
                </a:solidFill>
                <a:cs typeface="AL-Mohanad Bold" pitchFamily="2" charset="-78"/>
              </a:rPr>
              <a:t>ومعناه </a:t>
            </a:r>
            <a:r>
              <a:rPr lang="ar-SA" sz="2800" dirty="0">
                <a:cs typeface="AL-Mohanad Bold" pitchFamily="2" charset="-78"/>
              </a:rPr>
              <a:t>/</a:t>
            </a:r>
            <a:r>
              <a:rPr lang="ar-SA" sz="2800" dirty="0" smtClean="0">
                <a:cs typeface="AL-Mohanad Bold" pitchFamily="2" charset="-78"/>
              </a:rPr>
              <a:t>تكبير </a:t>
            </a:r>
            <a:r>
              <a:rPr lang="ar-SA" sz="2800" dirty="0">
                <a:cs typeface="AL-Mohanad Bold" pitchFamily="2" charset="-78"/>
              </a:rPr>
              <a:t>الضوء عن طريق الانبعاث المحفز للإشعاع </a:t>
            </a:r>
            <a:endParaRPr lang="ar-SA" sz="2800" dirty="0">
              <a:solidFill>
                <a:srgbClr val="002060"/>
              </a:solidFill>
              <a:cs typeface="AL-Mohanad Bold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133239" y="3501008"/>
            <a:ext cx="7423322" cy="12557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lnSpc>
                <a:spcPct val="90000"/>
              </a:lnSpc>
            </a:pPr>
            <a:r>
              <a:rPr lang="ar-EG" sz="2800" dirty="0">
                <a:solidFill>
                  <a:srgbClr val="FF0000"/>
                </a:solidFill>
                <a:cs typeface="AL-Mohanad Bold" pitchFamily="2" charset="-78"/>
              </a:rPr>
              <a:t>الانبعاث </a:t>
            </a:r>
            <a:r>
              <a:rPr lang="ar-EG" sz="2800" dirty="0" smtClean="0">
                <a:solidFill>
                  <a:srgbClr val="FF0000"/>
                </a:solidFill>
                <a:cs typeface="AL-Mohanad Bold" pitchFamily="2" charset="-78"/>
              </a:rPr>
              <a:t>التلقائي</a:t>
            </a:r>
            <a:r>
              <a:rPr lang="ar-SA" sz="2800" dirty="0" smtClean="0">
                <a:solidFill>
                  <a:srgbClr val="FF0000"/>
                </a:solidFill>
                <a:cs typeface="AL-Mohanad Bold" pitchFamily="2" charset="-78"/>
              </a:rPr>
              <a:t> : </a:t>
            </a:r>
            <a:r>
              <a:rPr lang="ar-EG" sz="2800" dirty="0">
                <a:cs typeface="AL-Mohanad Bold" pitchFamily="2" charset="-78"/>
              </a:rPr>
              <a:t>تكون الذرة مثارة ( الإلكترون في مستوى الإثارة</a:t>
            </a:r>
            <a:r>
              <a:rPr lang="en-US" sz="2800" dirty="0">
                <a:cs typeface="AL-Mohanad Bold" pitchFamily="2" charset="-78"/>
              </a:rPr>
              <a:t>( </a:t>
            </a:r>
            <a:r>
              <a:rPr lang="ar-EG" sz="2800" dirty="0">
                <a:cs typeface="AL-Mohanad Bold" pitchFamily="2" charset="-78"/>
              </a:rPr>
              <a:t>لا تبقى الذرة مثارة لأن بعد فترة قصيرة جداً تعود إلي حالتها المستقرة باعثة فوتونا طاقته = الطاقة التي </a:t>
            </a:r>
            <a:r>
              <a:rPr lang="ar-EG" sz="2800" dirty="0" smtClean="0">
                <a:cs typeface="AL-Mohanad Bold" pitchFamily="2" charset="-78"/>
              </a:rPr>
              <a:t>امتصها</a:t>
            </a:r>
            <a:r>
              <a:rPr lang="ar-SA" sz="2800" dirty="0" smtClean="0">
                <a:cs typeface="AL-Mohanad Bold" pitchFamily="2" charset="-78"/>
              </a:rPr>
              <a:t>  </a:t>
            </a:r>
            <a:endParaRPr lang="ar-SA" sz="2800" dirty="0">
              <a:solidFill>
                <a:srgbClr val="002060"/>
              </a:solidFill>
              <a:cs typeface="AL-Mohanad Bold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149759" y="4941168"/>
            <a:ext cx="742332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2800" dirty="0">
                <a:solidFill>
                  <a:srgbClr val="FF0000"/>
                </a:solidFill>
                <a:cs typeface="AL-Mohanad Bold" pitchFamily="2" charset="-78"/>
              </a:rPr>
              <a:t>الانبعاث المحفز </a:t>
            </a:r>
            <a:r>
              <a:rPr lang="ar-SA" sz="2800" dirty="0" smtClean="0">
                <a:solidFill>
                  <a:srgbClr val="FF0000"/>
                </a:solidFill>
                <a:cs typeface="AL-Mohanad Bold" pitchFamily="2" charset="-78"/>
              </a:rPr>
              <a:t>: </a:t>
            </a:r>
            <a:r>
              <a:rPr lang="ar-EG" sz="2800" dirty="0" smtClean="0">
                <a:cs typeface="AL-Mohanad Bold" pitchFamily="2" charset="-78"/>
              </a:rPr>
              <a:t>ي</a:t>
            </a:r>
            <a:r>
              <a:rPr lang="ar-SA" sz="2800" dirty="0" smtClean="0">
                <a:cs typeface="AL-Mohanad Bold" pitchFamily="2" charset="-78"/>
              </a:rPr>
              <a:t>تكون ال</a:t>
            </a:r>
            <a:r>
              <a:rPr lang="ar-EG" sz="2800" dirty="0" smtClean="0">
                <a:cs typeface="AL-Mohanad Bold" pitchFamily="2" charset="-78"/>
              </a:rPr>
              <a:t>ذرة </a:t>
            </a:r>
            <a:r>
              <a:rPr lang="ar-EG" sz="2800" dirty="0">
                <a:cs typeface="AL-Mohanad Bold" pitchFamily="2" charset="-78"/>
              </a:rPr>
              <a:t>مثارة </a:t>
            </a:r>
            <a:r>
              <a:rPr lang="ar-SA" sz="2800" dirty="0">
                <a:cs typeface="AL-Mohanad Bold" pitchFamily="2" charset="-78"/>
              </a:rPr>
              <a:t>و</a:t>
            </a:r>
            <a:r>
              <a:rPr lang="ar-EG" sz="2800" dirty="0" smtClean="0">
                <a:cs typeface="AL-Mohanad Bold" pitchFamily="2" charset="-78"/>
              </a:rPr>
              <a:t> </a:t>
            </a:r>
            <a:r>
              <a:rPr lang="ar-EG" sz="2800" dirty="0">
                <a:cs typeface="AL-Mohanad Bold" pitchFamily="2" charset="-78"/>
              </a:rPr>
              <a:t>اصطدمت مع </a:t>
            </a:r>
            <a:r>
              <a:rPr lang="ar-EG" sz="2800" dirty="0" smtClean="0">
                <a:cs typeface="AL-Mohanad Bold" pitchFamily="2" charset="-78"/>
              </a:rPr>
              <a:t>فوتون طاقة </a:t>
            </a:r>
            <a:r>
              <a:rPr lang="ar-EG" sz="2800" dirty="0">
                <a:cs typeface="AL-Mohanad Bold" pitchFamily="2" charset="-78"/>
              </a:rPr>
              <a:t>الفوتون = فرق الطاقة</a:t>
            </a:r>
            <a:r>
              <a:rPr lang="ar-SA" sz="2800" dirty="0">
                <a:cs typeface="AL-Mohanad Bold" pitchFamily="2" charset="-78"/>
              </a:rPr>
              <a:t> </a:t>
            </a:r>
            <a:r>
              <a:rPr lang="ar-EG" sz="2800" dirty="0">
                <a:cs typeface="AL-Mohanad Bold" pitchFamily="2" charset="-78"/>
              </a:rPr>
              <a:t>بين مستوى الإثارة ومستوى </a:t>
            </a:r>
            <a:r>
              <a:rPr lang="ar-EG" sz="2800" dirty="0" smtClean="0">
                <a:cs typeface="AL-Mohanad Bold" pitchFamily="2" charset="-78"/>
              </a:rPr>
              <a:t>الاستقرار</a:t>
            </a:r>
            <a:endParaRPr lang="ar-SA" sz="2800" dirty="0">
              <a:cs typeface="AL-Mohanad 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98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536724" y="1916832"/>
            <a:ext cx="8011205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u="sng" dirty="0" smtClean="0">
                <a:solidFill>
                  <a:srgbClr val="FF0000"/>
                </a:solidFill>
                <a:cs typeface="AL-Mohanad Bold" pitchFamily="2" charset="-78"/>
              </a:rPr>
              <a:t>شروط الحصول على الليزر </a:t>
            </a:r>
            <a:r>
              <a:rPr lang="ar-SA" sz="2800" dirty="0" smtClean="0">
                <a:cs typeface="AL-Mohanad Bold" pitchFamily="2" charset="-78"/>
              </a:rPr>
              <a:t> </a:t>
            </a:r>
            <a:r>
              <a:rPr lang="ar-SA" sz="2800" dirty="0" smtClean="0">
                <a:solidFill>
                  <a:srgbClr val="FF0000"/>
                </a:solidFill>
                <a:cs typeface="AL-Mohanad Bold" pitchFamily="2" charset="-78"/>
              </a:rPr>
              <a:t>:</a:t>
            </a:r>
            <a:r>
              <a:rPr lang="ar-SA" sz="2800" dirty="0" smtClean="0">
                <a:cs typeface="AL-Mohanad Bold" pitchFamily="2" charset="-78"/>
              </a:rPr>
              <a:t> </a:t>
            </a:r>
          </a:p>
          <a:p>
            <a:r>
              <a:rPr lang="ar-SA" sz="2800" dirty="0" smtClean="0">
                <a:cs typeface="AL-Mohanad Bold" pitchFamily="2" charset="-78"/>
              </a:rPr>
              <a:t>1/يجب </a:t>
            </a:r>
            <a:r>
              <a:rPr lang="ar-SA" sz="2800" dirty="0">
                <a:cs typeface="AL-Mohanad Bold" pitchFamily="2" charset="-78"/>
              </a:rPr>
              <a:t>أن يكون هناك ذرات مثارة </a:t>
            </a:r>
            <a:r>
              <a:rPr lang="ar-SA" sz="2800" dirty="0" smtClean="0">
                <a:cs typeface="AL-Mohanad Bold" pitchFamily="2" charset="-78"/>
              </a:rPr>
              <a:t>.</a:t>
            </a:r>
            <a:endParaRPr lang="ar-SA" sz="2800" dirty="0">
              <a:cs typeface="AL-Mohanad Bold" pitchFamily="2" charset="-78"/>
            </a:endParaRPr>
          </a:p>
          <a:p>
            <a:r>
              <a:rPr lang="ar-SA" sz="2800" dirty="0" smtClean="0">
                <a:cs typeface="AL-Mohanad Bold" pitchFamily="2" charset="-78"/>
              </a:rPr>
              <a:t>2/يجب </a:t>
            </a:r>
            <a:r>
              <a:rPr lang="ar-SA" sz="2800" dirty="0">
                <a:cs typeface="AL-Mohanad Bold" pitchFamily="2" charset="-78"/>
              </a:rPr>
              <a:t>أن تبقى الذرات مثارة لفترة زمنية كافية حتى يحدث التصادم </a:t>
            </a:r>
            <a:r>
              <a:rPr lang="ar-SA" sz="2800" dirty="0" smtClean="0">
                <a:cs typeface="AL-Mohanad Bold" pitchFamily="2" charset="-78"/>
              </a:rPr>
              <a:t>.</a:t>
            </a:r>
            <a:endParaRPr lang="ar-SA" sz="2800" dirty="0">
              <a:cs typeface="AL-Mohanad Bold" pitchFamily="2" charset="-78"/>
            </a:endParaRPr>
          </a:p>
          <a:p>
            <a:r>
              <a:rPr lang="ar-SA" sz="2800" dirty="0" smtClean="0">
                <a:cs typeface="AL-Mohanad Bold" pitchFamily="2" charset="-78"/>
              </a:rPr>
              <a:t>3/يجب </a:t>
            </a:r>
            <a:r>
              <a:rPr lang="ar-SA" sz="2800" dirty="0">
                <a:cs typeface="AL-Mohanad Bold" pitchFamily="2" charset="-78"/>
              </a:rPr>
              <a:t>السيطرة على الفوتونات وتوجيهها حتى تكون قادرة على </a:t>
            </a:r>
            <a:r>
              <a:rPr lang="ar-SA" sz="2800" dirty="0" smtClean="0">
                <a:cs typeface="AL-Mohanad Bold" pitchFamily="2" charset="-78"/>
              </a:rPr>
              <a:t>إحداث تصادم </a:t>
            </a:r>
            <a:r>
              <a:rPr lang="ar-SA" sz="2800" dirty="0">
                <a:cs typeface="AL-Mohanad Bold" pitchFamily="2" charset="-78"/>
              </a:rPr>
              <a:t>مع الذرات المثارة.</a:t>
            </a:r>
            <a:endParaRPr lang="en-US" sz="2800" dirty="0">
              <a:cs typeface="AL-Mohanad 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529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536724" y="1916832"/>
            <a:ext cx="8011205" cy="32316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u="sng" dirty="0" smtClean="0">
                <a:solidFill>
                  <a:srgbClr val="FF0000"/>
                </a:solidFill>
                <a:cs typeface="AL-Mohanad Bold" pitchFamily="2" charset="-78"/>
              </a:rPr>
              <a:t>خصائص الليزر : </a:t>
            </a:r>
            <a:endParaRPr lang="ar-SA" sz="3600" dirty="0" smtClean="0">
              <a:solidFill>
                <a:srgbClr val="FF0000"/>
              </a:solidFill>
              <a:cs typeface="AL-Mohanad Bold" pitchFamily="2" charset="-78"/>
            </a:endParaRPr>
          </a:p>
          <a:p>
            <a:pPr>
              <a:spcBef>
                <a:spcPct val="50000"/>
              </a:spcBef>
            </a:pPr>
            <a:r>
              <a:rPr lang="ar-SA" sz="2800" dirty="0" smtClean="0">
                <a:solidFill>
                  <a:srgbClr val="0070C0"/>
                </a:solidFill>
                <a:cs typeface="AL-Mohanad Bold" pitchFamily="2" charset="-78"/>
              </a:rPr>
              <a:t>شدتها </a:t>
            </a:r>
            <a:r>
              <a:rPr lang="ar-SA" sz="2800" dirty="0">
                <a:solidFill>
                  <a:srgbClr val="0070C0"/>
                </a:solidFill>
                <a:cs typeface="AL-Mohanad Bold" pitchFamily="2" charset="-78"/>
              </a:rPr>
              <a:t>عالية  </a:t>
            </a:r>
            <a:endParaRPr lang="ar-SA" sz="2800" dirty="0" smtClean="0">
              <a:solidFill>
                <a:srgbClr val="0070C0"/>
              </a:solidFill>
              <a:cs typeface="AL-Mohanad Bold" pitchFamily="2" charset="-78"/>
            </a:endParaRPr>
          </a:p>
          <a:p>
            <a:pPr>
              <a:spcBef>
                <a:spcPct val="50000"/>
              </a:spcBef>
            </a:pPr>
            <a:r>
              <a:rPr lang="ar-SA" sz="2800" dirty="0" smtClean="0">
                <a:solidFill>
                  <a:srgbClr val="0070C0"/>
                </a:solidFill>
                <a:cs typeface="AL-Mohanad Bold" pitchFamily="2" charset="-78"/>
              </a:rPr>
              <a:t>تسير </a:t>
            </a:r>
            <a:r>
              <a:rPr lang="ar-SA" sz="2800" dirty="0">
                <a:solidFill>
                  <a:srgbClr val="0070C0"/>
                </a:solidFill>
                <a:cs typeface="AL-Mohanad Bold" pitchFamily="2" charset="-78"/>
              </a:rPr>
              <a:t>في اتجاه واحد ولا يحدث لها تشتت</a:t>
            </a:r>
          </a:p>
          <a:p>
            <a:pPr>
              <a:spcBef>
                <a:spcPct val="50000"/>
              </a:spcBef>
            </a:pPr>
            <a:r>
              <a:rPr lang="ar-SA" sz="2800" dirty="0" smtClean="0">
                <a:solidFill>
                  <a:srgbClr val="0070C0"/>
                </a:solidFill>
                <a:cs typeface="AL-Mohanad Bold" pitchFamily="2" charset="-78"/>
              </a:rPr>
              <a:t>متفقة </a:t>
            </a:r>
            <a:r>
              <a:rPr lang="ar-SA" sz="2800" dirty="0">
                <a:solidFill>
                  <a:srgbClr val="0070C0"/>
                </a:solidFill>
                <a:cs typeface="AL-Mohanad Bold" pitchFamily="2" charset="-78"/>
              </a:rPr>
              <a:t>في الطور  </a:t>
            </a:r>
          </a:p>
          <a:p>
            <a:pPr>
              <a:spcBef>
                <a:spcPct val="50000"/>
              </a:spcBef>
            </a:pPr>
            <a:r>
              <a:rPr lang="ar-SA" sz="2800" dirty="0" smtClean="0">
                <a:solidFill>
                  <a:srgbClr val="0070C0"/>
                </a:solidFill>
                <a:cs typeface="AL-Mohanad Bold" pitchFamily="2" charset="-78"/>
              </a:rPr>
              <a:t>تسير </a:t>
            </a:r>
            <a:r>
              <a:rPr lang="ar-SA" sz="2800" dirty="0">
                <a:solidFill>
                  <a:srgbClr val="0070C0"/>
                </a:solidFill>
                <a:cs typeface="AL-Mohanad Bold" pitchFamily="2" charset="-78"/>
              </a:rPr>
              <a:t>لمسافات بعيدة دون أن </a:t>
            </a:r>
            <a:r>
              <a:rPr lang="ar-SA" sz="2800" dirty="0" smtClean="0">
                <a:solidFill>
                  <a:srgbClr val="0070C0"/>
                </a:solidFill>
                <a:cs typeface="AL-Mohanad Bold" pitchFamily="2" charset="-78"/>
              </a:rPr>
              <a:t>تضعف</a:t>
            </a:r>
            <a:endParaRPr lang="ar-SA" sz="2800" dirty="0">
              <a:solidFill>
                <a:srgbClr val="0070C0"/>
              </a:solidFill>
              <a:cs typeface="AL-Mohanad 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54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539552" y="1916832"/>
            <a:ext cx="8011205" cy="258532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u="sng" dirty="0" smtClean="0">
                <a:solidFill>
                  <a:srgbClr val="FF0000"/>
                </a:solidFill>
                <a:cs typeface="AL-Mohanad Bold" pitchFamily="2" charset="-78"/>
              </a:rPr>
              <a:t>بعض استخدامات الليزر : </a:t>
            </a:r>
            <a:endParaRPr lang="ar-SA" sz="3600" dirty="0" smtClean="0">
              <a:solidFill>
                <a:srgbClr val="FF0000"/>
              </a:solidFill>
              <a:cs typeface="AL-Mohanad Bold" pitchFamily="2" charset="-78"/>
            </a:endParaRPr>
          </a:p>
          <a:p>
            <a:pPr>
              <a:spcBef>
                <a:spcPct val="50000"/>
              </a:spcBef>
            </a:pPr>
            <a:r>
              <a:rPr lang="ar-SA" sz="2800" dirty="0" smtClean="0">
                <a:solidFill>
                  <a:srgbClr val="0070C0"/>
                </a:solidFill>
                <a:cs typeface="AL-Mohanad Bold" pitchFamily="2" charset="-78"/>
              </a:rPr>
              <a:t>1/ في مجال الطب .</a:t>
            </a:r>
          </a:p>
          <a:p>
            <a:pPr>
              <a:spcBef>
                <a:spcPct val="50000"/>
              </a:spcBef>
            </a:pPr>
            <a:r>
              <a:rPr lang="ar-SA" sz="2800" dirty="0" smtClean="0">
                <a:solidFill>
                  <a:srgbClr val="0070C0"/>
                </a:solidFill>
                <a:cs typeface="AL-Mohanad Bold" pitchFamily="2" charset="-78"/>
              </a:rPr>
              <a:t>2/ في قراءة أقراص الحاسوب .</a:t>
            </a:r>
            <a:endParaRPr lang="ar-SA" sz="2800" dirty="0">
              <a:solidFill>
                <a:srgbClr val="0070C0"/>
              </a:solidFill>
              <a:cs typeface="AL-Mohanad Bold" pitchFamily="2" charset="-78"/>
            </a:endParaRPr>
          </a:p>
          <a:p>
            <a:pPr>
              <a:spcBef>
                <a:spcPct val="50000"/>
              </a:spcBef>
            </a:pPr>
            <a:r>
              <a:rPr lang="ar-SA" sz="2800" dirty="0" smtClean="0">
                <a:solidFill>
                  <a:srgbClr val="0070C0"/>
                </a:solidFill>
                <a:cs typeface="AL-Mohanad Bold" pitchFamily="2" charset="-78"/>
              </a:rPr>
              <a:t>3/ في الاتصالات – الألياف الضوئية .</a:t>
            </a:r>
            <a:endParaRPr lang="ar-SA" sz="2800" dirty="0">
              <a:solidFill>
                <a:srgbClr val="0070C0"/>
              </a:solidFill>
              <a:cs typeface="AL-Mohanad 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77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عنوان 1"/>
          <p:cNvSpPr txBox="1">
            <a:spLocks/>
          </p:cNvSpPr>
          <p:nvPr/>
        </p:nvSpPr>
        <p:spPr>
          <a:xfrm>
            <a:off x="778357" y="1700808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SA" sz="48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AL-Mohanad Bold" pitchFamily="2" charset="-78"/>
              </a:rPr>
              <a:t>سوف نستخدم بأذن الله في هذا الدرس</a:t>
            </a:r>
          </a:p>
        </p:txBody>
      </p:sp>
      <p:sp>
        <p:nvSpPr>
          <p:cNvPr id="12" name="عنصر نائب للمحتوى 2"/>
          <p:cNvSpPr txBox="1">
            <a:spLocks/>
          </p:cNvSpPr>
          <p:nvPr/>
        </p:nvSpPr>
        <p:spPr>
          <a:xfrm>
            <a:off x="753081" y="2570609"/>
            <a:ext cx="7772400" cy="1432867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sz="4800" dirty="0" smtClean="0">
                <a:solidFill>
                  <a:schemeClr val="accent2">
                    <a:lumMod val="75000"/>
                  </a:schemeClr>
                </a:solidFill>
                <a:cs typeface="AL-Mohanad Bold" pitchFamily="2" charset="-78"/>
              </a:rPr>
              <a:t>استراتيجيات </a:t>
            </a:r>
            <a:r>
              <a:rPr lang="ar-SA" sz="4800" dirty="0">
                <a:solidFill>
                  <a:schemeClr val="accent2">
                    <a:lumMod val="75000"/>
                  </a:schemeClr>
                </a:solidFill>
                <a:cs typeface="AL-Mohanad Bold" pitchFamily="2" charset="-78"/>
              </a:rPr>
              <a:t>التعلم النشط</a:t>
            </a: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3408"/>
            <a:ext cx="4211959" cy="354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35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مربع نص 7"/>
          <p:cNvSpPr txBox="1"/>
          <p:nvPr/>
        </p:nvSpPr>
        <p:spPr>
          <a:xfrm>
            <a:off x="1555254" y="2420888"/>
            <a:ext cx="648072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ar-SA" sz="4000" dirty="0" smtClean="0">
                <a:solidFill>
                  <a:srgbClr val="C00000"/>
                </a:solidFill>
                <a:cs typeface="AL-Mohanad Bold" pitchFamily="2" charset="-78"/>
              </a:rPr>
              <a:t>باستخدام استراتيجية </a:t>
            </a:r>
            <a:r>
              <a:rPr lang="ar-SA" sz="4000" b="1" dirty="0" smtClean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حل المشكلات </a:t>
            </a:r>
          </a:p>
          <a:p>
            <a:pPr algn="just"/>
            <a:r>
              <a:rPr lang="ar-SA" sz="3200" dirty="0" smtClean="0">
                <a:solidFill>
                  <a:srgbClr val="C00000"/>
                </a:solidFill>
                <a:cs typeface="AL-Mohanad Bold" pitchFamily="2" charset="-78"/>
              </a:rPr>
              <a:t>ما الفرق بين الانبعاث التلقائي والانبعاث المحفز ؟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60" y="4213076"/>
            <a:ext cx="3111500" cy="2540000"/>
          </a:xfrm>
          <a:prstGeom prst="rect">
            <a:avLst/>
          </a:prstGeom>
        </p:spPr>
      </p:pic>
      <p:sp>
        <p:nvSpPr>
          <p:cNvPr id="12" name="مربع نص 11"/>
          <p:cNvSpPr txBox="1"/>
          <p:nvPr/>
        </p:nvSpPr>
        <p:spPr>
          <a:xfrm>
            <a:off x="1528490" y="1863113"/>
            <a:ext cx="648072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800" dirty="0" smtClean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نشاط (1)</a:t>
            </a:r>
            <a:endParaRPr lang="ar-SA" sz="4000" dirty="0" smtClean="0">
              <a:solidFill>
                <a:schemeClr val="tx2">
                  <a:lumMod val="75000"/>
                </a:schemeClr>
              </a:solidFill>
              <a:cs typeface="AL-Mohanad Bol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مربع نص 1"/>
          <p:cNvSpPr txBox="1"/>
          <p:nvPr/>
        </p:nvSpPr>
        <p:spPr>
          <a:xfrm>
            <a:off x="4103688" y="2629627"/>
            <a:ext cx="39243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3" name="مربع نص 2"/>
          <p:cNvSpPr txBox="1"/>
          <p:nvPr/>
        </p:nvSpPr>
        <p:spPr>
          <a:xfrm>
            <a:off x="4809102" y="3105076"/>
            <a:ext cx="2484919" cy="1512168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4582" name="ShockwaveFlash2" r:id="rId2" imgW="4501190" imgH="2930233"/>
        </mc:Choice>
        <mc:Fallback>
          <p:control name="ShockwaveFlash2" r:id="rId2" imgW="4501190" imgH="2930233">
            <p:pic>
              <p:nvPicPr>
                <p:cNvPr id="0" name="ShockwaveFlash2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1557338"/>
                  <a:ext cx="8496300" cy="53006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57879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75"/>
          <a:stretch/>
        </p:blipFill>
        <p:spPr>
          <a:xfrm>
            <a:off x="1403648" y="1619331"/>
            <a:ext cx="5904656" cy="501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08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مربع نص 7"/>
          <p:cNvSpPr txBox="1"/>
          <p:nvPr/>
        </p:nvSpPr>
        <p:spPr>
          <a:xfrm>
            <a:off x="3786182" y="2167962"/>
            <a:ext cx="507209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ar-SA" sz="3200" dirty="0" smtClean="0">
                <a:solidFill>
                  <a:srgbClr val="FF0000"/>
                </a:solidFill>
                <a:cs typeface="AL-Mohanad Bold" pitchFamily="2" charset="-78"/>
              </a:rPr>
              <a:t>معنى كلمة </a:t>
            </a:r>
            <a:r>
              <a:rPr lang="ar-SA" sz="3200" dirty="0" smtClean="0">
                <a:solidFill>
                  <a:srgbClr val="FF0000"/>
                </a:solidFill>
                <a:cs typeface="AL-Mohanad Bold" pitchFamily="2" charset="-78"/>
              </a:rPr>
              <a:t>الليزر .</a:t>
            </a:r>
          </a:p>
        </p:txBody>
      </p:sp>
      <p:pic>
        <p:nvPicPr>
          <p:cNvPr id="6" name="Picture 12" descr="Laser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133" y="2629626"/>
            <a:ext cx="8432563" cy="303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مربع نص 7"/>
          <p:cNvSpPr txBox="1"/>
          <p:nvPr/>
        </p:nvSpPr>
        <p:spPr>
          <a:xfrm>
            <a:off x="1096125" y="1909475"/>
            <a:ext cx="7454632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dirty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نشاط </a:t>
            </a:r>
            <a:r>
              <a:rPr lang="ar-SA" sz="4400" dirty="0" smtClean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(2)</a:t>
            </a:r>
            <a:endParaRPr lang="ar-SA" sz="4400" dirty="0">
              <a:solidFill>
                <a:schemeClr val="tx2">
                  <a:lumMod val="75000"/>
                </a:schemeClr>
              </a:solidFill>
              <a:cs typeface="AL-Mohanad Bold" pitchFamily="2" charset="-78"/>
            </a:endParaRPr>
          </a:p>
          <a:p>
            <a:pPr algn="ctr"/>
            <a:endParaRPr lang="ar-SA" sz="2400" dirty="0" smtClean="0">
              <a:cs typeface="AL-Mohanad Bold" pitchFamily="2" charset="-78"/>
            </a:endParaRPr>
          </a:p>
          <a:p>
            <a:pPr algn="ctr"/>
            <a:r>
              <a:rPr lang="ar-SA" sz="4000" dirty="0" err="1">
                <a:solidFill>
                  <a:srgbClr val="C00000"/>
                </a:solidFill>
                <a:cs typeface="AL-Mohanad Bold" pitchFamily="2" charset="-78"/>
              </a:rPr>
              <a:t>بأستخدام</a:t>
            </a:r>
            <a:r>
              <a:rPr lang="ar-SA" sz="4000" dirty="0">
                <a:solidFill>
                  <a:srgbClr val="C00000"/>
                </a:solidFill>
                <a:cs typeface="AL-Mohanad Bold" pitchFamily="2" charset="-78"/>
              </a:rPr>
              <a:t> </a:t>
            </a:r>
            <a:r>
              <a:rPr lang="ar-SA" sz="4000" dirty="0" err="1">
                <a:solidFill>
                  <a:srgbClr val="C00000"/>
                </a:solidFill>
                <a:cs typeface="AL-Mohanad Bold" pitchFamily="2" charset="-78"/>
              </a:rPr>
              <a:t>استراتجية</a:t>
            </a:r>
            <a:r>
              <a:rPr lang="ar-SA" sz="4000" dirty="0">
                <a:solidFill>
                  <a:srgbClr val="C00000"/>
                </a:solidFill>
                <a:cs typeface="AL-Mohanad Bold" pitchFamily="2" charset="-78"/>
              </a:rPr>
              <a:t> العصف الذهني</a:t>
            </a:r>
          </a:p>
        </p:txBody>
      </p:sp>
      <p:sp>
        <p:nvSpPr>
          <p:cNvPr id="7" name="مربع نص 6"/>
          <p:cNvSpPr txBox="1"/>
          <p:nvPr/>
        </p:nvSpPr>
        <p:spPr>
          <a:xfrm>
            <a:off x="989292" y="3933056"/>
            <a:ext cx="7454632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dirty="0" smtClean="0">
                <a:cs typeface="AL-Mohanad Bold" pitchFamily="2" charset="-78"/>
              </a:rPr>
              <a:t>1/ </a:t>
            </a:r>
            <a:r>
              <a:rPr lang="ar-SA" sz="4400" dirty="0">
                <a:cs typeface="AL-Mohanad Bold" pitchFamily="2" charset="-78"/>
              </a:rPr>
              <a:t>ما هو </a:t>
            </a:r>
            <a:r>
              <a:rPr lang="ar-SA" sz="4400" dirty="0" smtClean="0">
                <a:cs typeface="AL-Mohanad Bold" pitchFamily="2" charset="-78"/>
              </a:rPr>
              <a:t>الليزر ؟</a:t>
            </a:r>
            <a:endParaRPr lang="ar-SA" sz="4400" dirty="0">
              <a:cs typeface="AL-Mohanad Bold" pitchFamily="2" charset="-78"/>
            </a:endParaRPr>
          </a:p>
          <a:p>
            <a:r>
              <a:rPr lang="ar-SA" sz="4400" dirty="0" smtClean="0">
                <a:cs typeface="AL-Mohanad Bold" pitchFamily="2" charset="-78"/>
              </a:rPr>
              <a:t>2/ ما الفرق </a:t>
            </a:r>
            <a:r>
              <a:rPr lang="ar-SA" sz="4400" dirty="0">
                <a:cs typeface="AL-Mohanad Bold" pitchFamily="2" charset="-78"/>
              </a:rPr>
              <a:t>بين الضوء العادي </a:t>
            </a:r>
            <a:r>
              <a:rPr lang="ar-SA" sz="4400" dirty="0" smtClean="0">
                <a:cs typeface="AL-Mohanad Bold" pitchFamily="2" charset="-78"/>
              </a:rPr>
              <a:t>والليزر ؟ </a:t>
            </a:r>
            <a:endParaRPr lang="en-US" sz="4400" dirty="0">
              <a:cs typeface="AL-Mohanad Bol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7544" y="1772815"/>
            <a:ext cx="7128792" cy="4994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question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70" r="10478" b="7850"/>
          <a:stretch>
            <a:fillRect/>
          </a:stretch>
        </p:blipFill>
        <p:spPr>
          <a:xfrm>
            <a:off x="8072462" y="-24"/>
            <a:ext cx="956590" cy="155560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7929586" cy="15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مربع نص 7"/>
          <p:cNvSpPr txBox="1"/>
          <p:nvPr/>
        </p:nvSpPr>
        <p:spPr>
          <a:xfrm>
            <a:off x="827584" y="3140968"/>
            <a:ext cx="7416824" cy="166199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dirty="0">
                <a:solidFill>
                  <a:srgbClr val="C00000"/>
                </a:solidFill>
                <a:cs typeface="AL-Mohanad Bold" pitchFamily="2" charset="-78"/>
              </a:rPr>
              <a:t>باستخدام استراتيجية </a:t>
            </a:r>
            <a:r>
              <a:rPr lang="ar-SA" sz="4800" b="1" dirty="0" smtClean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الرؤوس المرقمة</a:t>
            </a:r>
            <a:endParaRPr lang="ar-SA" sz="4800" dirty="0" smtClean="0">
              <a:solidFill>
                <a:srgbClr val="C00000"/>
              </a:solidFill>
              <a:cs typeface="AL-Mohanad Bold" pitchFamily="2" charset="-78"/>
            </a:endParaRPr>
          </a:p>
          <a:p>
            <a:pPr algn="just"/>
            <a:r>
              <a:rPr lang="ar-SA" sz="5400" dirty="0" smtClean="0">
                <a:solidFill>
                  <a:srgbClr val="C00000"/>
                </a:solidFill>
                <a:cs typeface="AL-Mohanad Bold" pitchFamily="2" charset="-78"/>
              </a:rPr>
              <a:t>ماهي </a:t>
            </a:r>
            <a:r>
              <a:rPr lang="ar-SA" sz="5400" dirty="0">
                <a:solidFill>
                  <a:srgbClr val="C00000"/>
                </a:solidFill>
                <a:cs typeface="AL-Mohanad Bold" pitchFamily="2" charset="-78"/>
              </a:rPr>
              <a:t>شروط عملية انتاج </a:t>
            </a:r>
            <a:r>
              <a:rPr lang="ar-SA" sz="5400" dirty="0" smtClean="0">
                <a:solidFill>
                  <a:srgbClr val="C00000"/>
                </a:solidFill>
                <a:cs typeface="AL-Mohanad Bold" pitchFamily="2" charset="-78"/>
              </a:rPr>
              <a:t>الليزر ؟ </a:t>
            </a:r>
            <a:endParaRPr lang="ar-SA" sz="5400" dirty="0">
              <a:solidFill>
                <a:srgbClr val="C00000"/>
              </a:solidFill>
              <a:cs typeface="AL-Mohanad Bold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187624" y="2060848"/>
            <a:ext cx="648072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800" dirty="0" smtClean="0">
                <a:solidFill>
                  <a:schemeClr val="tx2">
                    <a:lumMod val="75000"/>
                  </a:schemeClr>
                </a:solidFill>
                <a:cs typeface="AL-Mohanad Bold" pitchFamily="2" charset="-78"/>
              </a:rPr>
              <a:t>نشاط (3)</a:t>
            </a:r>
            <a:endParaRPr lang="ar-SA" sz="4000" dirty="0" smtClean="0">
              <a:solidFill>
                <a:schemeClr val="tx2">
                  <a:lumMod val="75000"/>
                </a:schemeClr>
              </a:solidFill>
              <a:cs typeface="AL-Mohanad 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947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3714</TotalTime>
  <Words>295</Words>
  <Application>Microsoft Office PowerPoint</Application>
  <PresentationFormat>عرض على الشاشة (3:4)‏</PresentationFormat>
  <Paragraphs>45</Paragraphs>
  <Slides>19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20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admin</dc:creator>
  <cp:lastModifiedBy>Gardenia TEch</cp:lastModifiedBy>
  <cp:revision>387</cp:revision>
  <dcterms:created xsi:type="dcterms:W3CDTF">2013-02-14T11:20:49Z</dcterms:created>
  <dcterms:modified xsi:type="dcterms:W3CDTF">2014-03-09T10:56:57Z</dcterms:modified>
</cp:coreProperties>
</file>