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744" r:id="rId1"/>
    <p:sldMasterId id="2147483756" r:id="rId2"/>
  </p:sldMasterIdLst>
  <p:notesMasterIdLst>
    <p:notesMasterId r:id="rId29"/>
  </p:notesMasterIdLst>
  <p:sldIdLst>
    <p:sldId id="256" r:id="rId3"/>
    <p:sldId id="480" r:id="rId4"/>
    <p:sldId id="481" r:id="rId5"/>
    <p:sldId id="518" r:id="rId6"/>
    <p:sldId id="519" r:id="rId7"/>
    <p:sldId id="524" r:id="rId8"/>
    <p:sldId id="503" r:id="rId9"/>
    <p:sldId id="522" r:id="rId10"/>
    <p:sldId id="523" r:id="rId11"/>
    <p:sldId id="537" r:id="rId12"/>
    <p:sldId id="538" r:id="rId13"/>
    <p:sldId id="539" r:id="rId14"/>
    <p:sldId id="541" r:id="rId15"/>
    <p:sldId id="543" r:id="rId16"/>
    <p:sldId id="544" r:id="rId17"/>
    <p:sldId id="546" r:id="rId18"/>
    <p:sldId id="547" r:id="rId19"/>
    <p:sldId id="548" r:id="rId20"/>
    <p:sldId id="549" r:id="rId21"/>
    <p:sldId id="550" r:id="rId22"/>
    <p:sldId id="540" r:id="rId23"/>
    <p:sldId id="551" r:id="rId24"/>
    <p:sldId id="552" r:id="rId25"/>
    <p:sldId id="536" r:id="rId26"/>
    <p:sldId id="553" r:id="rId27"/>
    <p:sldId id="554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8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نمط متوسط 4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6A7B5E0-55C8-462A-A67B-D3E1A0B08FF9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C6A875A-1F46-4C11-B1BD-2FA1F96186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070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2040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3620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5710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6879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0567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6300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54636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3872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45595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555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255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AA9DC-0652-4019-ADAF-752D0FCB4796}" type="datetimeFigureOut">
              <a:rPr lang="ar-SA" smtClean="0"/>
              <a:pPr/>
              <a:t>02/12/36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345D3-4F8D-42E8-B86C-6F696FCBEA8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708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24557"/>
            <a:ext cx="7560840" cy="1964283"/>
          </a:xfrm>
        </p:spPr>
        <p:txBody>
          <a:bodyPr>
            <a:noAutofit/>
          </a:bodyPr>
          <a:lstStyle/>
          <a:p>
            <a:r>
              <a:rPr lang="ar-SA" sz="8500" dirty="0" smtClean="0">
                <a:cs typeface="AL-Mateen" pitchFamily="2" charset="-78"/>
              </a:rPr>
              <a:t>حل المشكلات</a:t>
            </a:r>
            <a:endParaRPr lang="ar-SA" sz="8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259632" y="1916832"/>
            <a:ext cx="648072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latin typeface="ae_AlMateen" pitchFamily="18" charset="-78"/>
                <a:cs typeface="ae_AlMateen" pitchFamily="18" charset="-78"/>
              </a:rPr>
              <a:t>إعداد المدرب الميسر في برنامج فطن</a:t>
            </a:r>
            <a:endParaRPr lang="ar-SA" sz="2800" b="1" dirty="0">
              <a:latin typeface="ae_AlMateen" pitchFamily="18" charset="-78"/>
              <a:cs typeface="ae_AlMateen" pitchFamily="18" charset="-78"/>
            </a:endParaRPr>
          </a:p>
        </p:txBody>
      </p:sp>
      <p:pic>
        <p:nvPicPr>
          <p:cNvPr id="10" name="Picture 4" descr="http://www.afifnews.com/mimages/14409138346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440160" cy="967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" name="Picture 6" descr="http://almnatiq.net/wp-content/uploads/2015/08/%D9%88%D8%B2%D8%A7%D8%B1%D8%A9-%D8%A7%D9%84%D8%AA%D8%B9%D9%84%D9%8A%D9%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40932"/>
            <a:ext cx="1473635" cy="1055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5" name="Picture 16" descr="http://www6.0zz0.com/2011/03/24/04/4359888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06936"/>
            <a:ext cx="2520280" cy="2176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" name="Picture 2" descr="http://esyria.sy/eafkar/jm3eetak_editor/Image/proble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231" y="2872276"/>
            <a:ext cx="2636921" cy="2294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6" name="Picture 6" descr="http://zedni.com/wp-content/uploads/br_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06937"/>
            <a:ext cx="2584317" cy="2259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8616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2800" b="1" dirty="0" smtClean="0"/>
              <a:t>بالتعاون مع أفراد مجموعتك ؛ اذكر أكثر خمس مشكلات مدرسية .</a:t>
            </a:r>
            <a:endParaRPr lang="ar-SA" sz="2800" b="1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نشاط 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تدريبي ( 2 )</a:t>
            </a:r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		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جماعي</a:t>
            </a:r>
            <a:endParaRPr lang="ar-SA" sz="3600" dirty="0">
              <a:solidFill>
                <a:schemeClr val="accent3">
                  <a:lumMod val="60000"/>
                  <a:lumOff val="40000"/>
                </a:schemeClr>
              </a:solidFill>
              <a:effectLst/>
              <a:cs typeface="PT Bold Heading" pitchFamily="2" charset="-78"/>
            </a:endParaRPr>
          </a:p>
        </p:txBody>
      </p:sp>
      <p:pic>
        <p:nvPicPr>
          <p:cNvPr id="1026" name="Picture 2" descr="http://lyrics-words.com/wp-content/uploads/scho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140968"/>
            <a:ext cx="2857500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71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dirty="0">
                <a:cs typeface="PT Bold Heading" pitchFamily="2" charset="-78"/>
              </a:rPr>
              <a:t>أساليب حل المشكلات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108520" y="3212976"/>
            <a:ext cx="8229600" cy="225397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ar-SA" sz="100" b="1" dirty="0" smtClean="0">
              <a:solidFill>
                <a:srgbClr val="C00000"/>
              </a:solidFill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ar-SA" b="1" dirty="0" smtClean="0"/>
              <a:t>المحاولة والخطأ 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ar-SA" b="1" dirty="0" smtClean="0"/>
              <a:t>التجربة السابقة 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ar-SA" b="1" dirty="0" smtClean="0"/>
              <a:t>المشاهدة والتلقين 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ar-SA" b="1" dirty="0" smtClean="0"/>
              <a:t>التخمين والظن 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ar-SA" sz="1400" b="1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376387" y="2564904"/>
            <a:ext cx="2868021" cy="763442"/>
          </a:xfrm>
          <a:prstGeom prst="roundRect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600" dirty="0" smtClean="0">
                <a:solidFill>
                  <a:schemeClr val="bg1"/>
                </a:solidFill>
                <a:cs typeface="AdvertisingBold" pitchFamily="2" charset="-78"/>
              </a:rPr>
              <a:t>الطرق التقليدية</a:t>
            </a:r>
            <a:endParaRPr lang="ar-SA" sz="2600" dirty="0">
              <a:solidFill>
                <a:schemeClr val="bg1"/>
              </a:solidFill>
              <a:cs typeface="AdvertisingBold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136027" y="2593550"/>
            <a:ext cx="2868021" cy="76344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600" dirty="0" smtClean="0">
                <a:solidFill>
                  <a:schemeClr val="bg1"/>
                </a:solidFill>
                <a:cs typeface="AdvertisingBold" pitchFamily="2" charset="-78"/>
              </a:rPr>
              <a:t>الأسلوب العلمي</a:t>
            </a:r>
            <a:endParaRPr lang="ar-SA" sz="2600" dirty="0">
              <a:solidFill>
                <a:schemeClr val="bg1"/>
              </a:solidFill>
              <a:cs typeface="AdvertisingBold" pitchFamily="2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123728" y="4897806"/>
            <a:ext cx="2868021" cy="76344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bg1"/>
                </a:solidFill>
                <a:cs typeface="AdvertisingBold" pitchFamily="2" charset="-78"/>
              </a:rPr>
              <a:t>أسلوب عظمة السمكة</a:t>
            </a: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2167664" y="3745678"/>
            <a:ext cx="2868021" cy="763442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>
                <a:solidFill>
                  <a:schemeClr val="bg1"/>
                </a:solidFill>
                <a:cs typeface="AdvertisingBold" pitchFamily="2" charset="-78"/>
              </a:rPr>
              <a:t>القبعات الست</a:t>
            </a:r>
          </a:p>
        </p:txBody>
      </p:sp>
    </p:spTree>
    <p:extLst>
      <p:ext uri="{BB962C8B-B14F-4D97-AF65-F5344CB8AC3E}">
        <p14:creationId xmlns:p14="http://schemas.microsoft.com/office/powerpoint/2010/main" val="354455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وسيلة شرح مع سهم إلى اليسار 6"/>
          <p:cNvSpPr/>
          <p:nvPr/>
        </p:nvSpPr>
        <p:spPr>
          <a:xfrm>
            <a:off x="4644008" y="1988840"/>
            <a:ext cx="3168352" cy="792088"/>
          </a:xfrm>
          <a:prstGeom prst="leftArrowCallout">
            <a:avLst>
              <a:gd name="adj1" fmla="val 14005"/>
              <a:gd name="adj2" fmla="val 23168"/>
              <a:gd name="adj3" fmla="val 61649"/>
              <a:gd name="adj4" fmla="val 75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3200" b="1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L-Mohanad Bold" pitchFamily="2" charset="-78"/>
              </a:rPr>
              <a:t>الشعور بالمشكلة</a:t>
            </a:r>
          </a:p>
        </p:txBody>
      </p:sp>
      <p:sp>
        <p:nvSpPr>
          <p:cNvPr id="8" name="وسيلة شرح مع سهم إلى اليسار 7"/>
          <p:cNvSpPr/>
          <p:nvPr/>
        </p:nvSpPr>
        <p:spPr>
          <a:xfrm>
            <a:off x="1403648" y="1988840"/>
            <a:ext cx="3168352" cy="792088"/>
          </a:xfrm>
          <a:prstGeom prst="leftArrowCallout">
            <a:avLst>
              <a:gd name="adj1" fmla="val 14005"/>
              <a:gd name="adj2" fmla="val 23168"/>
              <a:gd name="adj3" fmla="val 61649"/>
              <a:gd name="adj4" fmla="val 75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2400" b="1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L-Mohanad Bold" pitchFamily="2" charset="-78"/>
              </a:rPr>
              <a:t>تحديد المشكلة بدقة</a:t>
            </a:r>
          </a:p>
        </p:txBody>
      </p:sp>
      <p:sp>
        <p:nvSpPr>
          <p:cNvPr id="9" name="وسيلة شرح مع سهم إلى اليسار 8"/>
          <p:cNvSpPr/>
          <p:nvPr/>
        </p:nvSpPr>
        <p:spPr>
          <a:xfrm>
            <a:off x="4644008" y="3200148"/>
            <a:ext cx="3168352" cy="792088"/>
          </a:xfrm>
          <a:prstGeom prst="leftArrowCallout">
            <a:avLst>
              <a:gd name="adj1" fmla="val 14005"/>
              <a:gd name="adj2" fmla="val 23168"/>
              <a:gd name="adj3" fmla="val 61649"/>
              <a:gd name="adj4" fmla="val 75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3200" b="1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L-Mohanad Bold" pitchFamily="2" charset="-78"/>
              </a:rPr>
              <a:t>أسباب المشكلة</a:t>
            </a:r>
          </a:p>
        </p:txBody>
      </p:sp>
      <p:sp>
        <p:nvSpPr>
          <p:cNvPr id="10" name="وسيلة شرح مع سهم إلى اليسار 9"/>
          <p:cNvSpPr/>
          <p:nvPr/>
        </p:nvSpPr>
        <p:spPr>
          <a:xfrm>
            <a:off x="1403648" y="3212976"/>
            <a:ext cx="3168352" cy="792088"/>
          </a:xfrm>
          <a:prstGeom prst="leftArrowCallout">
            <a:avLst>
              <a:gd name="adj1" fmla="val 14005"/>
              <a:gd name="adj2" fmla="val 23168"/>
              <a:gd name="adj3" fmla="val 61649"/>
              <a:gd name="adj4" fmla="val 75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3200" b="1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L-Mohanad Bold" pitchFamily="2" charset="-78"/>
              </a:rPr>
              <a:t>اقتراح الحلول</a:t>
            </a:r>
          </a:p>
        </p:txBody>
      </p:sp>
      <p:sp>
        <p:nvSpPr>
          <p:cNvPr id="11" name="وسيلة شرح مع سهم إلى اليسار 10"/>
          <p:cNvSpPr/>
          <p:nvPr/>
        </p:nvSpPr>
        <p:spPr>
          <a:xfrm>
            <a:off x="4644008" y="4437112"/>
            <a:ext cx="3168352" cy="792088"/>
          </a:xfrm>
          <a:prstGeom prst="leftArrowCallout">
            <a:avLst>
              <a:gd name="adj1" fmla="val 14005"/>
              <a:gd name="adj2" fmla="val 23168"/>
              <a:gd name="adj3" fmla="val 61649"/>
              <a:gd name="adj4" fmla="val 75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3200" b="1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L-Mohanad Bold" pitchFamily="2" charset="-78"/>
              </a:rPr>
              <a:t>دراسة الحلول</a:t>
            </a:r>
          </a:p>
        </p:txBody>
      </p:sp>
      <p:sp>
        <p:nvSpPr>
          <p:cNvPr id="12" name="وسيلة شرح مع سهم إلى اليسار 11"/>
          <p:cNvSpPr/>
          <p:nvPr/>
        </p:nvSpPr>
        <p:spPr>
          <a:xfrm>
            <a:off x="1403648" y="4437112"/>
            <a:ext cx="3168352" cy="792088"/>
          </a:xfrm>
          <a:prstGeom prst="leftArrowCallout">
            <a:avLst>
              <a:gd name="adj1" fmla="val 14005"/>
              <a:gd name="adj2" fmla="val 23168"/>
              <a:gd name="adj3" fmla="val 61649"/>
              <a:gd name="adj4" fmla="val 75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2400" b="1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L-Mohanad Bold" pitchFamily="2" charset="-78"/>
              </a:rPr>
              <a:t>اختيار الحل المناسب</a:t>
            </a:r>
          </a:p>
        </p:txBody>
      </p:sp>
      <p:sp>
        <p:nvSpPr>
          <p:cNvPr id="13" name="وسيلة شرح مع سهم إلى اليسار 12"/>
          <p:cNvSpPr/>
          <p:nvPr/>
        </p:nvSpPr>
        <p:spPr>
          <a:xfrm>
            <a:off x="4644008" y="5661248"/>
            <a:ext cx="3168352" cy="792088"/>
          </a:xfrm>
          <a:prstGeom prst="leftArrowCallout">
            <a:avLst>
              <a:gd name="adj1" fmla="val 14005"/>
              <a:gd name="adj2" fmla="val 23168"/>
              <a:gd name="adj3" fmla="val 61649"/>
              <a:gd name="adj4" fmla="val 75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2400" b="1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L-Mohanad Bold" pitchFamily="2" charset="-78"/>
              </a:rPr>
              <a:t>تقييم الحل المناسب</a:t>
            </a:r>
          </a:p>
        </p:txBody>
      </p:sp>
      <p:sp>
        <p:nvSpPr>
          <p:cNvPr id="14" name="وسيلة شرح مع سهم إلى اليسار 13"/>
          <p:cNvSpPr/>
          <p:nvPr/>
        </p:nvSpPr>
        <p:spPr>
          <a:xfrm>
            <a:off x="1403648" y="5661248"/>
            <a:ext cx="3168352" cy="792088"/>
          </a:xfrm>
          <a:prstGeom prst="leftArrowCallout">
            <a:avLst>
              <a:gd name="adj1" fmla="val 14005"/>
              <a:gd name="adj2" fmla="val 23168"/>
              <a:gd name="adj3" fmla="val 61649"/>
              <a:gd name="adj4" fmla="val 752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ar-SA" sz="3200" b="1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L-Mohanad Bold" pitchFamily="2" charset="-78"/>
              </a:rPr>
              <a:t>تطبيق الحل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5795963" y="1601614"/>
            <a:ext cx="900112" cy="4603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6" name="مربع نص 15"/>
          <p:cNvSpPr txBox="1"/>
          <p:nvPr/>
        </p:nvSpPr>
        <p:spPr>
          <a:xfrm>
            <a:off x="2484438" y="1601614"/>
            <a:ext cx="898525" cy="4603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7" name="مربع نص 16"/>
          <p:cNvSpPr txBox="1"/>
          <p:nvPr/>
        </p:nvSpPr>
        <p:spPr>
          <a:xfrm>
            <a:off x="5795963" y="2820814"/>
            <a:ext cx="900112" cy="4603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2484438" y="2820814"/>
            <a:ext cx="898525" cy="4603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9" name="مربع نص 18"/>
          <p:cNvSpPr txBox="1"/>
          <p:nvPr/>
        </p:nvSpPr>
        <p:spPr>
          <a:xfrm>
            <a:off x="5795963" y="4063827"/>
            <a:ext cx="900112" cy="4603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2484438" y="4063827"/>
            <a:ext cx="898525" cy="4603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</p:txBody>
      </p:sp>
      <p:sp>
        <p:nvSpPr>
          <p:cNvPr id="21" name="مربع نص 20"/>
          <p:cNvSpPr txBox="1"/>
          <p:nvPr/>
        </p:nvSpPr>
        <p:spPr>
          <a:xfrm>
            <a:off x="5795963" y="5283027"/>
            <a:ext cx="900112" cy="4603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sp>
        <p:nvSpPr>
          <p:cNvPr id="22" name="مربع نص 21"/>
          <p:cNvSpPr txBox="1"/>
          <p:nvPr/>
        </p:nvSpPr>
        <p:spPr>
          <a:xfrm>
            <a:off x="2484438" y="5283027"/>
            <a:ext cx="898525" cy="46037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>
              <a:defRPr/>
            </a:pPr>
            <a:r>
              <a: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</p:txBody>
      </p:sp>
      <p:sp>
        <p:nvSpPr>
          <p:cNvPr id="23" name="عنوان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>
            <a:normAutofit/>
          </a:bodyPr>
          <a:lstStyle/>
          <a:p>
            <a:r>
              <a:rPr lang="ar-SA" sz="4000" dirty="0" smtClean="0">
                <a:cs typeface="PT Bold Heading" pitchFamily="2" charset="-78"/>
              </a:rPr>
              <a:t>الأسلوب العلمي</a:t>
            </a:r>
            <a:endParaRPr lang="ar-SA" sz="4000" dirty="0"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7580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ar-SA" dirty="0" smtClean="0">
                <a:cs typeface="AL-Gemah-Almajd" pitchFamily="2" charset="-78"/>
              </a:rPr>
              <a:t>جمع البدائل باستخدام العصف الذهني</a:t>
            </a:r>
            <a:endParaRPr lang="ar-SA" dirty="0">
              <a:cs typeface="AL-Gemah-Almajd" pitchFamily="2" charset="-78"/>
            </a:endParaRPr>
          </a:p>
        </p:txBody>
      </p:sp>
      <p:sp>
        <p:nvSpPr>
          <p:cNvPr id="4" name="AutoShape 2" descr="data:image/jpeg;base64,/9j/4AAQSkZJRgABAQAAAQABAAD/2wCEAAkGBxQTEhQUExQWFhUVGB8aGRcYFx8ZHBkhIB0bIB8fIh8eHCggHh0lHyAYITEhJyorMS4uGiAzODMsNygvLisBCgoKDg0OGxAQGzQkICQsLCw0LDQsNC8sLDQwLCwsLi8vNC80LCwtNCwsLCwsLCwsLywsNDQsLyw0LCwsLCwsLP/AABEIANsA5gMBEQACEQEDEQH/xAAbAAEAAwEBAQEAAAAAAAAAAAAABAUGAwIBB//EAD0QAAEDAwIEBAQFAgQFBQAAAAECAxEABCESMQVBUWEGEyJxFDKBkSNCUqGxwfAHFWLRMzRyguEWQ2OS8f/EABsBAQACAwEBAAAAAAAAAAAAAAABBAIDBQYH/8QAOBEAAQQABAMGBQMDBQADAAAAAQACAxEEEiExQVFhBSJxgZHwE6GxwdEUMuEjQvEVMzRScgZTkv/aAAwDAQACEQMRAD8A/caIlESiJREoiURKIlESiJREoiURKIlESiJREoiURKIlESiJREoiURKIlESiJREoiURKIlESiJREoiURKIlESiJRF51CYnPSsS9ocG3qeCmjVr1WShKIuFmiEmTPqP8AMVTwUZZGbN9531r7LZKbPkF3q4taURKIlESiJREoiURKIlESiJREoiURKIlESiJREoiURKIlESiJREoi5OsSQQYI51WmwwkcHg04cfsVm19CuC9OOhIlRgVslmZCzPIaHv1UNaXGgqx7jP6U/c/0rz8//wAhA/2mX4n7fk30VtuD/wCxX1jixMSnlJg7fessP2655AdHwJNHb10+ah+FA2KsLe4SsSkz/IrtYXFxYlmeM39R4qs+NzDTl4U0pSpJhI2A3961ugkllzPNNGwG/iT9B8+CyDg1tDdSKurUlESiJREoiURKIlESiJREoiURKIlESiJREoiURRbC8DoUQCNKygg9qxa7MtccmcHoaUqslsUNy7V5yW0gH06lHoCYH8Kx/sawLu9QWovOfKOVqZWa2pREoioOJ3BWqBEDA/3rxfa2KfiJTGKyjQfS/wAdOGq6WHjDG3xUDTM5riBpeTr1Vq6XprBkie3WtkPcdmLbrhz97rF2opdrW4KFgid89x/eas4PFOw04e0k669R71CwkjD20VpUmRI519Ba4OAI2K5BFaL7UolESiKHZqX5joWSQCCjAAgjtzmZrTGXZ3B3kt8oZkaW9b8VMrctC5XNyltOpZgTFYve1gtyzZG55poXUVksEoiURKIlESiJREoiURKIlESiKmv+PMMOKSVErIkoTmIHPkCRGJnbFaXSsaa4qrJiYo3EE68lBPjNoadTawFCQQUmMkZEiNjWH6lvELV/qDBVg6q74beNOguNEGd+RxyIOR7VuY5rtQrUUjJBmYplZravLhMY3rCQuDbbupbV6r4FHpH1rFrnndteakgc1k1c6+Zu3OtldoKc0EgGUFXcxt2jbefaK7UTYI2EPjL9tTW3Stt711ArmFXcXE6Gl0IQQZRBJ+ZJ574nAEdetbsuHewkx0SR3mnW9xV0AK3utTzWHfB0PkVXrgEgHFcN+WN5a06X7uvmrQsiytFaLIaR6SfSNo6dzXusFI9mDiphd3RtXLqQuXIAZHa1qu7DmoGQR71cgmMoJLS3xWt7cvG10resEoiquIceZa1SSpSdwiCRtvkAb9aqy4uOO+JHJXIcFLLVaA81Ba8YMk+pK0jqdJ/YKn9q0jtKPiCPT8re7sqUbEH1/CtWlNv6HEqStCTI5+rrnYgTjvVoFk1OBsD6/wAKo4SQWwiifp/KnVuVdKIlESiJREoiURKIlESiKEGng4SFpUhR+UiCnEYI/r3rCnX0WrK8Ou9OSr/F3E1Ms+iQteARukRlX0wO0zWE7y1ui04yYxx93c/JfmqlEmY2/j7+/wB+9c7dcHUldW3CEaDsDqII29JAM/XYxyqQdKWQNNpduEcTUw4HEHJPqE4UOY/ffMSKyY8sNhZwzGJ2Zv8AlfprzrriQWdISoA61HMEThIB/f7V0SXEd1d5xe4dzjxU1sGBO8ZiswtoutV6opWd4lblDkjZUkY26ivCdq4R+FxJc0aOsjTbiR5fddWCQPZR4KMl0kHJxnGIzH9aoNne5jhZ0100A1o1012GnRbS0AhelLOn5ue8np396zdI4Q6Ps3vZ5ajXx/lQAM2yWbJWoJH17DrTA4d2IlEbB/AFapK8MbZWoSmBA5V9Fa0NAaNguOTZtfayULg/b6ikzBTMfWsHMsg8lsZJlBHNUPi3i62mwhJAWvdQOyf5BOfsao47EOjZlG5+n8rodnYVsr852H1/hYcrCpkZjcY2H9/2K4tg7r0NFu2y8KTEGfmE1jXHmpBvTkrjgvEFMDzfVEhOkRpUN1c5mNu/vFW8PM6IZ/KuHX+FSxUDZj8PjvfEcv5X6H8QnRrKgEETqJgQecmvQZ25c16LzPw3Zsla8lxteJNuKKUKCoEyNt4+v0rBkzHmmm1nJh5I224UpdbVpSiJREoiURKIlESiJRFiv8RN2pmIMAbTImf2qniuC5XaX9trM8NQhSypwHSndKSZMpVA9IkCRvyquyibKoRBpdbtv46K8RxDRqQgJZSYASRqKiBAJOdYnMxzEnet2etBorYly2G90fX8rOXz/mOEnUesnJgZ+uP72qu42VSkdmfa/UfDk/CsT+gfaMftFdKL9gXfw3+y3wVjWxb0oi43TAWkj7Gq2LwwxERYfI8j736LON5Y61m9EFQzsf2IP9K8AIwxz2dD46EHy2XWuwCjnypgbzvnoP6VM1CNuQVd768Q37ckbubV9wy08tGfmOT/ALfSvZ9k4AYSHX9x1P48lzcRL8R3QKZXUWhKIlEX5742/wCaztoTyyBn+s1wO0f9/XkPuvS9l/8AH05n7KPYupSmUKCiCcKSCVGDpIB5xjM88YzhG4NFtN7+fJbZWlxpwrbjsOPv5qc7Zof1lKS0vKoTKkrOkGJMaSc4wc1uMTZboUd+YOl+Xgq7ZXwVZzDbXQjWut+KoFkkkQSQTMiCDzET2OIqiSTpS6IoC7X6T4d/5Zmf0D/x+1eiwn+y3wXlsb/yH1zVlFWFVSiJREoiURKIlESiLh8R+J5cH5dU8t4issvdzLHN3qXq4cUkDSnVJg5277dYrAkhHEjYKr8QcJVcMkHTrT6kbgAxsT36+1apYy9vVV8RAZWVx4L82SVMlQKVJWMQrEfTY5+lc/Vq4YJjJBGq+FWqVkBRBhc4mdlY+x7x1pvqovN3j5/leuIMqUsSDqczERk7/ZWofSjgSfFTI0l3U+/ra/X2kBICRsBA+ldYCl6UChS9UUpREoipOItQ4SIGoZlSRvjmZ+teQ7Ug+Hiy5lDMNe80biv7iDfUUujA646PDofsvFhblS0zBA/1A7T0PtWvs7COkxDC6iG8cwO1ngT04eimaQNYa49KV9Xs1zUoiURKIsP49b/FSZGUCeuCr6xmuL2m3vg9PyvQdkO/pkdfws95U6W8zEmM+pQmMxiAJ6Zrn5bpnuz/AB910s1W/wB0P5+y6PXuyBC0gQCrO+5E7dvYVm6X+3cdffosWQ/3bE8vfqvthYuXDoSBleSqNgd1H++gpHE+Z9c+P3USzRwR3y4fZfpVo62mGkmCgBIScGAMb7iOYr0UZYO4OHBeWka939R3HW1KratKURKIlESiJRFyuUqKFBCglUYJEgH2qW1eqh11oot5xVDKU+aYUrAQMknt2PUx9KzbEXnu7LB0gaO8qVnxrblfqQ6icaikHqRgEnmeXOrBwclaEFaBi2XqCrxXEApCVNDzdfy6TiOZJ2Efziq+SiQ7SlYz2Lbqpta1moPE+EtPj1p9QBAWMKTPQ/0OKwfG1+60ywMk/cPPisDxvgqrVxMSW1mNXvuOxG49p5VRkiMZ6Ljz4cwOHI+/8KClOUJHrUhZIKQSV7HAidMgnr6jtWHRagNQN6Pr7+6/WhXUXo0oiURKIoHEZ21EAjYIk/flXG7Tz2AJC0EbBhJ9eA9DyVmCuV+acOSMRpEb4z95Pfmans1gAAaACLvTXprZ43epScnip9dhVkoiURKIsJ4tIVdeqdKEDGkmYk9sEnSSDiuJjqM+uwHL34L0PZ1tw/d3J5+9t1TrcVGmdS1npkTH1JUdwJx1mqZLqq7J9/Pz0V4NbeaqA9/L6q54V4PcX63leWD+VOVffZP7/SrkPZr3d6Q10G/4Co4jtVjO7GM3U7fytfw7hzbCdLaYnc7k+5rrRQsiFMC4k2IkmdmeV0ubRCykqElJkf7dx2rJ8bXEE8FiyVzAQ07rvWa1pREoiURKIvhNEXNm4QsShSVDqkg/xUlpG4UBwOy/IeLXyn3luKPzdTAA/KO0Y/s13I2BjQAuNI8vcSpY4WSjU4vSqJCIlWmEgKOfSM7EflP0w+LrTQs/h6WSrf8Aw64gQ4pkmUrBUB0Ij+RM/wDSK0Y2MZc3JbsG85sq/Qa5i6KURcrq3S4goUJSreoIBFFYuaHCisPc2PlqCYJbQYcOWkLMEaQMrWkDdRKvdIk1SLaNcPT381yXR5TXAb8AenM9TZ8lsuGPBSJBBEkCElIicAT8wAgahg8quMNhdSJ1t9+/NS6yWxKIvilAAkmANyaKQCTQWe4j4utEktlSnDzDaFL9sgR33rCSJsrCx2x8l0oOy8U4ZwA0dSB9V54f4xtFKS3K2ycAONqTP1Igb8zzpHE2Nga3YdbWU3ZWKAL6DvAg/L8LSCs1ykoiURcbx7QhSpiBuQVAdyBkisJHZWkrOJuZ4bV/JYxbSnVkfgBPzKIKvLVgkqjOhX+r077qrkFpkdWlbnkevQ9dPNd0ObE0HvXsNrHTqOmvktDwLgiGfWQdZ6nVp6gHv132q/hsK2PvcfWlzcXjHTd0belq4q2qKURKIlESiLjaXKXE6kzEkZEbfyO9QDeqzkjMbspXapWCURDRF5bbCRAAA7CKkkndQAAvyfjlkq2fKSDpCtST+oe/LaO1dmJ4kZa5ErDG+l4u74rXhR1EyqT8x6dByG0GPaZayhsjn2d124E8Gbll3ZOrSsfp1AjPQc/p1BrGYZ4y1TEcsgcv1euMuulESiKHfcNbdyoHUBAUDlOZx0PfesHMDt1rfE1+p3XvzG2UpSpYSAIBWrOO6jJ96yAoUtsULiMrATXms3f+KFvOeRYFpSpIU6tXoTtkCfVMkAicpOIzWVc12IuzmQs+Li7A4NA1O+/Lzrfe9F2HhVxwI+IvH1KTM+UrygqTOQJGNsRS1h/qUcZPwYWgHmMxHvrarLThfmX6rfznlsWwQ4pDjhXqWcpGfyjBg8x9nBW5MTkwYmyND32AQKobHz4LRWdwo3brSG0oabSCtWmCtxecHYwnfcyoVC5csYGGbI51ucdBewGnzO3gvHii/aQgMrbLy35ShkDK+pn8oGCVct6BZYCCR7zIx2UM1LuX5vlxVBw1HFLW2CQ0ytLaTCStSnAMkDEJVG0DfAFZaLpTns3FTlxc4Eka0A356i+ZXXgto/es+cq/chf5WU+X5ZkSmZkkbZ5Hng1B0WGKlhwcvwmwDTi45r68vT+FLf4Jeteq2u1OQP8AhPjWFR/q+YE/z0FNFoZjMHL3Z4q6t0ry298VP4Dxz4jW04hTL7eHGyf3SobjIyNpHUEwQq+Lwf6epGOzMOx+xHv6qVZcIS3upS5nVqiFT1ERPfBPOarx4cM439/fNapcU5/ADw4eB38tuSsasKqlESiJRFDffSyVLcWEoPNSoAI5Z69uhrEkN1K3sY6UBrBZ6BQk+KbUmPN7yUqA+5EVh8ZnNbz2biQLy/MKzs9GhPllJRHpKTIjsRWwVWiqSZ85z78bXapWCURKIvDoMHSYPIkTUir1UHoo11wxt1Gh1IWN87z1B3H05Vk2RzTbTSxdG1wpwtYyy4VZ3L7rLSXUFvV6plODp5532E5g10HSzRsD3EG1RbHFI8taCKXC/wDDLjMlZC0JBOoSNQGwV02xzzAOcSzEtftuodh3N32Wx4Be60BJnUgAGQQQeYPTsN4GaozMo2rsTrFKFceK0JuxbaFH1JQVgjClRy6ZEn3xWxuFJi+Ja1nEgSZKWiqqrKzPFuIvvvKtbQhPlx57xOW9QJASCMnv9MbiV1cPBDDEMRiBd3lbzrn7667HrZ+DbZIlxJeWclbpKiTn+JMTJ70tYydrYhx7hyjkNAl14JsViDbpHdJKT+xpZUR9sY1hsSE+Oqqz5/DXEanFP2biwklZlbJVgEnmn9uwO7dXP6PaLDTQyUC9NnV05+9ttCxZttXLjmo67rSNJ2ltJ27lMf8A1qFzHTSS4drK0jvX/wBH8/VVtkfK4o+knFy0hxPYt+gjpmSfpU8Fbl/q9nscP7HEf/rVaN1UAqiYBqFy2izSq/CnFjdWrb6gEqXqkDYQojn7VJFFW+0MKMNiHRNNgV8wCqi8uEcPvFOKkW9yiSEoJh1JHJI/MDvzPYU3V2ON2OwwY3V7DxP9p8eVe7VhwVbqRc3FwopQtRUlBJIQhAImCMSACY3351CrYoRu+HDCLIFE8yfwdPkqWytX+ILF0F/DNwpKCgAuKTMAkkbYnl0gRJnZX5ZIMC39OW/EdoTf7QenvretCVa3r1k6hq7fDrTqoQ8vSjRCVGFZmZAAkmZ3BEFvstMkMOMjMmHZlc0atFm9Rt7/ACNTb3CFiUKSobSkgj9qhch8bmGnCvFdaLBKIvLjgSCpRgASSeQG9CaUtaXEAblfk/F79y8eUZgTCGyYhP8AE8zz+1c57jI5eyw0EeEiA9T197cPVQn7NSUJJgpVJSoewx752NYlpAW9krXOI4jce/DdXPgrjKmnktkjy3DCgTEE7Ed5gHt7VsgkIdXBUe1MI2SIvH7h9OIX6Km1OvWXFGBAQMI+25Peau1rdrzBkGTKGjx4qTWS1JREoi86sxnadsfeiL4GwJIABO56+9Tail5W4kynCimCU4J6jH8UAI1SxsqHwdeeaHVeR5UEJBySoZMEnmCST3UedWcUzJQzWq+Gfms5aVWlZv7ha7ZKGkNkoN0UBS1mI9E4GnBCt9sjY6c7g3LenJd92Cw+CDZMQ3NIdQ3avHx2U9fhEqUXPjLxK1EmA6NKZ5BMHA6TWFo3tUBob8Flf+dfW168PcMXZJW0pbRbWqUOmUrU4owEqBMKOwBBkxEUOqjGYlmMIka05gNW7gAcRy66LiPCrpl24vbhbg9UNq8tAjMBGfblNLWw9pRj+nDC0N21Fn1U3gPFVmyU+76ykLXgySBJA+VOYxsNvrUKvi8M0YoQs0uh66cz47ldrdwXdiFOtBYebktgxq5gAzgnGZwanZYPacLi8rHVlNXy5+PpqoNqh915F1doTbN24WUtlYUZUmCtSh6QAnVjvTwViQwxxnD4cl7n1ZqtjdAb70qriXiNt65YdtkPPfDlYV5bSiFhaYMGORAOYwcTU0rkHZ8kUD45y1ueqtw0o38/PrS98a489cKZtEsvWxfXClLASS2Mr0EGZj/bnUALHC4KKBr8S57Xhg0A5na/NTuBLXZreYdSvyQVONvkSgIgEhSuRnVg/vNFXxYbi2smjIz6NLeN9B6I3f3d4ubci3tZgPKSC453SlQICZ6jI58g0Cl0GFwbam78n/W+63xI4+H+eSrp+1Wlq9dS9bvgoLxKWtBzIIxggjZROCe1N9lkI4cS0yYVpa9uuXV1+/DouvG/EbTTbTNmptbjnob8tSSlsYEk5CQJEYPsYpSxwuAkle6XEggN1Ng2enM9V6tm7RS02rhTcPOJCnSPUCUJQNS8mCYETmT3osXuxTWnEMtjAaHDck0Oe/BV3iGwbsPx7RQQ6AAWNY/ETyASZJ9UGByBiDuGqs4OaTHf0cQLb/2rY+I0259LsLa2rwWhKxjUAYO4kTB71C4UjMji08F0JosFifGPHysKZZgo/wDcXOBOwn+vPAG9VZpL7oXf7NwQaRLJvwH39+Kx7TKgTonUBOs4GenIAjmrcTtVYDku254I7+3L39B81cLWlVu5JJEa0xkBWoBUEiIIOQCMJxOY2aFpVEBzZ20OnlWn8Xz1rRQeCDU80htI1LWATuQkGTAMxgTIzWLNXABWMV3YnOedAD6+9KX64D+1dFeLpfaIlESiL4TRFUcKsrlLjin3wpBUdCEgRB2k6QQQIwD9TW+R8ZaAxuvNaI2SBxLnacl44o7bWal3SxDjsJwSVLIAhKUzE4G0bVgZHOaGcArmEwLp5T8Ma8TwA5nkojaL+5EqUmzbM+gAOOkdyfSnlsJ9qw0XQccFhzTR8V3PZv5K6+GOGPWk26tLjAlSHAAkpkj0qTz3J1Ce8YoSsMfiIcV/WGj9ARuD1B+2nmvdhek8QuWtZUlLbZ08kHMx7gg/SoUTQgYKOSqJLtef+FD/AMRbsItkJzrW8jQAJPpUFEgbnb9xUhb+xYi+cngGuvlqK+68/wDrQ7/AXunqWo/rH71OXqp/0gf/AHsv/wBKh4RxBbDq2LJs3LTqfMDSjpLOoDCiRpAjkTnGZmW+66OJgZPGJcU74bmmsw1zVew3OvH7VU/hVvxO0RoQwy63JhsOQpMkn5lEDnHPl9WhVbEP7OxTsznua7nWh0rYK3tH/wDMG3WLm3W0EFOtPmYKp1aQUwTEJJ96jZUpGfoXtlgkDrutOG10fNWFpxC3Qp1hGlsWqUleyUICgSM+wk+4oq0kE7w2V2peTXEmlSPeJkurSu2s3LkonQ7AQkThWlSsiYg4FKV9vZzomFs8wjurbueYsBROK3jt49bWjzC2ErUVugrSoLSgTpBSdiYB25VI0W/DxRYSKTExPDyBQ0IonS9em3mtyhIAAAgDAA2FYrz5JJsrFWPAkvPXFzxBOA6W2kuKhARICSBMHUSAOpzzrK+S70uNMMUcGDP9tuI3urPp72V074Qslb26PpI/g1FlUG9q4xu0hXx1VrYtOeWGm1JQVBMgExtOZiSB7q71CNGJxsjc9uBIF8Pxt9FV217bNW7L7pD5ecSlbhIWEKVKs5hIT0ER0qaVx8OIlnfFGMmUEgbWBp4m+q6ccsfgUG5tEhCUq1PtAelxOAY/SU7iMbn3DVYYSb9a74GJNkimu4tO/nfX/EjjF046W/J1aFpSttew1GSkg7fLIKVfqTGd9Ema6C14aOOPN8TcEgjoKv56gjkbVK74XecKVI8s4woiEkYKYTnkdEHYJG+9aTC47K83tKFgIdfhxvjrpx1vqo9z4Kuz+dpUbDUoR2HoAA+1QcO9bWdr4UcCPIfPVQ0eDbsmPL09ytMfsSevKsPgP5Lee1sKBea/I3781sfCvh5NuPMUoLcIjUBhOcgc95knpsKtRRBuvFcPtDHunOQCm7+PU/ZXFzYIWoKI9SYhQwd5ieY7VsLQdVRZO9jS0HQ8FKrJal8UYoi+LJgxkxQIqfi3h5u4bCFFSJX5h0mckQd5G3Tnmt8U7o3WNdKWiSBsjaOnFXIrQt6zXB7dN1cG9USpKJSwkgaUiBKwQTJV3iMiMVK62Jkdhof0rdCdXHienSvnurTjCLpWlNuppA/MtYKlDslIEH3J+lQqeGOGbZmBPICgPM7+gVQ5wO/iU8Q9UbFhIE9fmMfb6VOiutxmBujh9P8A0fwPqqjw/crs7x0X4hy6I0vg/hq0/l2EbxntjYmTtoruMjZi8K04Q92O+7/cL49ffgtKzZWz9yLlLodW2kBKQsKSiQcgDmoK59j0qFynTYiCAwFuUOOulE9PKldKmDG9QqI31VT4ZtFoaK3W223nVFbiUARJJiSNzEZ6k1JVzHStfIGxuLmtAAJ96KbZXoc1gYLayhQkSI2OOoIP1qFXlhMeUnYgEe+h0VP4KUSi41SV/FOhRP5oIAPsAAn/ALakq92oAHx5dsja6aX9dfNceJ+HCq5W6Eh1t7R5rRVplSMJV0KQOWPrsFrODH1AI7yubdOq9DuOh96LSkpSnklKR7AD+gqFytXHmSsTxrj7Pxls6A6EsrUhbxQQ16kkaSTkkb7fflIC7+FwM36WSOxbgCG33tDurjxLfqt37NyT5anCy4Jx+IBpMbYKZnpPWgCpYGFs8UrP7gMw8tx5gqy49w34i3cZnSVjCv0qBBSfooA1AVXCYj9PM2SrrhzGx+Sy1vxK9ul/BkBhbUfEvIVJ0nbRHyqWM9v2rLbVdd+HwmGZ+qHfDv2NI48b5hvzVt4fsrRK32m2QHGSEuFYClK1AKSrUZJCt+WQcVBVLGTYpzGSPf3XAkVoBRoiui7cZtbMtKtnVMtJczpCkNnVyUB+rA5UCwwsuLEgnjBcRxonTl4LN8T+KtbN1hw+eyppSUO7FIIIEnOAM+qOgUokJDiupB+mxWKbKzuPDgS3nz5ceV9QN1qfCK0myt9KgsBtIkdQACOxBxFDuuR2iHDFSZhXeJVvUKklESiKPa2ugrIUSFq1RyT1j3OagClskkzhorYV4qRUrWlESiLwpRkCMZkzttGOc5+1TwUL3UKVneLcVecdVbWiAVBP4jy50NziBHzK/j6GJXTw+GijjE+IOl6NG5/A98rjcBS5/lMNgpeDbgCdJSUqlXpgwQeVDutuLMf+o2/Vtt1u7FDVaDhd6HmkuDnIMgjIJBwQDEg7jaoXNxEJhkLD79FG4zxNTZbbab8x52dKZgJCY1LUegkYxJIEjcFtw2HbIHPkdTW1fW9gPGvLdZnxnbP/AOXOKuS0t0LSUBtBhJUQiBJkmFGDArIbrrdmSQfrmiAENo3Z3rXhtsuPizwym3Z+KtZYdaA1hslIUDAVzxG+MEA42oDehWfZ3aLp5f0+I7zXbXrR4e91Y2XB75xtJXxBWhQB9LKQqCJjVuDtmosclVlxWCjecuH1FjVxr0V4y2zZMGVaUJlSlrVKlHmSdyo/vyqFz3Omxk2gsnQADQdByAXLw+3JdfkFL6gpPoCTEQJIJ1Y/MemMRRZ4x1BsXFgo63rflXh91nWby5F3cuWlootqML1kIC1o1AqTMfNjInqcmBK6josOcNGzES04bVrQNaGuSlNs8VfGvzmrbmlsN6z7KKgcjqKaLSX9mQnJkMnW69K+6r+Mt3znlW94EfDqdT5j7UgKQM6VfpkxnGY3qRSs4Z2CZmnw15w0008DzHPw1W1c4a0pryVNoLQAGggFONsViuC3EStk+IHHNz4qg8dq8wW1qnLjzyTHRKMqV9B/WpC6XZIyfExB2a0+ZOgHmtBxK/bYbU66oJQkZP8ATuT0qFzIIHzvEcYslY3g7N644+7bpSw3crC/MfEriABpQD7/ADYqdF3cS7BsYyOY53MFU3bfifwu/FUrsmkssOKcu712PMXvOApUbAJEADlPOKbrXhyzGSGSVobFE3YfIefz810uuDcPsWAq5QlwkwXHE+YpajJMTMTk8vvmmpWMeLx2NmywHL0BoAfdfODeMOHISGUFTKM6QtKtOd85AHvApRTE9lY97jI7vHjRF/Zc7F5u04kptK0i3u2w4kT6Q4TA0naFAH3kDkKbhZysfi8AHltvjOU86rj4fk81tqhcBKIlESiJREoiURKIvKzAJ6CikCysx/h+4Pgg6tUlalqUpUDdSifpqKj/AN1Sd11u2Gn9WY2jYAADwH2oeStuG2zSFuqacTpcOtSAQRrOSqZxqBGNtjzqFTnkkexrZG6t0B6Dh5fwqvinCbhgqdsCmVK1OMr+VR/0nGmTJIkZMyNjIrircGKgmAjxd6Cg4bjx5+h8OI6eFOJPPOXPno8paFJSGpkJGmZB56lTkdAOVCse0MPFCyP4JzAgnNz1+wV1e2KHSjWJDawsCcahMEjnEyO4FQqEUz482XiK8uPquHGeDNXKNDoMQQClRSRPsYPsZFFsw2Llwzs0f0v35Km4NdPMvKsX16pbKrd6ACpIxpI2K079wM1KvYqOKWIYuJta05vAHn4FVPhrhYuLm5TdLW+bVwBAcUdO6vVo25bbUV3HYk4eCM4doZ8RutDXhpe/HxWl43x4WrjIcRDLhKS7OGziARGx6zyPSlLlYXBHEseWHvN1y8SONK4bcCgCkgg7EGQfrUKi5paaIoqvVxZAuUsa0SpBIT+aQR3jacROKKyMK8wGXKaBGvDX+V34o4yG1C4KA2oQrzCAkzyzRa4Gyl4MIOYct1Vt+JGNbNvbEPqVj8NWpLaBgqUrMQOW5Mdamlbd2fNkfNP3AOYokngAo73Bro3JukrYDgCm0BSVqSG5BTsoQuZkjGaWtrcXhhAICHZdCaIBzceB05BVfib4mbZV42g27Tut1TBUoYkJ1JUNWkc98E/UFbwH6epG4ZxzubTQ6h40RpfLb8bC54m0hrzluJDUAhc4IO0dZ5RvULiMw8r5PhNac21LE3vF1P3lvdM2ty4ywleQ3GvUIlMnI+1ZbaLvxYUQYaTDySNa55HHauB5LUcK8R29wFAEoU2JW26NC0AcyDyHUSBUELkYjs+eAgkWDsRqD4LjwR3421JuWklKlKABSQCkHCoOQe/bFQs8U39HiP6LtQBx2PEaLH8J8KNOXd5auKUUsoAaMyUBR1g+6ZGNjqV1rInRdzEdpyx4aHEMAtxJd1rT518gtP4I4i4Q9avmXrVWmf1JPynOTt9tM5qCuT2rBGCzERftkF+B4+/HgtRULkJREoiURKIlESiLhf3aWm1uL+VCSo7cvcgTRbIonSvDG7k0sJ4f8JMuMF65V+EpSnEIClNoSkk5PqjSRB5ECJNZEr0OM7UlZN8KAd4ANJoEk+m4OnEXsrq0tuGr0aA2rzDCMqk6PSNMn8ukAEbQI5ViqEknaDLzWK32466+N2R49Vb279ux+ElxCNOdCl5Ez+ozGD9jRU3snm/qFpN8a/Co+IWyH7gP2TwD4BQtTakqQcHSHBmRIgkZ25xUq/DI6GExYpnc3AIIPXKfDy+a5p41xDzlW3k2xeCAvVrVoCSSATznt/FNFmcJgPhCfO7LdVQu6tWfAuCuodVcXLvmPqToATIbbTIOlI55Ayf/ANEqpi8XE+MQwMysBvX9xPM/hUXi7jDfxlklJKXWrgBWpKkDQogKIKgAU43BqQNF0OzsJJ+lmLhbXM0og6jUaDUFXdrYtG+ceYeAXGi4aEHVj0neUqHXM5GDNRwVCSaUYRsUrNN2u5cx1Hp9FM8TXbbVq6p0JKdJGlUQokYTnGTUBaMDFJJiGNju73HDmV+ecA4J5zKA1aOpKkQu4U4Up1RhYbUQHEzHP6VkSvTYzGfClJklBo6MqzXLMNWmv8qxRwZxm3SHbNpstpJNy06ErRpHzfLJVHQ9T6TQlVTi45pyY5ibP7C2wbO2+3l6hWXAPCpeQh/iClPuKSClCydLYjAgQCYOcR7nJXyVXGdpiJxiwYyNBOo3P8cvYWms+H27IUppppvHqKEBOB1IHLNY2uVLPPNTZHE+JJ+qrFNXT6A6xdoQlfqQPIkFJ+WSo6siCce1SrQdhoHGOWIkjQ97jxqtNFwt/E5aV5PEEBlZwlwSWXPZX5T2V/WKVyW1/Zwlb8XBnMOX9zfLj4hQGEtX98UgpVbWaU6EJgtrUob4wQIIj/T3MzsFYeZcDgw7aSQmyf3AD87+fgthZ3bbqdTagpIJTI2BBgisVxJYnxmnijv6rEosP81uVOuAJtWFFtAAhbpG8q3Cfb23k1lsu8Z/9MgEbNZHgE8m8tNr97aK84hxvynEWlox5rqUiUAhCGkYA1KjGNh/4BiuKoQ4P4rDicQ/K0k67lx6D6n+apPh76zdeu1IYdDuguhKlBSQMYKgAlKZyTOEyYqdDor/AMTB4uNmGDnNy3l0FHxrUk8hWprVSeA3CXeKPOtKCm1W6dUEGFakiDBIkBJ2JERBzUcFqxbHRdnMjkFODzXhR2vxWzqFwkoiURKIlESiJRFVeKbVTto8hAJUUSANyUwoD6xH1ormAkbHiWOdtf10Vb4e8m+4e02vISlKHEpUU5QACDp/KRnuDUnQq1jPi4LGue3iSQSL0PjxH1WiAQ0j8qEIHZKUgfsBULmd+R3MnzJUDiHALa4hTjKF51TtJgCSRE4AGelLViHHYiDRjyOHvkplnZNtAhtCUyZMCJPUncnuaLRJM+Q282sY5xlpri+vzElt1oNKUD6ULBJAJ25R9exqeC7owksnZuXLTmuzVxIpa/i1+GGlOkEhMSBvBUAT3gEmOcRULiYeEzSCMGifwvHF+Es3Teh1IUk7Hmnuk8jS1lhsVLhn54zR+vivzN+xat3nW1uvpuG9IaWxIW8FbIg7wNPMcxmBWS9YyaXERNexrSx12HbNrj5m+HXiVeeG+FG4unS+64+3aL0IDpmVwNRI29JEc9+1CufjsSIMOwRNDHSCzXLh11Wz4vq8lzQsNqCSUrMQkjIJnETv2rFcHDZfitzNzC9RzUThl43e2qSSkhxA1pSo+k8xIIUIPsaLfPFJg8QQOBNEjf7L1xvjbduAnKnV4Q0kalEkwDHJM7kx98UUYXBvnN7NG5Og/wA9FEs+BrTw9VuVfiuNr1KP63Aoq25ajHsKnit0mMY7GicDugih0bVfILx4W420W2rZakouG0JQppRhUhI2nfGcTGaFZdoYOQPdO0WxxJDuGp+Xmp/HrhCQ0242l0POpb0KAIzJJgg7AE1CrYSN5LnsdlytLr+3mV1sOFW9sFqabQ0CJURgQJ37CTRYy4mfEUJHF3LzWT4d4Zcdddh1bdipfmIQ2sAuFQBnUkfLnqdgOU1la7M3aLIo290OmAokj9tabHj/AJ40tE54aZ8tDbZdaQjVAadWn5pmc5M5kzUWuW3tCXOXvAcTW7QdvfBUmp3hzqnHS0th9z1ugKS4CflmSRpTB3P5iRnBK/UfaEYZHYe0aN0LdN+Wp8OHJbJaQQQcgjNQuGCQbCx3+F9mlNu44E6Stwgf9KflAnJElW5NSV3O3pS6ZrCbofM7/QLZ1C4SURKIlESiJREoiURZO74E9bPrubIBQc/4jBVpBP6gduZMY5wcxUrsx42LEQiDFGsuzqs1y/n/ACvvDrh26fcbuNLYQ2UqYQsknXGScGUjp+tJFFEzI8LE18PesghxHLkNdz9CuDXhq9tsWd0ny+TTycD6gH9gkdqWOK2O7QwmI1xMRzf9mn/HztQ/FC+INsDzX0S8pLWlpMBOqZVrICu0dzmgpb8AMDJN3GHugusnU1wrUdbWnXwO2Ra+QtCfIQmTqxEDKycQdzqpZtckYzEvxHxmk5yfYr7LA8Wtm3Ai2sbm5eDu6NRW02mSBJIBA1Ac9gTnAMjmV6PDyPjJxGLja3LxqnE/fQ+unOv1JpGlIT0AH2rFeQccxJWEc4c5c8UuVNPFoNJQ2paUgqykEpTPynf1DaD1zPBeibiI8P2fG2RmbMSQCdNzqefgrVfhW0t23HVl5WlJWtZeWFGBJJ0qSJxvS1THaWJne2NuUWaAyihfiDovvDuCm6Qly8IcSTqaaCpQgRCTqBJcJTmSSM7U2SbFjDPLMN3TsXcSeOnCjwq16vOC2Tj+lKvJuQJlpwocg8+ih9DRYxYzGMhzEZo+otv8fJeLewsbFRWXEeeR877oKz99p5kDampWT58bjWhoacnJrdPfS1xsvGLpBLlotSRP4lutLyDHcEQf9MzSlsl7JjBpkoB5OBaffXZT2+ONOfiJtnFLTIB0I1YHJWo4MwCCQcxioVZ2Dkj7jpAAepr0rhxvZV3+RO36vNvAu3CcNNIUCpIwdRJBAUewBjBqdla/WxYIfDw1PvdxGh6DbRVzlhcouW7By5Uu2e1KClJClqCQSpuTkcs+0dKnhastnw78O7FsjAkbQoaAE7Or3x8VuDYI8sNAFKEjSAhRTAgjdJB2P3zvWK4Hx35y86k66gHjfH3wWeveBXDH4tncOGMqZeUXUqA5CTqB9snrU2ulFjYJ/wCniYx0c0BpHjwU11ocQt2FSEoK0rWkgKnQTLfT5xBMcjimy0NccDO8bmiAdt9j6ahcvEnGDPwtt633DpOlWny07qJV+VWmYiSN4PMFngsIP+RPowa7XmPDTiL32HC1dcOskstpbQMCTkkmSSSZOTJJyahUJ5nTPL3b/jRSaLUlESiJREoiURKIlESiLN8f4Q6l34q0CfOCSFJhMuYGkalchAkCJgeoVK6mDxURj/T4j9t6HXTnoOPI61yKqL7xy+0BrsnEKSseYSlRQUbEpVAgnETippXouxoJCcswII02u+o1861Wh4vYN39ugoWI1JcbWBqEjt7FQ7E9RWK5mGnfgpjmHAtI2960eqs33UttlTqkhKU+tRwO57CiqMa576jGpOg4rjw1LABLAaAO/lhI++nnRZzme/6t+d/derzibTUBxxCSowAVAEnsKKIsPLLeRpNdFjeD8dDNy846kNM3BBn8zSwYCXAJKVKB1HVtgbCaml3cTgjLAxkZzOZ6OHNvMAihW/iVsOIW6bi3cQFDS62UhQMj1DBHXeahcOGR2Hma8jVpBrwKoeA+JUobQxcym5bWhlSTusk6UrEn1JO5I79pkhdHF9nlzzLBrGQXA8BQsjoRsP8AKt/EXCkvtERDiPU0vmhYyCDvvE9RUKlgsS6CQH+06EcxxVV4M4O18I2pxgeYsEuFwalKVJlRKp339iKk7q52ni5P1Lmsf3RtWgArbTko3izw223bvu2wWyvQdSGTpS4MiFJiNiraN+cCgK29n9oSSTMjnpwvQu1I8D4gbrUcM0+S3o+XQmB0EDFQuRPm+K7NvZUPjzRdZUWnVIWyrUC2oTKRlJk6TIJEKxkTRb8I4RygSNBDtNRz4jjvxGq6cJdTcNsvqSNekx/pJwoD6iKLHENdBI+EHS/Xkq3xBe6L3h6CSELW4T0JCISD3lWPeppWsHDmws7gLIDfHez8grziClhpwtp1rCTpTIGoxgScZNQufCGmRoeaFizyCzD+qysre2bBLytKfRyJMrUTB9MnTOPm3G4ndddmXGYuSd/7RZ148h41rx22KkWr3xN6hxAPlW6TDgA0OFwZjJ6JII6HJBFQtUjf0+ELHfueRpxblOn3u/TRaei5KURKIlESiJREoiURKIlESiLw62FJKVAFKhBBEgg7gjpRS1xaQQaIWVHgwtLKrS6dt0kklv50T2B7xvNTa7H+riVobiYg8jjsfl9qQ8A4gsaXeIegiFBLKJI55gRj3qbHJT+uwLDmZBrwtxXpP+HlkAPSvUN1+YoKP2OkfQCozFQe3cYSdRXKhX59Spdt4NtG0qCGykqEagtWoexJ9PPbqaWtD+1sVIQXOuuFCvPmqy74Gts6jZM3q8y4opbUoSYKpBSpUaQTA5nnQFW48Y14yiZ0Q5CyB4VqBd8Vx8HW4tXXUOshh18lTSS5qTp5NyPTqBmIEkDtQrPtN5xMbXRvztZoTVG/+3Oj6X4qzteAvO3LdzeKa1NT5bbSTAnmpSvUqN42nNLVWTGwxwOgwwNO3Ljr5AaD6qZwzi2u5ubdwgLQoFAiNTZSnI6wqZPcVFLRPhcsEc7NiKPQgn00pWtuwltCUIASlIgAbACipve6Rxc42SqHwpfruTdOKksqdKWgoY0pEHHQn95qSuj2hAzDiJjf3htu8TqPRfX/AA00hpTbTzzCFGYbcCdIk6gJ5GSSTnAEwIpahvaEj5BJIxryOYu+XpXh56qg4xxG1tbZVnZguqWD5nl+tQSYDi1KAjVpkDkMTAEVI11XSw2HxOJnGJxPdA2vQX/aAOV+virngHiOxRboQ28NDSMghQIjeRHv1+tQQVRxmAxr5y57NXHpSrL8q4o62lAUzbNEqS8oaVuLg6dAOYG/05GKnZW4cvZkbi6nSO0LRqAOObx92FIul8UaCEebanUQhK3CdS1GYgBIAMflhWxyaaLVGOzZSXZX6a0KoDzJ9dPBR+LeHlqcZFw8XlOkIWMNwgETGlOokqKegyrYGotbMPj2tjeYWZQ3UcdeG5ra+fDeltbO0Q0hLbaQlCRASOVQuFLK+V5e82Su1FrSiJREoiURKIlESiJREoiURKIlESiJREoiURQeL8KbuUaHUhQCgodiOY779s5BGKKxhsTJh354zWlLN8O8NXyQpKr5aUBZCU/8QlHKVHSoK5Y2jHabC6k3aGDcQRACa1O2vhqCPFS1eCGdBHmPB0qCi+HD5kiYyZxk4770taR2xNnvK3LVZa7tLG+O7p5h1LCnnHEhAVKzGrJjA+ZQInV1I2gVIFru9kxxTxmYMDTdacPwDy/K0drx26ti3arskLVolAYXpBSN/SoY7yajRcuTBYbEB2IbMQLo5hx8R+FB4taovXQbkM2boGnS46FOKTnSQAsAQokxpk6QJg1O2ysYeV+DjqAmRu9htAHjwPDTfjsrw8Nct22xw5NuGyBrcXlSh+qRAVjOSP8AaPFc8YiOeRxxpdfADYdOnoqK0vFrUQ7cWCVrHpW035iiRkyFIhQxMyI+0DS6EkTWAGOOQgbhxoctKOnoVPseIMIU0suF+4WNDa3JbTMckmS2VAxgdBiRJVpYJnhzQ3IwakDU11IrMBvvzOtGpds2tCzcXziVLTCm2UJnypBTykkmSJmJA7QWl7mOb8HCNoHQuJ/dx8NN9r+d2PD7bz1t3TgUkhJ0NqTBTqCdwchQ9aZ56vaoVaaT4LHYdhBF6kcaJ+R0PSvFXVFQSiJREoiURKIlESiJREoiURKIlESiJREoiURKIlEXwnGPttRTxQj70RcLtpB0qWgLKVDT6dRSSQJHSNyegos43PFhrqsc6tcOJcOS6UqEJdQFeW4U6tMiD07bEHG+9FsgnMYLTq01Yurr3yI6LL8fbdSFG8tW7pnBK2RpWkCYn1ajplW0DnImpC6+DdE4gYaUxu5O1BPTStaHXxVd4X4Gzcm5Uwt9m3DiQ0W1lJPo9UlQJO/PrUnRWsfjJsOIxK1rn0bsXx02rkr0cJZCX27Za1PNABQmVlQbOj1LwDBTkYEDvWK536mUuY+cANdtyAza6DXgepUiz8OIVoccU8XB6glbvmFpRTpUATIwecbpHSpWuXHubmYwDLto2swuwSOv0JVnZcKZR8jYlJOSMySCSCepAMjoOlQqkuJmf+529fLQKY+8lCVLWoJSkSVEwAKLQxjnuDWiyVysb5t5GtpaXE9UmR7e9FnLC+J2WRpB6qTRakoiURKIlESiJREoiURKIlESiJREoiURKIlESiL5FEX2iL4aIq/jvDfiGi35i2wSCVI+aBmB9Y5HEjnIK1hMR8CT4mUHodvfopFihSWkBWVBIB9RVkADKiAT7wPai1SlrpHFu1nhXy1r1WY8JOXheuGrltCGwJCUBACSTiNOSCJMqzipNLrdotwgijkhcSeZvWvHl0Vkwy8h91wqdW2tSEJbhMiAApydUBJ35HfG1Qqr3wviawABwBN6+Ibtv6+K5+HGHkecl66S84Vkj/4+QlOME7pEDEA1Kyxr4n5HRxFra9fPX11KnXfFGWXGkKUAp9QSkxOs4AyPoM/qFQq8eGlmY5zRYaLPT39ivPFGG7lLlu6hzSpAUVAY+b0wcysFMxB+s0UwPfh3NmjIsGq8tbHI3S5+GfD7dmlaEFatStRUsjOIgAREe3P7STayx+Ofi3BzwBQqh/KuqhUUoiURKIlESiJREoiURKIlESiJREoiURKIlESiJREoi+RRF9oi+URedlfLuJKscowec/7HbElluN/JRruzDmnUVp0rC/QojURyMbpPMbUW2OUsuqNgjUbeHXkV0dbSCVpCQs6QpWiSQDsYycFUchM0WLXEjKdtdL/PlfPZRmksPHASs27hAJT8ixvBPMTuMfai2uM0I1JGceoPP39VItmwgBAUpRMmVEr55yfeB/4otT3F/eIA8KCke1FqUdppZXrUSmNSQhKtSSJkKMpBC4G0wJO+9Ftc5oblbrsbrXbUbnT3opNFqSiJREoiURKIlESiJREoiURKIlESiJREoiURKIlESiJREoiURKIvgEbCindc2kkTqg5wex5f30osnEHZewnud6LG16ooSiJREoiURKIlESiJREoiURKIlESiJREoiURKIlESiJREoiURKIlESiJREoiURKIlESiJREoiURKIv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AutoShape 4" descr="data:image/jpeg;base64,/9j/4AAQSkZJRgABAQAAAQABAAD/2wCEAAkGBxQTEhQUExQWFhUVGB8aGRcYFx8ZHBkhIB0bIB8fIh8eHCggHh0lHyAYITEhJyorMS4uGiAzODMsNygvLisBCgoKDg0OGxAQGzQkICQsLCw0LDQsNC8sLDQwLCwsLi8vNC80LCwtNCwsLCwsLCwsLywsNDQsLyw0LCwsLCwsLP/AABEIANsA5gMBEQACEQEDEQH/xAAbAAEAAwEBAQEAAAAAAAAAAAAABAUGAwIBB//EAD0QAAEDAwIEBAQFAgQFBQAAAAECAxEABCESMQVBUWEGEyJxFDKBkSNCUqGxwfAHFWLRMzRyguEWQ2OS8f/EABsBAQACAwEBAAAAAAAAAAAAAAABBAIDBQYH/8QAOBEAAQQABAMGBQMDBQADAAAAAQACAxEEEiExQVFhBSJxgZHwE6GxwdEUMuEjQvEVMzRScgZTkv/aAAwDAQACEQMRAD8A/caIlESiJREoiURKIlESiJREoiURKIlESiJREoiURKIlESiJREoiURKIlESiJREoiURKIlESiJREoiURKIlESiJRF51CYnPSsS9ocG3qeCmjVr1WShKIuFmiEmTPqP8AMVTwUZZGbN9531r7LZKbPkF3q4taURKIlESiJREoiURKIlESiJREoiURKIlESiJREoiURKIlESiJREoi5OsSQQYI51WmwwkcHg04cfsVm19CuC9OOhIlRgVslmZCzPIaHv1UNaXGgqx7jP6U/c/0rz8//wAhA/2mX4n7fk30VtuD/wCxX1jixMSnlJg7fessP2655AdHwJNHb10+ah+FA2KsLe4SsSkz/IrtYXFxYlmeM39R4qs+NzDTl4U0pSpJhI2A3961ugkllzPNNGwG/iT9B8+CyDg1tDdSKurUlESiJREoiURKIlESiJREoiURKIlESiJREoiURRbC8DoUQCNKygg9qxa7MtccmcHoaUqslsUNy7V5yW0gH06lHoCYH8Kx/sawLu9QWovOfKOVqZWa2pREoioOJ3BWqBEDA/3rxfa2KfiJTGKyjQfS/wAdOGq6WHjDG3xUDTM5riBpeTr1Vq6XprBkie3WtkPcdmLbrhz97rF2opdrW4KFgid89x/eas4PFOw04e0k669R71CwkjD20VpUmRI519Ba4OAI2K5BFaL7UolESiKHZqX5joWSQCCjAAgjtzmZrTGXZ3B3kt8oZkaW9b8VMrctC5XNyltOpZgTFYve1gtyzZG55poXUVksEoiURKIlESiJREoiURKIlESiKmv+PMMOKSVErIkoTmIHPkCRGJnbFaXSsaa4qrJiYo3EE68lBPjNoadTawFCQQUmMkZEiNjWH6lvELV/qDBVg6q74beNOguNEGd+RxyIOR7VuY5rtQrUUjJBmYplZravLhMY3rCQuDbbupbV6r4FHpH1rFrnndteakgc1k1c6+Zu3OtldoKc0EgGUFXcxt2jbefaK7UTYI2EPjL9tTW3Stt711ArmFXcXE6Gl0IQQZRBJ+ZJ574nAEdetbsuHewkx0SR3mnW9xV0AK3utTzWHfB0PkVXrgEgHFcN+WN5a06X7uvmrQsiytFaLIaR6SfSNo6dzXusFI9mDiphd3RtXLqQuXIAZHa1qu7DmoGQR71cgmMoJLS3xWt7cvG10resEoiquIceZa1SSpSdwiCRtvkAb9aqy4uOO+JHJXIcFLLVaA81Ba8YMk+pK0jqdJ/YKn9q0jtKPiCPT8re7sqUbEH1/CtWlNv6HEqStCTI5+rrnYgTjvVoFk1OBsD6/wAKo4SQWwiifp/KnVuVdKIlESiJREoiURKIlESiKEGng4SFpUhR+UiCnEYI/r3rCnX0WrK8Ou9OSr/F3E1Ms+iQteARukRlX0wO0zWE7y1ui04yYxx93c/JfmqlEmY2/j7+/wB+9c7dcHUldW3CEaDsDqII29JAM/XYxyqQdKWQNNpduEcTUw4HEHJPqE4UOY/ffMSKyY8sNhZwzGJ2Zv8AlfprzrriQWdISoA61HMEThIB/f7V0SXEd1d5xe4dzjxU1sGBO8ZiswtoutV6opWd4lblDkjZUkY26ivCdq4R+FxJc0aOsjTbiR5fddWCQPZR4KMl0kHJxnGIzH9aoNne5jhZ0100A1o1012GnRbS0AhelLOn5ue8np396zdI4Q6Ps3vZ5ajXx/lQAM2yWbJWoJH17DrTA4d2IlEbB/AFapK8MbZWoSmBA5V9Fa0NAaNguOTZtfayULg/b6ikzBTMfWsHMsg8lsZJlBHNUPi3i62mwhJAWvdQOyf5BOfsao47EOjZlG5+n8rodnYVsr852H1/hYcrCpkZjcY2H9/2K4tg7r0NFu2y8KTEGfmE1jXHmpBvTkrjgvEFMDzfVEhOkRpUN1c5mNu/vFW8PM6IZ/KuHX+FSxUDZj8PjvfEcv5X6H8QnRrKgEETqJgQecmvQZ25c16LzPw3Zsla8lxteJNuKKUKCoEyNt4+v0rBkzHmmm1nJh5I224UpdbVpSiJREoiURKIlESiJRFiv8RN2pmIMAbTImf2qniuC5XaX9trM8NQhSypwHSndKSZMpVA9IkCRvyquyibKoRBpdbtv46K8RxDRqQgJZSYASRqKiBAJOdYnMxzEnet2etBorYly2G90fX8rOXz/mOEnUesnJgZ+uP72qu42VSkdmfa/UfDk/CsT+gfaMftFdKL9gXfw3+y3wVjWxb0oi43TAWkj7Gq2LwwxERYfI8j736LON5Y61m9EFQzsf2IP9K8AIwxz2dD46EHy2XWuwCjnypgbzvnoP6VM1CNuQVd768Q37ckbubV9wy08tGfmOT/ALfSvZ9k4AYSHX9x1P48lzcRL8R3QKZXUWhKIlEX5742/wCaztoTyyBn+s1wO0f9/XkPuvS9l/8AH05n7KPYupSmUKCiCcKSCVGDpIB5xjM88YzhG4NFtN7+fJbZWlxpwrbjsOPv5qc7Zof1lKS0vKoTKkrOkGJMaSc4wc1uMTZboUd+YOl+Xgq7ZXwVZzDbXQjWut+KoFkkkQSQTMiCDzET2OIqiSTpS6IoC7X6T4d/5Zmf0D/x+1eiwn+y3wXlsb/yH1zVlFWFVSiJREoiURKIlESiLh8R+J5cH5dU8t4issvdzLHN3qXq4cUkDSnVJg5277dYrAkhHEjYKr8QcJVcMkHTrT6kbgAxsT36+1apYy9vVV8RAZWVx4L82SVMlQKVJWMQrEfTY5+lc/Vq4YJjJBGq+FWqVkBRBhc4mdlY+x7x1pvqovN3j5/leuIMqUsSDqczERk7/ZWofSjgSfFTI0l3U+/ra/X2kBICRsBA+ldYCl6UChS9UUpREoipOItQ4SIGoZlSRvjmZ+teQ7Ug+Hiy5lDMNe80biv7iDfUUujA646PDofsvFhblS0zBA/1A7T0PtWvs7COkxDC6iG8cwO1ngT04eimaQNYa49KV9Xs1zUoiURKIsP49b/FSZGUCeuCr6xmuL2m3vg9PyvQdkO/pkdfws95U6W8zEmM+pQmMxiAJ6Zrn5bpnuz/AB910s1W/wB0P5+y6PXuyBC0gQCrO+5E7dvYVm6X+3cdffosWQ/3bE8vfqvthYuXDoSBleSqNgd1H++gpHE+Z9c+P3USzRwR3y4fZfpVo62mGkmCgBIScGAMb7iOYr0UZYO4OHBeWka939R3HW1KratKURKIlESiJRFyuUqKFBCglUYJEgH2qW1eqh11oot5xVDKU+aYUrAQMknt2PUx9KzbEXnu7LB0gaO8qVnxrblfqQ6icaikHqRgEnmeXOrBwclaEFaBi2XqCrxXEApCVNDzdfy6TiOZJ2Efziq+SiQ7SlYz2Lbqpta1moPE+EtPj1p9QBAWMKTPQ/0OKwfG1+60ywMk/cPPisDxvgqrVxMSW1mNXvuOxG49p5VRkiMZ6Ljz4cwOHI+/8KClOUJHrUhZIKQSV7HAidMgnr6jtWHRagNQN6Pr7+6/WhXUXo0oiURKIoHEZ21EAjYIk/flXG7Tz2AJC0EbBhJ9eA9DyVmCuV+acOSMRpEb4z95Pfmans1gAAaACLvTXprZ43epScnip9dhVkoiURKIsJ4tIVdeqdKEDGkmYk9sEnSSDiuJjqM+uwHL34L0PZ1tw/d3J5+9t1TrcVGmdS1npkTH1JUdwJx1mqZLqq7J9/Pz0V4NbeaqA9/L6q54V4PcX63leWD+VOVffZP7/SrkPZr3d6Q10G/4Co4jtVjO7GM3U7fytfw7hzbCdLaYnc7k+5rrRQsiFMC4k2IkmdmeV0ubRCykqElJkf7dx2rJ8bXEE8FiyVzAQ07rvWa1pREoiURKIvhNEXNm4QsShSVDqkg/xUlpG4UBwOy/IeLXyn3luKPzdTAA/KO0Y/s13I2BjQAuNI8vcSpY4WSjU4vSqJCIlWmEgKOfSM7EflP0w+LrTQs/h6WSrf8Aw64gQ4pkmUrBUB0Ij+RM/wDSK0Y2MZc3JbsG85sq/Qa5i6KURcrq3S4goUJSreoIBFFYuaHCisPc2PlqCYJbQYcOWkLMEaQMrWkDdRKvdIk1SLaNcPT381yXR5TXAb8AenM9TZ8lsuGPBSJBBEkCElIicAT8wAgahg8quMNhdSJ1t9+/NS6yWxKIvilAAkmANyaKQCTQWe4j4utEktlSnDzDaFL9sgR33rCSJsrCx2x8l0oOy8U4ZwA0dSB9V54f4xtFKS3K2ycAONqTP1Igb8zzpHE2Nga3YdbWU3ZWKAL6DvAg/L8LSCs1ykoiURcbx7QhSpiBuQVAdyBkisJHZWkrOJuZ4bV/JYxbSnVkfgBPzKIKvLVgkqjOhX+r077qrkFpkdWlbnkevQ9dPNd0ObE0HvXsNrHTqOmvktDwLgiGfWQdZ6nVp6gHv132q/hsK2PvcfWlzcXjHTd0belq4q2qKURKIlESiLjaXKXE6kzEkZEbfyO9QDeqzkjMbspXapWCURDRF5bbCRAAA7CKkkndQAAvyfjlkq2fKSDpCtST+oe/LaO1dmJ4kZa5ErDG+l4u74rXhR1EyqT8x6dByG0GPaZayhsjn2d124E8Gbll3ZOrSsfp1AjPQc/p1BrGYZ4y1TEcsgcv1euMuulESiKHfcNbdyoHUBAUDlOZx0PfesHMDt1rfE1+p3XvzG2UpSpYSAIBWrOO6jJ96yAoUtsULiMrATXms3f+KFvOeRYFpSpIU6tXoTtkCfVMkAicpOIzWVc12IuzmQs+Li7A4NA1O+/Lzrfe9F2HhVxwI+IvH1KTM+UrygqTOQJGNsRS1h/qUcZPwYWgHmMxHvrarLThfmX6rfznlsWwQ4pDjhXqWcpGfyjBg8x9nBW5MTkwYmyND32AQKobHz4LRWdwo3brSG0oabSCtWmCtxecHYwnfcyoVC5csYGGbI51ucdBewGnzO3gvHii/aQgMrbLy35ShkDK+pn8oGCVct6BZYCCR7zIx2UM1LuX5vlxVBw1HFLW2CQ0ytLaTCStSnAMkDEJVG0DfAFZaLpTns3FTlxc4Eka0A356i+ZXXgto/es+cq/chf5WU+X5ZkSmZkkbZ5Hng1B0WGKlhwcvwmwDTi45r68vT+FLf4Jeteq2u1OQP8AhPjWFR/q+YE/z0FNFoZjMHL3Z4q6t0ry298VP4Dxz4jW04hTL7eHGyf3SobjIyNpHUEwQq+Lwf6epGOzMOx+xHv6qVZcIS3upS5nVqiFT1ERPfBPOarx4cM439/fNapcU5/ADw4eB38tuSsasKqlESiJRFDffSyVLcWEoPNSoAI5Z69uhrEkN1K3sY6UBrBZ6BQk+KbUmPN7yUqA+5EVh8ZnNbz2biQLy/MKzs9GhPllJRHpKTIjsRWwVWiqSZ85z78bXapWCURKIvDoMHSYPIkTUir1UHoo11wxt1Gh1IWN87z1B3H05Vk2RzTbTSxdG1wpwtYyy4VZ3L7rLSXUFvV6plODp5532E5g10HSzRsD3EG1RbHFI8taCKXC/wDDLjMlZC0JBOoSNQGwV02xzzAOcSzEtftuodh3N32Wx4Be60BJnUgAGQQQeYPTsN4GaozMo2rsTrFKFceK0JuxbaFH1JQVgjClRy6ZEn3xWxuFJi+Ja1nEgSZKWiqqrKzPFuIvvvKtbQhPlx57xOW9QJASCMnv9MbiV1cPBDDEMRiBd3lbzrn7667HrZ+DbZIlxJeWclbpKiTn+JMTJ70tYydrYhx7hyjkNAl14JsViDbpHdJKT+xpZUR9sY1hsSE+Oqqz5/DXEanFP2biwklZlbJVgEnmn9uwO7dXP6PaLDTQyUC9NnV05+9ttCxZttXLjmo67rSNJ2ltJ27lMf8A1qFzHTSS4drK0jvX/wBH8/VVtkfK4o+knFy0hxPYt+gjpmSfpU8Fbl/q9nscP7HEf/rVaN1UAqiYBqFy2izSq/CnFjdWrb6gEqXqkDYQojn7VJFFW+0MKMNiHRNNgV8wCqi8uEcPvFOKkW9yiSEoJh1JHJI/MDvzPYU3V2ON2OwwY3V7DxP9p8eVe7VhwVbqRc3FwopQtRUlBJIQhAImCMSACY3351CrYoRu+HDCLIFE8yfwdPkqWytX+ILF0F/DNwpKCgAuKTMAkkbYnl0gRJnZX5ZIMC39OW/EdoTf7QenvretCVa3r1k6hq7fDrTqoQ8vSjRCVGFZmZAAkmZ3BEFvstMkMOMjMmHZlc0atFm9Rt7/ACNTb3CFiUKSobSkgj9qhch8bmGnCvFdaLBKIvLjgSCpRgASSeQG9CaUtaXEAblfk/F79y8eUZgTCGyYhP8AE8zz+1c57jI5eyw0EeEiA9T197cPVQn7NSUJJgpVJSoewx752NYlpAW9krXOI4jce/DdXPgrjKmnktkjy3DCgTEE7Ed5gHt7VsgkIdXBUe1MI2SIvH7h9OIX6Km1OvWXFGBAQMI+25Peau1rdrzBkGTKGjx4qTWS1JREoi86sxnadsfeiL4GwJIABO56+9Tail5W4kynCimCU4J6jH8UAI1SxsqHwdeeaHVeR5UEJBySoZMEnmCST3UedWcUzJQzWq+Gfms5aVWlZv7ha7ZKGkNkoN0UBS1mI9E4GnBCt9sjY6c7g3LenJd92Cw+CDZMQ3NIdQ3avHx2U9fhEqUXPjLxK1EmA6NKZ5BMHA6TWFo3tUBob8Flf+dfW168PcMXZJW0pbRbWqUOmUrU4owEqBMKOwBBkxEUOqjGYlmMIka05gNW7gAcRy66LiPCrpl24vbhbg9UNq8tAjMBGfblNLWw9pRj+nDC0N21Fn1U3gPFVmyU+76ykLXgySBJA+VOYxsNvrUKvi8M0YoQs0uh66cz47ldrdwXdiFOtBYebktgxq5gAzgnGZwanZYPacLi8rHVlNXy5+PpqoNqh915F1doTbN24WUtlYUZUmCtSh6QAnVjvTwViQwxxnD4cl7n1ZqtjdAb70qriXiNt65YdtkPPfDlYV5bSiFhaYMGORAOYwcTU0rkHZ8kUD45y1ueqtw0o38/PrS98a489cKZtEsvWxfXClLASS2Mr0EGZj/bnUALHC4KKBr8S57Xhg0A5na/NTuBLXZreYdSvyQVONvkSgIgEhSuRnVg/vNFXxYbi2smjIz6NLeN9B6I3f3d4ubci3tZgPKSC453SlQICZ6jI58g0Cl0GFwbam78n/W+63xI4+H+eSrp+1Wlq9dS9bvgoLxKWtBzIIxggjZROCe1N9lkI4cS0yYVpa9uuXV1+/DouvG/EbTTbTNmptbjnob8tSSlsYEk5CQJEYPsYpSxwuAkle6XEggN1Ng2enM9V6tm7RS02rhTcPOJCnSPUCUJQNS8mCYETmT3osXuxTWnEMtjAaHDck0Oe/BV3iGwbsPx7RQQ6AAWNY/ETyASZJ9UGByBiDuGqs4OaTHf0cQLb/2rY+I0259LsLa2rwWhKxjUAYO4kTB71C4UjMji08F0JosFifGPHysKZZgo/wDcXOBOwn+vPAG9VZpL7oXf7NwQaRLJvwH39+Kx7TKgTonUBOs4GenIAjmrcTtVYDku254I7+3L39B81cLWlVu5JJEa0xkBWoBUEiIIOQCMJxOY2aFpVEBzZ20OnlWn8Xz1rRQeCDU80htI1LWATuQkGTAMxgTIzWLNXABWMV3YnOedAD6+9KX64D+1dFeLpfaIlESiL4TRFUcKsrlLjin3wpBUdCEgRB2k6QQQIwD9TW+R8ZaAxuvNaI2SBxLnacl44o7bWal3SxDjsJwSVLIAhKUzE4G0bVgZHOaGcArmEwLp5T8Ma8TwA5nkojaL+5EqUmzbM+gAOOkdyfSnlsJ9qw0XQccFhzTR8V3PZv5K6+GOGPWk26tLjAlSHAAkpkj0qTz3J1Ce8YoSsMfiIcV/WGj9ARuD1B+2nmvdhek8QuWtZUlLbZ08kHMx7gg/SoUTQgYKOSqJLtef+FD/AMRbsItkJzrW8jQAJPpUFEgbnb9xUhb+xYi+cngGuvlqK+68/wDrQ7/AXunqWo/rH71OXqp/0gf/AHsv/wBKh4RxBbDq2LJs3LTqfMDSjpLOoDCiRpAjkTnGZmW+66OJgZPGJcU74bmmsw1zVew3OvH7VU/hVvxO0RoQwy63JhsOQpMkn5lEDnHPl9WhVbEP7OxTsznua7nWh0rYK3tH/wDMG3WLm3W0EFOtPmYKp1aQUwTEJJ96jZUpGfoXtlgkDrutOG10fNWFpxC3Qp1hGlsWqUleyUICgSM+wk+4oq0kE7w2V2peTXEmlSPeJkurSu2s3LkonQ7AQkThWlSsiYg4FKV9vZzomFs8wjurbueYsBROK3jt49bWjzC2ErUVugrSoLSgTpBSdiYB25VI0W/DxRYSKTExPDyBQ0IonS9em3mtyhIAAAgDAA2FYrz5JJsrFWPAkvPXFzxBOA6W2kuKhARICSBMHUSAOpzzrK+S70uNMMUcGDP9tuI3urPp72V074Qslb26PpI/g1FlUG9q4xu0hXx1VrYtOeWGm1JQVBMgExtOZiSB7q71CNGJxsjc9uBIF8Pxt9FV217bNW7L7pD5ecSlbhIWEKVKs5hIT0ER0qaVx8OIlnfFGMmUEgbWBp4m+q6ccsfgUG5tEhCUq1PtAelxOAY/SU7iMbn3DVYYSb9a74GJNkimu4tO/nfX/EjjF046W/J1aFpSttew1GSkg7fLIKVfqTGd9Ema6C14aOOPN8TcEgjoKv56gjkbVK74XecKVI8s4woiEkYKYTnkdEHYJG+9aTC47K83tKFgIdfhxvjrpx1vqo9z4Kuz+dpUbDUoR2HoAA+1QcO9bWdr4UcCPIfPVQ0eDbsmPL09ytMfsSevKsPgP5Lee1sKBea/I3781sfCvh5NuPMUoLcIjUBhOcgc95knpsKtRRBuvFcPtDHunOQCm7+PU/ZXFzYIWoKI9SYhQwd5ieY7VsLQdVRZO9jS0HQ8FKrJal8UYoi+LJgxkxQIqfi3h5u4bCFFSJX5h0mckQd5G3Tnmt8U7o3WNdKWiSBsjaOnFXIrQt6zXB7dN1cG9USpKJSwkgaUiBKwQTJV3iMiMVK62Jkdhof0rdCdXHienSvnurTjCLpWlNuppA/MtYKlDslIEH3J+lQqeGOGbZmBPICgPM7+gVQ5wO/iU8Q9UbFhIE9fmMfb6VOiutxmBujh9P8A0fwPqqjw/crs7x0X4hy6I0vg/hq0/l2EbxntjYmTtoruMjZi8K04Q92O+7/cL49ffgtKzZWz9yLlLodW2kBKQsKSiQcgDmoK59j0qFynTYiCAwFuUOOulE9PKldKmDG9QqI31VT4ZtFoaK3W223nVFbiUARJJiSNzEZ6k1JVzHStfIGxuLmtAAJ96KbZXoc1gYLayhQkSI2OOoIP1qFXlhMeUnYgEe+h0VP4KUSi41SV/FOhRP5oIAPsAAn/ALakq92oAHx5dsja6aX9dfNceJ+HCq5W6Eh1t7R5rRVplSMJV0KQOWPrsFrODH1AI7yubdOq9DuOh96LSkpSnklKR7AD+gqFytXHmSsTxrj7Pxls6A6EsrUhbxQQ16kkaSTkkb7fflIC7+FwM36WSOxbgCG33tDurjxLfqt37NyT5anCy4Jx+IBpMbYKZnpPWgCpYGFs8UrP7gMw8tx5gqy49w34i3cZnSVjCv0qBBSfooA1AVXCYj9PM2SrrhzGx+Sy1vxK9ul/BkBhbUfEvIVJ0nbRHyqWM9v2rLbVdd+HwmGZ+qHfDv2NI48b5hvzVt4fsrRK32m2QHGSEuFYClK1AKSrUZJCt+WQcVBVLGTYpzGSPf3XAkVoBRoiui7cZtbMtKtnVMtJczpCkNnVyUB+rA5UCwwsuLEgnjBcRxonTl4LN8T+KtbN1hw+eyppSUO7FIIIEnOAM+qOgUokJDiupB+mxWKbKzuPDgS3nz5ceV9QN1qfCK0myt9KgsBtIkdQACOxBxFDuuR2iHDFSZhXeJVvUKklESiKPa2ugrIUSFq1RyT1j3OagClskkzhorYV4qRUrWlESiLwpRkCMZkzttGOc5+1TwUL3UKVneLcVecdVbWiAVBP4jy50NziBHzK/j6GJXTw+GijjE+IOl6NG5/A98rjcBS5/lMNgpeDbgCdJSUqlXpgwQeVDutuLMf+o2/Vtt1u7FDVaDhd6HmkuDnIMgjIJBwQDEg7jaoXNxEJhkLD79FG4zxNTZbbab8x52dKZgJCY1LUegkYxJIEjcFtw2HbIHPkdTW1fW9gPGvLdZnxnbP/AOXOKuS0t0LSUBtBhJUQiBJkmFGDArIbrrdmSQfrmiAENo3Z3rXhtsuPizwym3Z+KtZYdaA1hslIUDAVzxG+MEA42oDehWfZ3aLp5f0+I7zXbXrR4e91Y2XB75xtJXxBWhQB9LKQqCJjVuDtmosclVlxWCjecuH1FjVxr0V4y2zZMGVaUJlSlrVKlHmSdyo/vyqFz3Omxk2gsnQADQdByAXLw+3JdfkFL6gpPoCTEQJIJ1Y/MemMRRZ4x1BsXFgo63rflXh91nWby5F3cuWlootqML1kIC1o1AqTMfNjInqcmBK6josOcNGzES04bVrQNaGuSlNs8VfGvzmrbmlsN6z7KKgcjqKaLSX9mQnJkMnW69K+6r+Mt3znlW94EfDqdT5j7UgKQM6VfpkxnGY3qRSs4Z2CZmnw15w0008DzHPw1W1c4a0pryVNoLQAGggFONsViuC3EStk+IHHNz4qg8dq8wW1qnLjzyTHRKMqV9B/WpC6XZIyfExB2a0+ZOgHmtBxK/bYbU66oJQkZP8ATuT0qFzIIHzvEcYslY3g7N644+7bpSw3crC/MfEriABpQD7/ADYqdF3cS7BsYyOY53MFU3bfifwu/FUrsmkssOKcu712PMXvOApUbAJEADlPOKbrXhyzGSGSVobFE3YfIefz810uuDcPsWAq5QlwkwXHE+YpajJMTMTk8vvmmpWMeLx2NmywHL0BoAfdfODeMOHISGUFTKM6QtKtOd85AHvApRTE9lY97jI7vHjRF/Zc7F5u04kptK0i3u2w4kT6Q4TA0naFAH3kDkKbhZysfi8AHltvjOU86rj4fk81tqhcBKIlESiJREoiURKIvKzAJ6CikCysx/h+4Pgg6tUlalqUpUDdSifpqKj/AN1Sd11u2Gn9WY2jYAADwH2oeStuG2zSFuqacTpcOtSAQRrOSqZxqBGNtjzqFTnkkexrZG6t0B6Dh5fwqvinCbhgqdsCmVK1OMr+VR/0nGmTJIkZMyNjIrircGKgmAjxd6Cg4bjx5+h8OI6eFOJPPOXPno8paFJSGpkJGmZB56lTkdAOVCse0MPFCyP4JzAgnNz1+wV1e2KHSjWJDawsCcahMEjnEyO4FQqEUz482XiK8uPquHGeDNXKNDoMQQClRSRPsYPsZFFsw2Llwzs0f0v35Km4NdPMvKsX16pbKrd6ACpIxpI2K079wM1KvYqOKWIYuJta05vAHn4FVPhrhYuLm5TdLW+bVwBAcUdO6vVo25bbUV3HYk4eCM4doZ8RutDXhpe/HxWl43x4WrjIcRDLhKS7OGziARGx6zyPSlLlYXBHEseWHvN1y8SONK4bcCgCkgg7EGQfrUKi5paaIoqvVxZAuUsa0SpBIT+aQR3jacROKKyMK8wGXKaBGvDX+V34o4yG1C4KA2oQrzCAkzyzRa4Gyl4MIOYct1Vt+JGNbNvbEPqVj8NWpLaBgqUrMQOW5Mdamlbd2fNkfNP3AOYokngAo73Bro3JukrYDgCm0BSVqSG5BTsoQuZkjGaWtrcXhhAICHZdCaIBzceB05BVfib4mbZV42g27Tut1TBUoYkJ1JUNWkc98E/UFbwH6epG4ZxzubTQ6h40RpfLb8bC54m0hrzluJDUAhc4IO0dZ5RvULiMw8r5PhNac21LE3vF1P3lvdM2ty4ywleQ3GvUIlMnI+1ZbaLvxYUQYaTDySNa55HHauB5LUcK8R29wFAEoU2JW26NC0AcyDyHUSBUELkYjs+eAgkWDsRqD4LjwR3421JuWklKlKABSQCkHCoOQe/bFQs8U39HiP6LtQBx2PEaLH8J8KNOXd5auKUUsoAaMyUBR1g+6ZGNjqV1rInRdzEdpyx4aHEMAtxJd1rT518gtP4I4i4Q9avmXrVWmf1JPynOTt9tM5qCuT2rBGCzERftkF+B4+/HgtRULkJREoiURKIlESiLhf3aWm1uL+VCSo7cvcgTRbIonSvDG7k0sJ4f8JMuMF65V+EpSnEIClNoSkk5PqjSRB5ECJNZEr0OM7UlZN8KAd4ANJoEk+m4OnEXsrq0tuGr0aA2rzDCMqk6PSNMn8ukAEbQI5ViqEknaDLzWK32466+N2R49Vb279ux+ElxCNOdCl5Ez+ozGD9jRU3snm/qFpN8a/Co+IWyH7gP2TwD4BQtTakqQcHSHBmRIgkZ25xUq/DI6GExYpnc3AIIPXKfDy+a5p41xDzlW3k2xeCAvVrVoCSSATznt/FNFmcJgPhCfO7LdVQu6tWfAuCuodVcXLvmPqToATIbbTIOlI55Ayf/ANEqpi8XE+MQwMysBvX9xPM/hUXi7jDfxlklJKXWrgBWpKkDQogKIKgAU43BqQNF0OzsJJ+lmLhbXM0og6jUaDUFXdrYtG+ceYeAXGi4aEHVj0neUqHXM5GDNRwVCSaUYRsUrNN2u5cx1Hp9FM8TXbbVq6p0JKdJGlUQokYTnGTUBaMDFJJiGNju73HDmV+ecA4J5zKA1aOpKkQu4U4Up1RhYbUQHEzHP6VkSvTYzGfClJklBo6MqzXLMNWmv8qxRwZxm3SHbNpstpJNy06ErRpHzfLJVHQ9T6TQlVTi45pyY5ibP7C2wbO2+3l6hWXAPCpeQh/iClPuKSClCydLYjAgQCYOcR7nJXyVXGdpiJxiwYyNBOo3P8cvYWms+H27IUppppvHqKEBOB1IHLNY2uVLPPNTZHE+JJ+qrFNXT6A6xdoQlfqQPIkFJ+WSo6siCce1SrQdhoHGOWIkjQ97jxqtNFwt/E5aV5PEEBlZwlwSWXPZX5T2V/WKVyW1/Zwlb8XBnMOX9zfLj4hQGEtX98UgpVbWaU6EJgtrUob4wQIIj/T3MzsFYeZcDgw7aSQmyf3AD87+fgthZ3bbqdTagpIJTI2BBgisVxJYnxmnijv6rEosP81uVOuAJtWFFtAAhbpG8q3Cfb23k1lsu8Z/9MgEbNZHgE8m8tNr97aK84hxvynEWlox5rqUiUAhCGkYA1KjGNh/4BiuKoQ4P4rDicQ/K0k67lx6D6n+apPh76zdeu1IYdDuguhKlBSQMYKgAlKZyTOEyYqdDor/AMTB4uNmGDnNy3l0FHxrUk8hWprVSeA3CXeKPOtKCm1W6dUEGFakiDBIkBJ2JERBzUcFqxbHRdnMjkFODzXhR2vxWzqFwkoiURKIlESiJRFVeKbVTto8hAJUUSANyUwoD6xH1ormAkbHiWOdtf10Vb4e8m+4e02vISlKHEpUU5QACDp/KRnuDUnQq1jPi4LGue3iSQSL0PjxH1WiAQ0j8qEIHZKUgfsBULmd+R3MnzJUDiHALa4hTjKF51TtJgCSRE4AGelLViHHYiDRjyOHvkplnZNtAhtCUyZMCJPUncnuaLRJM+Q282sY5xlpri+vzElt1oNKUD6ULBJAJ25R9exqeC7owksnZuXLTmuzVxIpa/i1+GGlOkEhMSBvBUAT3gEmOcRULiYeEzSCMGifwvHF+Es3Teh1IUk7Hmnuk8jS1lhsVLhn54zR+vivzN+xat3nW1uvpuG9IaWxIW8FbIg7wNPMcxmBWS9YyaXERNexrSx12HbNrj5m+HXiVeeG+FG4unS+64+3aL0IDpmVwNRI29JEc9+1CufjsSIMOwRNDHSCzXLh11Wz4vq8lzQsNqCSUrMQkjIJnETv2rFcHDZfitzNzC9RzUThl43e2qSSkhxA1pSo+k8xIIUIPsaLfPFJg8QQOBNEjf7L1xvjbduAnKnV4Q0kalEkwDHJM7kx98UUYXBvnN7NG5Og/wA9FEs+BrTw9VuVfiuNr1KP63Aoq25ajHsKnit0mMY7GicDugih0bVfILx4W420W2rZakouG0JQppRhUhI2nfGcTGaFZdoYOQPdO0WxxJDuGp+Xmp/HrhCQ0242l0POpb0KAIzJJgg7AE1CrYSN5LnsdlytLr+3mV1sOFW9sFqabQ0CJURgQJ37CTRYy4mfEUJHF3LzWT4d4Zcdddh1bdipfmIQ2sAuFQBnUkfLnqdgOU1la7M3aLIo290OmAokj9tabHj/AJ40tE54aZ8tDbZdaQjVAadWn5pmc5M5kzUWuW3tCXOXvAcTW7QdvfBUmp3hzqnHS0th9z1ugKS4CflmSRpTB3P5iRnBK/UfaEYZHYe0aN0LdN+Wp8OHJbJaQQQcgjNQuGCQbCx3+F9mlNu44E6Stwgf9KflAnJElW5NSV3O3pS6ZrCbofM7/QLZ1C4SURKIlESiJREoiURZO74E9bPrubIBQc/4jBVpBP6gduZMY5wcxUrsx42LEQiDFGsuzqs1y/n/ACvvDrh26fcbuNLYQ2UqYQsknXGScGUjp+tJFFEzI8LE18PesghxHLkNdz9CuDXhq9tsWd0ny+TTycD6gH9gkdqWOK2O7QwmI1xMRzf9mn/HztQ/FC+INsDzX0S8pLWlpMBOqZVrICu0dzmgpb8AMDJN3GHugusnU1wrUdbWnXwO2Ra+QtCfIQmTqxEDKycQdzqpZtckYzEvxHxmk5yfYr7LA8Wtm3Ai2sbm5eDu6NRW02mSBJIBA1Ac9gTnAMjmV6PDyPjJxGLja3LxqnE/fQ+unOv1JpGlIT0AH2rFeQccxJWEc4c5c8UuVNPFoNJQ2paUgqykEpTPynf1DaD1zPBeibiI8P2fG2RmbMSQCdNzqefgrVfhW0t23HVl5WlJWtZeWFGBJJ0qSJxvS1THaWJne2NuUWaAyihfiDovvDuCm6Qly8IcSTqaaCpQgRCTqBJcJTmSSM7U2SbFjDPLMN3TsXcSeOnCjwq16vOC2Tj+lKvJuQJlpwocg8+ih9DRYxYzGMhzEZo+otv8fJeLewsbFRWXEeeR877oKz99p5kDampWT58bjWhoacnJrdPfS1xsvGLpBLlotSRP4lutLyDHcEQf9MzSlsl7JjBpkoB5OBaffXZT2+ONOfiJtnFLTIB0I1YHJWo4MwCCQcxioVZ2Dkj7jpAAepr0rhxvZV3+RO36vNvAu3CcNNIUCpIwdRJBAUewBjBqdla/WxYIfDw1PvdxGh6DbRVzlhcouW7By5Uu2e1KClJClqCQSpuTkcs+0dKnhastnw78O7FsjAkbQoaAE7Or3x8VuDYI8sNAFKEjSAhRTAgjdJB2P3zvWK4Hx35y86k66gHjfH3wWeveBXDH4tncOGMqZeUXUqA5CTqB9snrU2ulFjYJ/wCniYx0c0BpHjwU11ocQt2FSEoK0rWkgKnQTLfT5xBMcjimy0NccDO8bmiAdt9j6ahcvEnGDPwtt633DpOlWny07qJV+VWmYiSN4PMFngsIP+RPowa7XmPDTiL32HC1dcOskstpbQMCTkkmSSSZOTJJyahUJ5nTPL3b/jRSaLUlESiJREoiURKIlESiLN8f4Q6l34q0CfOCSFJhMuYGkalchAkCJgeoVK6mDxURj/T4j9t6HXTnoOPI61yKqL7xy+0BrsnEKSseYSlRQUbEpVAgnETippXouxoJCcswII02u+o1861Wh4vYN39ugoWI1JcbWBqEjt7FQ7E9RWK5mGnfgpjmHAtI2960eqs33UttlTqkhKU+tRwO57CiqMa576jGpOg4rjw1LABLAaAO/lhI++nnRZzme/6t+d/derzibTUBxxCSowAVAEnsKKIsPLLeRpNdFjeD8dDNy846kNM3BBn8zSwYCXAJKVKB1HVtgbCaml3cTgjLAxkZzOZ6OHNvMAihW/iVsOIW6bi3cQFDS62UhQMj1DBHXeahcOGR2Hma8jVpBrwKoeA+JUobQxcym5bWhlSTusk6UrEn1JO5I79pkhdHF9nlzzLBrGQXA8BQsjoRsP8AKt/EXCkvtERDiPU0vmhYyCDvvE9RUKlgsS6CQH+06EcxxVV4M4O18I2pxgeYsEuFwalKVJlRKp339iKk7q52ni5P1Lmsf3RtWgArbTko3izw223bvu2wWyvQdSGTpS4MiFJiNiraN+cCgK29n9oSSTMjnpwvQu1I8D4gbrUcM0+S3o+XQmB0EDFQuRPm+K7NvZUPjzRdZUWnVIWyrUC2oTKRlJk6TIJEKxkTRb8I4RygSNBDtNRz4jjvxGq6cJdTcNsvqSNekx/pJwoD6iKLHENdBI+EHS/Xkq3xBe6L3h6CSELW4T0JCISD3lWPeppWsHDmws7gLIDfHez8grziClhpwtp1rCTpTIGoxgScZNQufCGmRoeaFizyCzD+qysre2bBLytKfRyJMrUTB9MnTOPm3G4ndddmXGYuSd/7RZ148h41rx22KkWr3xN6hxAPlW6TDgA0OFwZjJ6JII6HJBFQtUjf0+ELHfueRpxblOn3u/TRaei5KURKIlESiJREoiURKIlESiLw62FJKVAFKhBBEgg7gjpRS1xaQQaIWVHgwtLKrS6dt0kklv50T2B7xvNTa7H+riVobiYg8jjsfl9qQ8A4gsaXeIegiFBLKJI55gRj3qbHJT+uwLDmZBrwtxXpP+HlkAPSvUN1+YoKP2OkfQCozFQe3cYSdRXKhX59Spdt4NtG0qCGykqEagtWoexJ9PPbqaWtD+1sVIQXOuuFCvPmqy74Gts6jZM3q8y4opbUoSYKpBSpUaQTA5nnQFW48Y14yiZ0Q5CyB4VqBd8Vx8HW4tXXUOshh18lTSS5qTp5NyPTqBmIEkDtQrPtN5xMbXRvztZoTVG/+3Oj6X4qzteAvO3LdzeKa1NT5bbSTAnmpSvUqN42nNLVWTGwxwOgwwNO3Ljr5AaD6qZwzi2u5ubdwgLQoFAiNTZSnI6wqZPcVFLRPhcsEc7NiKPQgn00pWtuwltCUIASlIgAbACipve6Rxc42SqHwpfruTdOKksqdKWgoY0pEHHQn95qSuj2hAzDiJjf3htu8TqPRfX/AA00hpTbTzzCFGYbcCdIk6gJ5GSSTnAEwIpahvaEj5BJIxryOYu+XpXh56qg4xxG1tbZVnZguqWD5nl+tQSYDi1KAjVpkDkMTAEVI11XSw2HxOJnGJxPdA2vQX/aAOV+virngHiOxRboQ28NDSMghQIjeRHv1+tQQVRxmAxr5y57NXHpSrL8q4o62lAUzbNEqS8oaVuLg6dAOYG/05GKnZW4cvZkbi6nSO0LRqAOObx92FIul8UaCEebanUQhK3CdS1GYgBIAMflhWxyaaLVGOzZSXZX6a0KoDzJ9dPBR+LeHlqcZFw8XlOkIWMNwgETGlOokqKegyrYGotbMPj2tjeYWZQ3UcdeG5ra+fDeltbO0Q0hLbaQlCRASOVQuFLK+V5e82Su1FrSiJREoiURKIlESiJREoiURKIlESiJREoiURQeL8KbuUaHUhQCgodiOY779s5BGKKxhsTJh354zWlLN8O8NXyQpKr5aUBZCU/8QlHKVHSoK5Y2jHabC6k3aGDcQRACa1O2vhqCPFS1eCGdBHmPB0qCi+HD5kiYyZxk4770taR2xNnvK3LVZa7tLG+O7p5h1LCnnHEhAVKzGrJjA+ZQInV1I2gVIFru9kxxTxmYMDTdacPwDy/K0drx26ti3arskLVolAYXpBSN/SoY7yajRcuTBYbEB2IbMQLo5hx8R+FB4taovXQbkM2boGnS46FOKTnSQAsAQokxpk6QJg1O2ysYeV+DjqAmRu9htAHjwPDTfjsrw8Nct22xw5NuGyBrcXlSh+qRAVjOSP8AaPFc8YiOeRxxpdfADYdOnoqK0vFrUQ7cWCVrHpW035iiRkyFIhQxMyI+0DS6EkTWAGOOQgbhxoctKOnoVPseIMIU0suF+4WNDa3JbTMckmS2VAxgdBiRJVpYJnhzQ3IwakDU11IrMBvvzOtGpds2tCzcXziVLTCm2UJnypBTykkmSJmJA7QWl7mOb8HCNoHQuJ/dx8NN9r+d2PD7bz1t3TgUkhJ0NqTBTqCdwchQ9aZ56vaoVaaT4LHYdhBF6kcaJ+R0PSvFXVFQSiJREoiURKIlESiJREoiURKIlESiJREoiURKIlEXwnGPttRTxQj70RcLtpB0qWgLKVDT6dRSSQJHSNyegos43PFhrqsc6tcOJcOS6UqEJdQFeW4U6tMiD07bEHG+9FsgnMYLTq01Yurr3yI6LL8fbdSFG8tW7pnBK2RpWkCYn1ajplW0DnImpC6+DdE4gYaUxu5O1BPTStaHXxVd4X4Gzcm5Uwt9m3DiQ0W1lJPo9UlQJO/PrUnRWsfjJsOIxK1rn0bsXx02rkr0cJZCX27Za1PNABQmVlQbOj1LwDBTkYEDvWK536mUuY+cANdtyAza6DXgepUiz8OIVoccU8XB6glbvmFpRTpUATIwecbpHSpWuXHubmYwDLto2swuwSOv0JVnZcKZR8jYlJOSMySCSCepAMjoOlQqkuJmf+529fLQKY+8lCVLWoJSkSVEwAKLQxjnuDWiyVysb5t5GtpaXE9UmR7e9FnLC+J2WRpB6qTRakoiURKIlESiJREoiURKIlESiJREoiURKIlESiL5FEX2iL4aIq/jvDfiGi35i2wSCVI+aBmB9Y5HEjnIK1hMR8CT4mUHodvfopFihSWkBWVBIB9RVkADKiAT7wPai1SlrpHFu1nhXy1r1WY8JOXheuGrltCGwJCUBACSTiNOSCJMqzipNLrdotwgijkhcSeZvWvHl0Vkwy8h91wqdW2tSEJbhMiAApydUBJ35HfG1Qqr3wviawABwBN6+Ibtv6+K5+HGHkecl66S84Vkj/4+QlOME7pEDEA1Kyxr4n5HRxFra9fPX11KnXfFGWXGkKUAp9QSkxOs4AyPoM/qFQq8eGlmY5zRYaLPT39ivPFGG7lLlu6hzSpAUVAY+b0wcysFMxB+s0UwPfh3NmjIsGq8tbHI3S5+GfD7dmlaEFatStRUsjOIgAREe3P7STayx+Ofi3BzwBQqh/KuqhUUoiURKIlESiJREoiURKIlESiJREoiURKIlESiJREoi+RRF9oi+URedlfLuJKscowec/7HbElluN/JRruzDmnUVp0rC/QojURyMbpPMbUW2OUsuqNgjUbeHXkV0dbSCVpCQs6QpWiSQDsYycFUchM0WLXEjKdtdL/PlfPZRmksPHASs27hAJT8ixvBPMTuMfai2uM0I1JGceoPP39VItmwgBAUpRMmVEr55yfeB/4otT3F/eIA8KCke1FqUdppZXrUSmNSQhKtSSJkKMpBC4G0wJO+9Ftc5oblbrsbrXbUbnT3opNFqSiJREoiURKIlESiJREoiURKIlESiJREoiURKIlESiJREoiURKIvgEbCindc2kkTqg5wex5f30osnEHZewnud6LG16ooSiJREoiURKIlESiJREoiURKIlESiJREoiURKIlESiJREoiURKIlESiJREoiURKIlESiJREoiURKIv//Z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054" name="Picture 6" descr="http://zedni.com/wp-content/uploads/br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348880"/>
            <a:ext cx="4384517" cy="418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93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مستطيل 5"/>
          <p:cNvSpPr>
            <a:spLocks noChangeArrowheads="1"/>
          </p:cNvSpPr>
          <p:nvPr/>
        </p:nvSpPr>
        <p:spPr bwMode="auto">
          <a:xfrm>
            <a:off x="1475656" y="2481263"/>
            <a:ext cx="7416800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ar-SA" sz="3200" dirty="0" smtClean="0">
                <a:cs typeface="AL-Mohanad Bold" pitchFamily="2" charset="-78"/>
              </a:rPr>
              <a:t>العقل </a:t>
            </a:r>
            <a:r>
              <a:rPr lang="ar-SA" sz="3200" dirty="0">
                <a:cs typeface="AL-Mohanad Bold" pitchFamily="2" charset="-78"/>
              </a:rPr>
              <a:t>يعصف بالمشكلة ويفحصها ويمحصها </a:t>
            </a:r>
            <a:endParaRPr lang="ar-SA" sz="3200" dirty="0" smtClean="0">
              <a:cs typeface="AL-Mohanad Bold" pitchFamily="2" charset="-78"/>
            </a:endParaRPr>
          </a:p>
          <a:p>
            <a:pPr>
              <a:lnSpc>
                <a:spcPct val="200000"/>
              </a:lnSpc>
            </a:pPr>
            <a:r>
              <a:rPr lang="ar-SA" sz="3200" dirty="0" smtClean="0">
                <a:cs typeface="AL-Mohanad Bold" pitchFamily="2" charset="-78"/>
              </a:rPr>
              <a:t>بهدف الوصول </a:t>
            </a:r>
            <a:r>
              <a:rPr lang="ar-SA" sz="3200" dirty="0">
                <a:cs typeface="AL-Mohanad Bold" pitchFamily="2" charset="-78"/>
              </a:rPr>
              <a:t>إلى الحلول الإبداعية المناسبة لها </a:t>
            </a:r>
            <a:r>
              <a:rPr lang="ar-SA" sz="3200" dirty="0" smtClean="0">
                <a:cs typeface="AL-Mohanad Bold" pitchFamily="2" charset="-78"/>
              </a:rPr>
              <a:t>.</a:t>
            </a:r>
            <a:endParaRPr lang="ar-SA" sz="3200" dirty="0">
              <a:cs typeface="AL-Mohanad Bold" pitchFamily="2" charset="-78"/>
            </a:endParaRPr>
          </a:p>
          <a:p>
            <a:pPr>
              <a:lnSpc>
                <a:spcPct val="200000"/>
              </a:lnSpc>
            </a:pPr>
            <a:endParaRPr lang="ar-SA" sz="3200" dirty="0">
              <a:cs typeface="AL-Mohanad Bold" pitchFamily="2" charset="-78"/>
            </a:endParaRPr>
          </a:p>
        </p:txBody>
      </p:sp>
      <p:pic>
        <p:nvPicPr>
          <p:cNvPr id="7" name="صورة 6" descr="imagesCAEPN4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760588"/>
            <a:ext cx="2376264" cy="2036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عنوان 1"/>
          <p:cNvSpPr txBox="1">
            <a:spLocks/>
          </p:cNvSpPr>
          <p:nvPr/>
        </p:nvSpPr>
        <p:spPr>
          <a:xfrm>
            <a:off x="609600" y="18864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z="4000" dirty="0" smtClean="0">
                <a:cs typeface="PT Bold Heading" pitchFamily="2" charset="-78"/>
              </a:rPr>
              <a:t>العصــف الذهــني</a:t>
            </a:r>
            <a:endParaRPr lang="ar-SA" sz="4000" dirty="0"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492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عنصر نائب للمحتوى 2"/>
          <p:cNvSpPr>
            <a:spLocks noGrp="1"/>
          </p:cNvSpPr>
          <p:nvPr>
            <p:ph idx="1"/>
          </p:nvPr>
        </p:nvSpPr>
        <p:spPr>
          <a:xfrm>
            <a:off x="806450" y="2351931"/>
            <a:ext cx="8229600" cy="4389437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800" dirty="0" smtClean="0">
                <a:cs typeface="AL-Mohanad Bold" pitchFamily="2" charset="-78"/>
              </a:rPr>
              <a:t>استبعد نقد الفكرة لمجرد ظهورها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800" dirty="0" smtClean="0">
                <a:cs typeface="AL-Mohanad Bold" pitchFamily="2" charset="-78"/>
              </a:rPr>
              <a:t>عرض كل فكرة تخطر على الذهن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800" dirty="0" smtClean="0">
                <a:cs typeface="AL-Mohanad Bold" pitchFamily="2" charset="-78"/>
              </a:rPr>
              <a:t>تشجيع أكبر عدد من الأفكار المتدفقة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800" dirty="0" smtClean="0">
                <a:cs typeface="AL-Mohanad Bold" pitchFamily="2" charset="-78"/>
              </a:rPr>
              <a:t>إنشاء الروابط بين الأفكار بمختلف الطرق</a:t>
            </a:r>
          </a:p>
        </p:txBody>
      </p:sp>
      <p:pic>
        <p:nvPicPr>
          <p:cNvPr id="59398" name="Picture 7" descr="http://t3.gstatic.com/images?q=tbn:ANd9GcT5wAO7jL_lEYNlEF_9R6TPd5fEjU1SWVPAmUTwrfnO4ANdaTKR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3367"/>
            <a:ext cx="24669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609600" y="18864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z="3200" dirty="0" smtClean="0">
                <a:cs typeface="PT Bold Heading" pitchFamily="2" charset="-78"/>
              </a:rPr>
              <a:t>أساليب الوصول إلى الحلول باستخدام العصف الذهني</a:t>
            </a:r>
            <a:endParaRPr lang="ar-SA" sz="3200" dirty="0"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3951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919882"/>
            <a:ext cx="8229600" cy="43894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600" b="1" dirty="0" smtClean="0">
                <a:cs typeface="+mj-cs"/>
              </a:rPr>
              <a:t>1. طرح وشرح وتعريف المشكلة </a:t>
            </a:r>
          </a:p>
          <a:p>
            <a:pPr>
              <a:lnSpc>
                <a:spcPct val="150000"/>
              </a:lnSpc>
            </a:pPr>
            <a:r>
              <a:rPr lang="ar-SA" sz="2600" b="1" dirty="0" smtClean="0">
                <a:cs typeface="+mj-cs"/>
              </a:rPr>
              <a:t>2. تحديد المشكلة</a:t>
            </a:r>
          </a:p>
          <a:p>
            <a:pPr>
              <a:lnSpc>
                <a:spcPct val="150000"/>
              </a:lnSpc>
            </a:pPr>
            <a:r>
              <a:rPr lang="ar-SA" sz="2600" b="1" dirty="0" smtClean="0">
                <a:cs typeface="+mj-cs"/>
              </a:rPr>
              <a:t>3. إيجاد الأفكار وتوليدها </a:t>
            </a:r>
          </a:p>
          <a:p>
            <a:pPr>
              <a:lnSpc>
                <a:spcPct val="150000"/>
              </a:lnSpc>
            </a:pPr>
            <a:r>
              <a:rPr lang="ar-SA" sz="2600" b="1" dirty="0" smtClean="0">
                <a:cs typeface="+mj-cs"/>
              </a:rPr>
              <a:t>4. تقييم الأفكار التي تم التوصل إليها </a:t>
            </a:r>
          </a:p>
          <a:p>
            <a:pPr>
              <a:lnSpc>
                <a:spcPct val="150000"/>
              </a:lnSpc>
            </a:pPr>
            <a:r>
              <a:rPr lang="ar-SA" sz="2600" b="1" dirty="0" smtClean="0">
                <a:cs typeface="+mj-cs"/>
              </a:rPr>
              <a:t>5. إيجاد الحل المناسب</a:t>
            </a:r>
          </a:p>
          <a:p>
            <a:pPr>
              <a:lnSpc>
                <a:spcPct val="150000"/>
              </a:lnSpc>
            </a:pPr>
            <a:r>
              <a:rPr lang="ar-SA" sz="2600" b="1" dirty="0" smtClean="0">
                <a:cs typeface="+mj-cs"/>
              </a:rPr>
              <a:t>6. تنفيذ الأفكار </a:t>
            </a:r>
          </a:p>
        </p:txBody>
      </p:sp>
      <p:pic>
        <p:nvPicPr>
          <p:cNvPr id="61446" name="Picture 7" descr="http://t3.gstatic.com/images?q=tbn:ANd9GcRnsgVPqBmP2XPQqz8P8_gDYYIDpOPG8YPujAKPOA_QAYgtj8R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599"/>
            <a:ext cx="2880122" cy="302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عنوان 1"/>
          <p:cNvSpPr txBox="1">
            <a:spLocks/>
          </p:cNvSpPr>
          <p:nvPr/>
        </p:nvSpPr>
        <p:spPr>
          <a:xfrm>
            <a:off x="609600" y="18864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z="4000" dirty="0" smtClean="0">
                <a:cs typeface="PT Bold Heading" pitchFamily="2" charset="-78"/>
              </a:rPr>
              <a:t>مراحل العصف الذهني</a:t>
            </a:r>
            <a:endParaRPr lang="ar-SA" sz="4000" dirty="0"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9065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عنصر نائب للمحتوى 2"/>
          <p:cNvSpPr>
            <a:spLocks noGrp="1"/>
          </p:cNvSpPr>
          <p:nvPr>
            <p:ph idx="1"/>
          </p:nvPr>
        </p:nvSpPr>
        <p:spPr>
          <a:xfrm>
            <a:off x="-2412776" y="2348880"/>
            <a:ext cx="8229601" cy="4389437"/>
          </a:xfrm>
        </p:spPr>
        <p:txBody>
          <a:bodyPr/>
          <a:lstStyle/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r>
              <a:rPr lang="ar-SA" sz="2600" b="1" dirty="0">
                <a:cs typeface="+mj-cs"/>
              </a:rPr>
              <a:t>1. تجنب النقد للأفكار المتولدة .</a:t>
            </a:r>
          </a:p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r>
              <a:rPr lang="ar-SA" sz="2600" b="1" dirty="0">
                <a:cs typeface="+mj-cs"/>
              </a:rPr>
              <a:t>2. حرية التفكير والترحيب بكل الأفكار .</a:t>
            </a:r>
          </a:p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r>
              <a:rPr lang="ar-SA" sz="2600" b="1" dirty="0">
                <a:cs typeface="+mj-cs"/>
              </a:rPr>
              <a:t>3. التأكد من زيادة كمية الأفكار المطروحة .</a:t>
            </a:r>
          </a:p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r>
              <a:rPr lang="ar-SA" sz="2600" b="1" dirty="0">
                <a:cs typeface="+mj-cs"/>
              </a:rPr>
              <a:t>4. البناء على أفكار الآخرين وتطويرها .</a:t>
            </a:r>
          </a:p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r>
              <a:rPr lang="ar-SA" sz="2600" b="1" dirty="0">
                <a:cs typeface="+mj-cs"/>
              </a:rPr>
              <a:t>5. الكم يولد الكيف .</a:t>
            </a:r>
          </a:p>
          <a:p>
            <a:pPr algn="justLow">
              <a:buFont typeface="Wingdings 3" pitchFamily="18" charset="2"/>
              <a:buNone/>
            </a:pPr>
            <a:endParaRPr lang="ar-SA" dirty="0" smtClean="0">
              <a:cs typeface="AL-Mohanad Bold" pitchFamily="2" charset="-78"/>
            </a:endParaRPr>
          </a:p>
        </p:txBody>
      </p:sp>
      <p:pic>
        <p:nvPicPr>
          <p:cNvPr id="62470" name="Picture 7" descr="http://t3.gstatic.com/images?q=tbn:ANd9GcSuRhnwpYHq2ZQkR-PxkWuwJoVvsfj-ko1TPU6G16A1X0uhrjFG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92896"/>
            <a:ext cx="281727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dirty="0">
                <a:cs typeface="PT Bold Heading" pitchFamily="2" charset="-78"/>
              </a:rPr>
              <a:t>احــــــــذر</a:t>
            </a:r>
          </a:p>
        </p:txBody>
      </p:sp>
    </p:spTree>
    <p:extLst>
      <p:ext uri="{BB962C8B-B14F-4D97-AF65-F5344CB8AC3E}">
        <p14:creationId xmlns:p14="http://schemas.microsoft.com/office/powerpoint/2010/main" val="20124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89713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ar-SA" dirty="0" smtClean="0">
                <a:cs typeface="AL-Mohanad Bold" pitchFamily="2" charset="-78"/>
              </a:rPr>
              <a:t>المرح والخفة والمتعة</a:t>
            </a:r>
          </a:p>
          <a:p>
            <a:pPr>
              <a:lnSpc>
                <a:spcPct val="150000"/>
              </a:lnSpc>
            </a:pPr>
            <a:r>
              <a:rPr lang="ar-SA" dirty="0" smtClean="0">
                <a:cs typeface="AL-Mohanad Bold" pitchFamily="2" charset="-78"/>
              </a:rPr>
              <a:t>تعريف المشاركين بالعصف الذهني</a:t>
            </a:r>
          </a:p>
          <a:p>
            <a:pPr>
              <a:lnSpc>
                <a:spcPct val="150000"/>
              </a:lnSpc>
            </a:pPr>
            <a:r>
              <a:rPr lang="ar-SA" dirty="0" smtClean="0">
                <a:cs typeface="AL-Mohanad Bold" pitchFamily="2" charset="-78"/>
              </a:rPr>
              <a:t>قبول الأفكار الغير مألوفة </a:t>
            </a:r>
          </a:p>
          <a:p>
            <a:pPr>
              <a:lnSpc>
                <a:spcPct val="150000"/>
              </a:lnSpc>
            </a:pPr>
            <a:r>
              <a:rPr lang="ar-SA" dirty="0" smtClean="0">
                <a:cs typeface="AL-Mohanad Bold" pitchFamily="2" charset="-78"/>
              </a:rPr>
              <a:t>الإيمان بجدوى هذا الأسلوب</a:t>
            </a:r>
          </a:p>
          <a:p>
            <a:pPr>
              <a:lnSpc>
                <a:spcPct val="150000"/>
              </a:lnSpc>
            </a:pPr>
            <a:r>
              <a:rPr lang="ar-SA" dirty="0" smtClean="0">
                <a:cs typeface="AL-Mohanad Bold" pitchFamily="2" charset="-78"/>
              </a:rPr>
              <a:t>موضوعية الجلسة والبعد عن الدوافع الشخصية</a:t>
            </a:r>
          </a:p>
          <a:p>
            <a:pPr>
              <a:lnSpc>
                <a:spcPct val="150000"/>
              </a:lnSpc>
            </a:pPr>
            <a:r>
              <a:rPr lang="ar-SA" dirty="0" smtClean="0">
                <a:cs typeface="AL-Mohanad Bold" pitchFamily="2" charset="-78"/>
              </a:rPr>
              <a:t>كتابة الأفكار في مكان بارز</a:t>
            </a:r>
          </a:p>
          <a:p>
            <a:pPr>
              <a:lnSpc>
                <a:spcPct val="150000"/>
              </a:lnSpc>
            </a:pPr>
            <a:r>
              <a:rPr lang="ar-SA" dirty="0" smtClean="0">
                <a:cs typeface="AL-Mohanad Bold" pitchFamily="2" charset="-78"/>
              </a:rPr>
              <a:t>استمرار العصف وتوليد الأفكار حتى تجف الأفكار </a:t>
            </a:r>
          </a:p>
          <a:p>
            <a:pPr>
              <a:lnSpc>
                <a:spcPct val="150000"/>
              </a:lnSpc>
            </a:pPr>
            <a:r>
              <a:rPr lang="ar-SA" dirty="0" smtClean="0">
                <a:cs typeface="AL-Mohanad Bold" pitchFamily="2" charset="-78"/>
              </a:rPr>
              <a:t>المشاركين 6 – 12</a:t>
            </a:r>
          </a:p>
          <a:p>
            <a:pPr>
              <a:lnSpc>
                <a:spcPct val="150000"/>
              </a:lnSpc>
            </a:pPr>
            <a:r>
              <a:rPr lang="ar-SA" dirty="0" smtClean="0">
                <a:cs typeface="AL-Mohanad Bold" pitchFamily="2" charset="-78"/>
              </a:rPr>
              <a:t>التمهيد للجلسة وإزالة الحواجز </a:t>
            </a:r>
          </a:p>
        </p:txBody>
      </p:sp>
      <p:sp>
        <p:nvSpPr>
          <p:cNvPr id="7" name="عنوان 2"/>
          <p:cNvSpPr txBox="1">
            <a:spLocks/>
          </p:cNvSpPr>
          <p:nvPr/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z="4000" dirty="0" smtClean="0">
                <a:cs typeface="PT Bold Heading" pitchFamily="2" charset="-78"/>
              </a:rPr>
              <a:t>عوامل نجاح جلسة العصف الذهني</a:t>
            </a:r>
            <a:endParaRPr lang="ar-SA" sz="4000" dirty="0">
              <a:cs typeface="PT Bold Heading" pitchFamily="2" charset="-78"/>
            </a:endParaRPr>
          </a:p>
        </p:txBody>
      </p:sp>
      <p:pic>
        <p:nvPicPr>
          <p:cNvPr id="3074" name="Picture 2" descr="http://files.s-qu.com/up/18210/01312798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9" y="2132856"/>
            <a:ext cx="3291465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9304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عنصر نائب للمحتوى 2"/>
          <p:cNvSpPr>
            <a:spLocks noGrp="1"/>
          </p:cNvSpPr>
          <p:nvPr>
            <p:ph idx="1"/>
          </p:nvPr>
        </p:nvSpPr>
        <p:spPr>
          <a:xfrm>
            <a:off x="0" y="1412777"/>
            <a:ext cx="8820472" cy="33123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ar-SA" sz="2600" dirty="0" smtClean="0">
                <a:cs typeface="AL-Mohanad Bold" pitchFamily="2" charset="-78"/>
              </a:rPr>
              <a:t>بالمشاركة مع مجموعتك أذكر أبرز سمات المعلم الناجح من خلال ذكر صفات الحيوان المقابل :</a:t>
            </a:r>
          </a:p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ar-SA" sz="2600" u="sng" dirty="0">
                <a:solidFill>
                  <a:srgbClr val="0070C0"/>
                </a:solidFill>
                <a:cs typeface="AL-Mohanad Bold" pitchFamily="2" charset="-78"/>
              </a:rPr>
              <a:t>الأسد </a:t>
            </a:r>
            <a:r>
              <a:rPr lang="ar-SA" sz="2600" u="sng" dirty="0" smtClean="0">
                <a:solidFill>
                  <a:srgbClr val="0070C0"/>
                </a:solidFill>
                <a:cs typeface="AL-Mohanad Bold" pitchFamily="2" charset="-78"/>
              </a:rPr>
              <a:t>/   </a:t>
            </a:r>
            <a:r>
              <a:rPr lang="ar-SA" sz="2600" u="sng" dirty="0">
                <a:solidFill>
                  <a:srgbClr val="0070C0"/>
                </a:solidFill>
                <a:cs typeface="AL-Mohanad Bold" pitchFamily="2" charset="-78"/>
              </a:rPr>
              <a:t>القوة – الإدارة – افتراس الفرص – الهيبة – العزة </a:t>
            </a:r>
          </a:p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ar-SA" sz="2600" u="sng" dirty="0" smtClean="0">
                <a:solidFill>
                  <a:srgbClr val="0070C0"/>
                </a:solidFill>
                <a:cs typeface="AL-Mohanad Bold" pitchFamily="2" charset="-78"/>
              </a:rPr>
              <a:t>الحصان /</a:t>
            </a:r>
          </a:p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ar-SA" sz="2600" u="sng" dirty="0" smtClean="0">
                <a:solidFill>
                  <a:srgbClr val="0070C0"/>
                </a:solidFill>
                <a:cs typeface="AL-Mohanad Bold" pitchFamily="2" charset="-78"/>
              </a:rPr>
              <a:t>القط /</a:t>
            </a:r>
          </a:p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ar-SA" sz="2600" u="sng" dirty="0" smtClean="0">
                <a:solidFill>
                  <a:srgbClr val="0070C0"/>
                </a:solidFill>
                <a:cs typeface="AL-Mohanad Bold" pitchFamily="2" charset="-78"/>
              </a:rPr>
              <a:t>الفهد /</a:t>
            </a:r>
          </a:p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ar-SA" sz="2600" u="sng" dirty="0" smtClean="0">
                <a:solidFill>
                  <a:srgbClr val="0070C0"/>
                </a:solidFill>
                <a:cs typeface="AL-Mohanad Bold" pitchFamily="2" charset="-78"/>
              </a:rPr>
              <a:t>الجمل /</a:t>
            </a:r>
          </a:p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ar-SA" sz="2600" u="sng" dirty="0" smtClean="0">
                <a:solidFill>
                  <a:srgbClr val="0070C0"/>
                </a:solidFill>
                <a:cs typeface="AL-Mohanad Bold" pitchFamily="2" charset="-78"/>
              </a:rPr>
              <a:t>الغزال :</a:t>
            </a:r>
          </a:p>
          <a:p>
            <a:pPr>
              <a:lnSpc>
                <a:spcPct val="150000"/>
              </a:lnSpc>
              <a:buFont typeface="Wingdings 3" pitchFamily="18" charset="2"/>
              <a:buNone/>
            </a:pPr>
            <a:endParaRPr lang="ar-SA" sz="2600" dirty="0" smtClean="0"/>
          </a:p>
        </p:txBody>
      </p:sp>
      <p:pic>
        <p:nvPicPr>
          <p:cNvPr id="5122" name="Picture 2" descr="http://hibrpress.com/wp-content/uploads/2015/04/11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25019"/>
            <a:ext cx="3924300" cy="2600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نشاط 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تدريبي ( 3 )</a:t>
            </a:r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		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جماعي</a:t>
            </a:r>
            <a:endParaRPr lang="ar-SA" sz="3600" dirty="0">
              <a:solidFill>
                <a:schemeClr val="accent3">
                  <a:lumMod val="60000"/>
                  <a:lumOff val="40000"/>
                </a:schemeClr>
              </a:solidFill>
              <a:effectLst/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7343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66800"/>
          </a:xfrm>
        </p:spPr>
        <p:txBody>
          <a:bodyPr>
            <a:normAutofit/>
          </a:bodyPr>
          <a:lstStyle/>
          <a:p>
            <a:r>
              <a:rPr lang="ar-SA" sz="4400" dirty="0" smtClean="0">
                <a:cs typeface="PT Bold Heading" pitchFamily="2" charset="-78"/>
              </a:rPr>
              <a:t>دليل الدورة التدريبية</a:t>
            </a:r>
            <a:endParaRPr lang="ar-SA" sz="4400" dirty="0">
              <a:cs typeface="PT Bold Heading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4517574"/>
              </p:ext>
            </p:extLst>
          </p:nvPr>
        </p:nvGraphicFramePr>
        <p:xfrm>
          <a:off x="205680" y="1981428"/>
          <a:ext cx="8686800" cy="366043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31458"/>
                <a:gridCol w="6455342"/>
              </a:tblGrid>
              <a:tr h="681261">
                <a:tc>
                  <a:txBody>
                    <a:bodyPr/>
                    <a:lstStyle/>
                    <a:p>
                      <a:pPr rtl="1"/>
                      <a:endParaRPr lang="ar-SA" sz="700" b="0" kern="120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PT Bold Heading" pitchFamily="2" charset="-78"/>
                      </a:endParaRPr>
                    </a:p>
                    <a:p>
                      <a:pPr algn="ctr" rtl="1"/>
                      <a:r>
                        <a:rPr lang="ar-SA" sz="2200" b="0" kern="120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PT Bold Heading" pitchFamily="2" charset="-78"/>
                        </a:rPr>
                        <a:t>الهدف العام </a:t>
                      </a:r>
                      <a:endParaRPr lang="ar-SA" sz="2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PT Bold Heading" pitchFamily="2" charset="-78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تزويد المتدرب بمعارف ومهارات تسهم في تنمية سلوكه التوكيدي بإيجابية في المواقف المختلفة التي يواجهها في حياته .</a:t>
                      </a:r>
                      <a:endParaRPr lang="ar-SA" sz="2200" b="0" dirty="0">
                        <a:latin typeface="ae_AlMateen" pitchFamily="18" charset="-78"/>
                        <a:cs typeface="ae_AlMateen" pitchFamily="18" charset="-78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6178">
                <a:tc rowSpan="6"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ar-SA" sz="2800" b="0" kern="120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PT Bold Heading" pitchFamily="2" charset="-78"/>
                      </a:endParaRPr>
                    </a:p>
                    <a:p>
                      <a:pPr marL="0" algn="r" defTabSz="914400" rtl="1" eaLnBrk="1" latinLnBrk="0" hangingPunct="1"/>
                      <a:endParaRPr lang="ar-SA" sz="2800" b="0" kern="120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PT Bold Heading" pitchFamily="2" charset="-78"/>
                      </a:endParaRPr>
                    </a:p>
                    <a:p>
                      <a:pPr marL="0" algn="r" defTabSz="914400" rtl="1" eaLnBrk="1" latinLnBrk="0" hangingPunct="1"/>
                      <a:endParaRPr lang="ar-SA" sz="2800" b="0" kern="120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PT Bold Heading" pitchFamily="2" charset="-78"/>
                      </a:endParaRPr>
                    </a:p>
                    <a:p>
                      <a:pPr marL="0" algn="r" defTabSz="914400" rtl="1" eaLnBrk="1" latinLnBrk="0" hangingPunct="1"/>
                      <a:endParaRPr lang="ar-SA" sz="2800" b="0" kern="1200" dirty="0" smtClean="0">
                        <a:solidFill>
                          <a:schemeClr val="tx1"/>
                        </a:solidFill>
                        <a:latin typeface="+mj-lt"/>
                        <a:ea typeface="+mj-ea"/>
                        <a:cs typeface="PT Bold Heading" pitchFamily="2" charset="-78"/>
                      </a:endParaRPr>
                    </a:p>
                    <a:p>
                      <a:pPr marL="0" algn="ctr" defTabSz="914400" rtl="1" eaLnBrk="1" latinLnBrk="0" hangingPunct="1"/>
                      <a:r>
                        <a:rPr lang="ar-SA" sz="2200" b="0" kern="120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PT Bold Heading" pitchFamily="2" charset="-78"/>
                        </a:rPr>
                        <a:t>الأهداف التفصيلية </a:t>
                      </a:r>
                      <a:endParaRPr lang="ar-SA" sz="2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PT Bold Heading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1. أن يتعرف المتدرب على مفهوم المشكلة</a:t>
                      </a:r>
                      <a:r>
                        <a:rPr lang="ar-SA" sz="2200" b="0" baseline="0" dirty="0" smtClean="0">
                          <a:latin typeface="ae_AlMateen" pitchFamily="18" charset="-78"/>
                          <a:cs typeface="ae_AlMateen" pitchFamily="18" charset="-78"/>
                        </a:rPr>
                        <a:t> </a:t>
                      </a:r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.</a:t>
                      </a:r>
                    </a:p>
                  </a:txBody>
                  <a:tcPr/>
                </a:tc>
              </a:tr>
              <a:tr h="309498">
                <a:tc vMerge="1"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2. أن يتعرف المتدرب على صفات الخبرة في حل المشكلات .</a:t>
                      </a:r>
                    </a:p>
                  </a:txBody>
                  <a:tcPr/>
                </a:tc>
              </a:tr>
              <a:tr h="314826">
                <a:tc vMerge="1"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3. أن يعدد</a:t>
                      </a:r>
                      <a:r>
                        <a:rPr lang="ar-SA" sz="2200" b="0" baseline="0" dirty="0" smtClean="0">
                          <a:latin typeface="ae_AlMateen" pitchFamily="18" charset="-78"/>
                          <a:cs typeface="ae_AlMateen" pitchFamily="18" charset="-78"/>
                        </a:rPr>
                        <a:t> المتدرب الجوانب الإيجابية للمشكلات </a:t>
                      </a:r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.</a:t>
                      </a:r>
                    </a:p>
                  </a:txBody>
                  <a:tcPr/>
                </a:tc>
              </a:tr>
              <a:tr h="510292">
                <a:tc vMerge="1"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4. أن يتعرف المتدرب على أساليب تحديد المشكلة</a:t>
                      </a:r>
                      <a:r>
                        <a:rPr lang="ar-SA" sz="2200" b="0" baseline="0" dirty="0" smtClean="0">
                          <a:latin typeface="ae_AlMateen" pitchFamily="18" charset="-78"/>
                          <a:cs typeface="ae_AlMateen" pitchFamily="18" charset="-78"/>
                        </a:rPr>
                        <a:t> </a:t>
                      </a:r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.</a:t>
                      </a:r>
                    </a:p>
                  </a:txBody>
                  <a:tcPr/>
                </a:tc>
              </a:tr>
              <a:tr h="303262">
                <a:tc vMerge="1"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5. أن يتعرف المتدرب على أساليب جمع البدائل بالعصف الذهني .</a:t>
                      </a:r>
                    </a:p>
                  </a:txBody>
                  <a:tcPr/>
                </a:tc>
              </a:tr>
              <a:tr h="681261">
                <a:tc vMerge="1"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r">
                        <a:buNone/>
                      </a:pPr>
                      <a:r>
                        <a:rPr lang="ar-SA" sz="2200" b="0" dirty="0" smtClean="0">
                          <a:latin typeface="ae_AlMateen" pitchFamily="18" charset="-78"/>
                          <a:cs typeface="ae_AlMateen" pitchFamily="18" charset="-78"/>
                        </a:rPr>
                        <a:t>6. أن يتقن المتدرب</a:t>
                      </a:r>
                      <a:r>
                        <a:rPr lang="ar-SA" sz="2200" b="0" baseline="0" dirty="0" smtClean="0">
                          <a:latin typeface="ae_AlMateen" pitchFamily="18" charset="-78"/>
                          <a:cs typeface="ae_AlMateen" pitchFamily="18" charset="-78"/>
                        </a:rPr>
                        <a:t> مهارات حل المشكلات بالأسلوب العلمي .</a:t>
                      </a:r>
                      <a:endParaRPr lang="ar-SA" sz="2200" b="0" dirty="0" smtClean="0">
                        <a:latin typeface="ae_AlMateen" pitchFamily="18" charset="-78"/>
                        <a:cs typeface="ae_AlMateen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0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عنصر نائب للمحتوى 2"/>
          <p:cNvSpPr>
            <a:spLocks noGrp="1"/>
          </p:cNvSpPr>
          <p:nvPr>
            <p:ph idx="1"/>
          </p:nvPr>
        </p:nvSpPr>
        <p:spPr>
          <a:xfrm>
            <a:off x="950913" y="1989212"/>
            <a:ext cx="7437437" cy="6477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ar-SA" sz="2800" dirty="0" smtClean="0">
                <a:solidFill>
                  <a:srgbClr val="FF0000"/>
                </a:solidFill>
                <a:cs typeface="AL-Mohanad Bold" pitchFamily="2" charset="-78"/>
              </a:rPr>
              <a:t>ما هو الحل لمشكلة كثرة الغياب لدى الطلاب في بعض المدارس ؟</a:t>
            </a:r>
          </a:p>
        </p:txBody>
      </p:sp>
      <p:sp>
        <p:nvSpPr>
          <p:cNvPr id="65541" name="AutoShape 2" descr="data:image/jpg;base64,/9j/4AAQSkZJRgABAQAAAQABAAD/2wCEAAkGBhASDxEUEhQSFBMSEhUQFhQXFRAQEBcSFRYVFBUWGBIXHCceHyUvGRQVIS8hLzEpLCw4FR4xNTAqNSY3LCkBCQoKDQsOGg4PGjUiHiQpKTUsKTUtKjU1LzYwLCw1LiwsLCkuKSksLC0pLCksMSksLCksLCksKSwpLCkpKSkpKf/AABEIAFcAQQMBIgACEQEDEQH/xAAbAAEAAgMBAQAAAAAAAAAAAAAABgcDBAUCAf/EADUQAAIBAgMFBQQLAQAAAAAAAAABAgMRBAUhBhIxQZEiUXGBsRMyYpIkM0JTYXKiweHw8SP/xAAZAQEAAwEBAAAAAAAAAAAAAAAAAgMEAQX/xAAeEQACAgIDAQEAAAAAAAAAAAAAAQIDBBESITFBE//aAAwDAQACEQMRAD8AvAAAAGlj84w9G3takIX4JvXpxOXLb3AJ/Wv5J29CLkl9ObRIQcjCbWYKo7Rr07vk3uP9VjrKSOpp+HT6BcHQAAAAAAQbajLvpUptXU4xs+SsrNfucl4ejwa8yy6lGMl2kn4q5rSyjD86cOiPLtwpTm5KRRKpye9lZ4vLqLWhjyrPq+Dmt2TnSv2qbd42+HuZNtosjwcKM5ytStFtNNrXkt3nqVrSpyktf6ypQsx33Ihpw+l04DGwrUoVIO8Zx3l5mwRvYCLWCin95O3hf/SSHrxfJJmlPaAAJHQAAAyL7TbUSpy9jRt7S15SauoX/Dv9PMk1SVk33K/QqyvJtzm/enJu/PVmLLvdUUl6yq2XFH2dOVV79WUqkvibaXguCNvA5HOtJRitFxf2UiRbPbN03RhOpeTkt62qir8iSUqMYq0UklySSXQzVYk5vnYyCqb7ZjwWEjSpxhHhFW/kzgHqpa6NAAB0AAAHmpG6a71bqVlWwMrT092Tur66Ms5kUzDH5cqz3nJu/a3VJ0787tHn5tTsUdPxlNseWiQ5Uv8AhS/JH0NswYSvCcIyptOLWjXCxnN0fEWrwAAkdAAAAAAMWJg3CSXFxaXi0QmOWwipKce0upOzHUoRlxin5Iw5eI8hLT1oqsr5nA2PoTjGre6g2t1cr67zS+XoSNHmEElZKy7tD0aaYfnBRZOK0tAAFpIAAAAAAAAAAAAAAAAAA//Z"/>
          <p:cNvSpPr>
            <a:spLocks noChangeAspect="1" noChangeArrowheads="1"/>
          </p:cNvSpPr>
          <p:nvPr/>
        </p:nvSpPr>
        <p:spPr bwMode="auto">
          <a:xfrm>
            <a:off x="9004300" y="-409575"/>
            <a:ext cx="6191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5542" name="AutoShape 4" descr="data:image/jpg;base64,/9j/4AAQSkZJRgABAQAAAQABAAD/2wCEAAkGBhASDxEUEhQSFBMSEhUQFhQXFRAQEBcSFRYVFBUWGBIXHCceHyUvGRQVIS8hLzEpLCw4FR4xNTAqNSY3LCkBCQoKDQsOGg4PGjUiHiQpKTUsKTUtKjU1LzYwLCw1LiwsLCkuKSksLC0pLCksMSksLCksLCksKSwpLCkpKSkpKf/AABEIAFcAQQMBIgACEQEDEQH/xAAbAAEAAgMBAQAAAAAAAAAAAAAABgcDBAUCAf/EADUQAAIBAgMFBQQLAQAAAAAAAAABAgMRBAUhBhIxQZEiUXGBsRMyYpIkM0JTYXKiweHw8SP/xAAZAQEAAwEBAAAAAAAAAAAAAAAAAgMEAQX/xAAeEQACAgIDAQEAAAAAAAAAAAAAAQIDBBESITFBE//aAAwDAQACEQMRAD8AvAAAAGlj84w9G3takIX4JvXpxOXLb3AJ/Wv5J29CLkl9ObRIQcjCbWYKo7Rr07vk3uP9VjrKSOpp+HT6BcHQAAAAAAQbajLvpUptXU4xs+SsrNfucl4ejwa8yy6lGMl2kn4q5rSyjD86cOiPLtwpTm5KRRKpye9lZ4vLqLWhjyrPq+Dmt2TnSv2qbd42+HuZNtosjwcKM5ytStFtNNrXkt3nqVrSpyktf6ypQsx33Ihpw+l04DGwrUoVIO8Zx3l5mwRvYCLWCin95O3hf/SSHrxfJJmlPaAAJHQAAAyL7TbUSpy9jRt7S15SauoX/Dv9PMk1SVk33K/QqyvJtzm/enJu/PVmLLvdUUl6yq2XFH2dOVV79WUqkvibaXguCNvA5HOtJRitFxf2UiRbPbN03RhOpeTkt62qir8iSUqMYq0UklySSXQzVYk5vnYyCqb7ZjwWEjSpxhHhFW/kzgHqpa6NAAB0AAAHmpG6a71bqVlWwMrT092Tur66Ms5kUzDH5cqz3nJu/a3VJ0787tHn5tTsUdPxlNseWiQ5Uv8AhS/JH0NswYSvCcIyptOLWjXCxnN0fEWrwAAkdAAAAAAMWJg3CSXFxaXi0QmOWwipKce0upOzHUoRlxin5Iw5eI8hLT1oqsr5nA2PoTjGre6g2t1cr67zS+XoSNHmEElZKy7tD0aaYfnBRZOK0tAAFpIAAAAAAAAAAAAAAAAAA//Z"/>
          <p:cNvSpPr>
            <a:spLocks noChangeAspect="1" noChangeArrowheads="1"/>
          </p:cNvSpPr>
          <p:nvPr/>
        </p:nvSpPr>
        <p:spPr bwMode="auto">
          <a:xfrm>
            <a:off x="9004300" y="-409575"/>
            <a:ext cx="6191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5543" name="AutoShape 6" descr="data:image/jpg;base64,/9j/4AAQSkZJRgABAQAAAQABAAD/2wCEAAkGBhASDxEUEhQSFBMSEhUQFhQXFRAQEBcSFRYVFBUWGBIXHCceHyUvGRQVIS8hLzEpLCw4FR4xNTAqNSY3LCkBCQoKDQsOGg4PGjUiHiQpKTUsKTUtKjU1LzYwLCw1LiwsLCkuKSksLC0pLCksMSksLCksLCksKSwpLCkpKSkpKf/AABEIAFcAQQMBIgACEQEDEQH/xAAbAAEAAgMBAQAAAAAAAAAAAAAABgcDBAUCAf/EADUQAAIBAgMFBQQLAQAAAAAAAAABAgMRBAUhBhIxQZEiUXGBsRMyYpIkM0JTYXKiweHw8SP/xAAZAQEAAwEBAAAAAAAAAAAAAAAAAgMEAQX/xAAeEQACAgIDAQEAAAAAAAAAAAAAAQIDBBESITFBE//aAAwDAQACEQMRAD8AvAAAAGlj84w9G3takIX4JvXpxOXLb3AJ/Wv5J29CLkl9ObRIQcjCbWYKo7Rr07vk3uP9VjrKSOpp+HT6BcHQAAAAAAQbajLvpUptXU4xs+SsrNfucl4ejwa8yy6lGMl2kn4q5rSyjD86cOiPLtwpTm5KRRKpye9lZ4vLqLWhjyrPq+Dmt2TnSv2qbd42+HuZNtosjwcKM5ytStFtNNrXkt3nqVrSpyktf6ypQsx33Ihpw+l04DGwrUoVIO8Zx3l5mwRvYCLWCin95O3hf/SSHrxfJJmlPaAAJHQAAAyL7TbUSpy9jRt7S15SauoX/Dv9PMk1SVk33K/QqyvJtzm/enJu/PVmLLvdUUl6yq2XFH2dOVV79WUqkvibaXguCNvA5HOtJRitFxf2UiRbPbN03RhOpeTkt62qir8iSUqMYq0UklySSXQzVYk5vnYyCqb7ZjwWEjSpxhHhFW/kzgHqpa6NAAB0AAAHmpG6a71bqVlWwMrT092Tur66Ms5kUzDH5cqz3nJu/a3VJ0787tHn5tTsUdPxlNseWiQ5Uv8AhS/JH0NswYSvCcIyptOLWjXCxnN0fEWrwAAkdAAAAAAMWJg3CSXFxaXi0QmOWwipKce0upOzHUoRlxin5Iw5eI8hLT1oqsr5nA2PoTjGre6g2t1cr67zS+XoSNHmEElZKy7tD0aaYfnBRZOK0tAAFpIAAAAAAAAAAAAAAAAAA//Z"/>
          <p:cNvSpPr>
            <a:spLocks noChangeAspect="1" noChangeArrowheads="1"/>
          </p:cNvSpPr>
          <p:nvPr/>
        </p:nvSpPr>
        <p:spPr bwMode="auto">
          <a:xfrm>
            <a:off x="9004300" y="-409575"/>
            <a:ext cx="6191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/>
          </a:p>
        </p:txBody>
      </p:sp>
      <p:pic>
        <p:nvPicPr>
          <p:cNvPr id="41992" name="Picture 8" descr="http://t3.gstatic.com/images?q=tbn:ANd9GcRbr8UjRkJtBqRD9LVzEIfz27JcDWGZ9SjK7J_LsmsBOdbyYTuRg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5512">
            <a:off x="2909629" y="3384598"/>
            <a:ext cx="3551246" cy="2259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عنوان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نشاط 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تدريبي ( 4 )</a:t>
            </a:r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		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جماعي</a:t>
            </a:r>
            <a:endParaRPr lang="ar-SA" sz="3600" dirty="0">
              <a:solidFill>
                <a:schemeClr val="accent3">
                  <a:lumMod val="60000"/>
                  <a:lumOff val="40000"/>
                </a:schemeClr>
              </a:solidFill>
              <a:effectLst/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514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242648"/>
              </p:ext>
            </p:extLst>
          </p:nvPr>
        </p:nvGraphicFramePr>
        <p:xfrm>
          <a:off x="208540" y="1608127"/>
          <a:ext cx="8712968" cy="5046720"/>
        </p:xfrm>
        <a:graphic>
          <a:graphicData uri="http://schemas.openxmlformats.org/drawingml/2006/table">
            <a:tbl>
              <a:tblPr rtl="1"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3258365"/>
                <a:gridCol w="5454603"/>
              </a:tblGrid>
              <a:tr h="558450">
                <a:tc gridSpan="2">
                  <a:txBody>
                    <a:bodyPr/>
                    <a:lstStyle/>
                    <a:p>
                      <a:pPr algn="ctr"/>
                      <a:r>
                        <a:rPr lang="ar-SA" sz="3200" b="0" dirty="0" smtClean="0">
                          <a:solidFill>
                            <a:srgbClr val="FF0000"/>
                          </a:solidFill>
                          <a:cs typeface="AL-Mohanad Bold" pitchFamily="2" charset="-78"/>
                        </a:rPr>
                        <a:t>المشكلة</a:t>
                      </a:r>
                      <a:r>
                        <a:rPr lang="ar-SA" sz="32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sz="1600" b="0" dirty="0" smtClean="0">
                          <a:solidFill>
                            <a:srgbClr val="FF0000"/>
                          </a:solidFill>
                        </a:rPr>
                        <a:t>.........................................</a:t>
                      </a:r>
                      <a:endParaRPr lang="ar-SA" sz="2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rtl="1" eaLnBrk="1" latinLnBrk="0" hangingPunct="1"/>
                      <a:endParaRPr kumimoji="0" lang="ar-SA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4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ar-SA" sz="2600" dirty="0" smtClean="0">
                          <a:solidFill>
                            <a:srgbClr val="0070C0"/>
                          </a:solidFill>
                          <a:cs typeface="AL-Mohanad Bold" pitchFamily="2" charset="-78"/>
                        </a:rPr>
                        <a:t>الشعور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4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600" dirty="0" smtClean="0">
                          <a:solidFill>
                            <a:srgbClr val="0070C0"/>
                          </a:solidFill>
                          <a:cs typeface="AL-Mohanad Bold" pitchFamily="2" charset="-78"/>
                        </a:rPr>
                        <a:t>تحديد المشكلة بدقة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4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600" dirty="0" smtClean="0">
                          <a:solidFill>
                            <a:srgbClr val="0070C0"/>
                          </a:solidFill>
                          <a:cs typeface="AL-Mohanad Bold" pitchFamily="2" charset="-78"/>
                        </a:rPr>
                        <a:t>أسباب المشكلة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4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600" dirty="0" smtClean="0">
                          <a:solidFill>
                            <a:srgbClr val="0070C0"/>
                          </a:solidFill>
                          <a:cs typeface="AL-Mohanad Bold" pitchFamily="2" charset="-78"/>
                        </a:rPr>
                        <a:t>الحلول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4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600" dirty="0" smtClean="0">
                          <a:solidFill>
                            <a:srgbClr val="0070C0"/>
                          </a:solidFill>
                          <a:cs typeface="AL-Mohanad Bold" pitchFamily="2" charset="-78"/>
                        </a:rPr>
                        <a:t>دراسة الحلول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4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600" dirty="0" smtClean="0">
                          <a:solidFill>
                            <a:srgbClr val="0070C0"/>
                          </a:solidFill>
                          <a:cs typeface="AL-Mohanad Bold" pitchFamily="2" charset="-78"/>
                        </a:rPr>
                        <a:t>اختيار الحل المناسب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4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600" dirty="0" smtClean="0">
                          <a:solidFill>
                            <a:srgbClr val="0070C0"/>
                          </a:solidFill>
                          <a:cs typeface="AL-Mohanad Bold" pitchFamily="2" charset="-78"/>
                        </a:rPr>
                        <a:t>التقييم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45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600" dirty="0" smtClean="0">
                          <a:solidFill>
                            <a:srgbClr val="0070C0"/>
                          </a:solidFill>
                          <a:cs typeface="AL-Mohanad Bold" pitchFamily="2" charset="-78"/>
                        </a:rPr>
                        <a:t>تطبيق الحل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نشاط 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تدريبي ( 5 )</a:t>
            </a:r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		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جماعي</a:t>
            </a:r>
            <a:endParaRPr lang="ar-SA" sz="3600" dirty="0">
              <a:solidFill>
                <a:schemeClr val="accent3">
                  <a:lumMod val="60000"/>
                  <a:lumOff val="40000"/>
                </a:schemeClr>
              </a:solidFill>
              <a:effectLst/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6278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2"/>
          <p:cNvSpPr txBox="1">
            <a:spLocks/>
          </p:cNvSpPr>
          <p:nvPr/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z="4000" dirty="0" smtClean="0">
                <a:cs typeface="PT Bold Heading" pitchFamily="2" charset="-78"/>
              </a:rPr>
              <a:t>أسلوب عظمة السمكة</a:t>
            </a:r>
            <a:endParaRPr lang="ar-SA" sz="4000" dirty="0">
              <a:cs typeface="PT Bold Heading" pitchFamily="2" charset="-78"/>
            </a:endParaRPr>
          </a:p>
        </p:txBody>
      </p:sp>
      <p:pic>
        <p:nvPicPr>
          <p:cNvPr id="9218" name="Picture 2" descr="http://kenanaonline.com/photos/1238187/1238187843/large_1238187843.jpg?13224604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766" y="1916832"/>
            <a:ext cx="6042468" cy="402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6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ar-SA" sz="2900" b="1" dirty="0" smtClean="0"/>
              <a:t>بالتعاون مع مجموعتك ؛ وباستخدام أسلوب عظمة السمكة .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ar-SA" sz="2900" b="1" dirty="0" smtClean="0"/>
              <a:t>قم بتحديد أسباب مشكلة التأخر الصباحي لدى طلاب المدارس .</a:t>
            </a:r>
            <a:endParaRPr lang="ar-SA" sz="2900" b="1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09600" y="18864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نشاط تدريبي ( 6 )		جماعي</a:t>
            </a:r>
            <a:endParaRPr lang="ar-SA" sz="3600" dirty="0">
              <a:solidFill>
                <a:schemeClr val="accent3">
                  <a:lumMod val="60000"/>
                  <a:lumOff val="40000"/>
                </a:schemeClr>
              </a:solidFill>
              <a:effectLst/>
              <a:cs typeface="PT Bold Heading" pitchFamily="2" charset="-78"/>
            </a:endParaRPr>
          </a:p>
        </p:txBody>
      </p:sp>
      <p:pic>
        <p:nvPicPr>
          <p:cNvPr id="10242" name="Picture 2" descr="http://cdn1.albayan.ae/polopoly_fs/1.1595145.1329571360!/image/1910271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416" y="3717032"/>
            <a:ext cx="5087888" cy="3047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23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AutoShape 6" descr="data:image/jpeg;base64,/9j/4AAQSkZJRgABAQAAAQABAAD/2wCEAAkGBhAGEBEPEA8QDxMTEBAQEA4ODg4QEBAQFBQVFRMYExIXGyYeFxklGhYWIDAgIycpLSwsFx4xNTAqNSYrLTUBCQoKDgwOGg8PGiokHyQ1LCopLCwsKSwsMDQsLCksLSktLCwpKS0pLCkuLTQsLCwpKSkpLCwpLCwsLCwsKSksLP/AABEIAOEA4QMBIgACEQEDEQH/xAAbAAEAAgMBAQAAAAAAAAAAAAAABQYBAwQHAv/EAD4QAAIBAgQCBwUFBwMFAAAAAAABAgMRBAUSIQYxE0FRYXGBkSIyQqGxFFJygtEjM1NiksHwFXPhByRDorL/xAAaAQEAAwEBAQAAAAAAAAAAAAAAAwQFAQIG/8QAKBEBAAICAQMDAgcAAAAAAAAAAAECAxEhBBIxIkFRE2EFFDIzQnGB/9oADAMBAAIRAxEAPwD3EAAAAAAAAAADFzgzXN4ZZHfeT92K+r7ivf6liM0k0pNd0LpfLmVs3U0xeUtMU35XC4RV4ZViIK6qST7pNM+6We1csko11rjy1fEv1IqdbS06nh6nDPtO1mBro144iKnFppq6a7DYXkAAAAAAAAAAAAAAAAAAAAAAAAAAAAAAHxWqqjGUnyinJ+CV2fZGcS1HSwlZr7lvJtJ/Jnm86rMu1jc6UnH5jLG1HN83Lb+Vf5sWXhqMdPeUmjjYrm+ssGQ53Gi7PZHzd7890/61LU9E1hdrETnmCjXg7o7KeY05q+pEJxDnMYwaTLHU58V6RFfKrhx3i7n4SzN0Kjwzd07uF+qS528V9C4nlGU4txxdGS66sF6ySPVzR6O82pqfZ46iurcAALquAAAAAAAAAAAAAAAAAAAAAAAAAAAc+Y4VY2lUpP44Sj6qyOgM5MbjUnh4lGg6NWVOd4yUmmn2rmdsZKlyZcOL+EnjpfaaCvUXv01trS61393X8nSpUNDa3i1zUk7p96MDNhnHbUtbHki8JKjmcoq13+hy4qu6/WRmIxP2e+6lZJytJJQTaitV+W7RzwxVXGTVGhTdSrLaOh648r3bt2WIa4+eISzPylcq19PGUFq6K1aaW7UIbtnq2VY9ZjTU/J25Xsnt5NPzK5k/DUsgwVeVSSniJ0JqUklaK0vTCPm7t9bbZv4bzFQjJxhUlCTjaSS0pxioyXPqa89jSwxOC0RafKhlmMkTMey0g+KNVVoqSd0+TPs1FMAAAAAAAAAAAAAAAAAAAAAAAAAAAAAYaucmMyihmH72lCfY3H2l+ZbnYDkxE+TelffA+Xx1P7PFalaf7SraS2ftLVutlz7Cq8P5XXy6OIlhIxa6SLlF7VUnG6UJu7t/L28r8i6Z/mCw0FDUlKo4w8IyaTb9bHPwy46sWlbbE6Va3uqnBR+jKOSlLZYpHH9LNbWrSbTyqOd8aTxlONLROmk1Os6i+GO0uS3jqt6b7MgMjwcuJca3Xra6MammMJTbSSjtpgvZirq1rb79ly1/9RshnT046hdON411FfBLZzt5b+TITB0llM40o1KVRxhG3Rvf2le8l2+vUUc8WpbttzK3i7ZruOHp2USUqXsu8VKcYvuUmjtOPJ8K8HQpwfNRvL8T3fzZ2GziiYpET8M23mQAEjyAAAAAAAAAAAAAAAAAAAAAAAAAAAYZk+aiun4MSPM86x7zWVaS3d7wV/uu8F8l6kbkWfvh/FVdTjCM60pKkk/db3TVrJ2Sa7/E4PtksFUlJpuKft7N26r93iWvEZRR4woKtR09PGmoVI7J1Yr3d+3sfk+7Ara3fNvdqW7YrqfC94fEQzCClFqcZLxTT6mjzrIcrpZTmnRR9qCrVlGMrNQlZabbc+S8jowNLE8N0YT1vo5xipSSu6U+tTg+TTv6dT3IrF5wqGNw05yjeVeipVoPTF3hbW78uptfMtZM3dNYmNTCHHi1E6niXqWMxkcDBzlyTim+zVJRu+7c20KyrxUk7pq6ICtmcM9oVIQadPTJVqnVo69Kve7XLsJTI8P9moQVrXWrS5OWlSd0rvd2TLtM3ffVfCrNdV58u8AFhGAAAAAAAAAAAAAAAAAAAAAAAAAAAYZkw1cDyfP8F9gxVaC2XSOSt2S9pfU58HUqZc1UpycJLdaeT7muss3HWF014Tt79Kz8Yv8ASS9CvTho0PvR8/lr25Jhq457qRK64mbxcZUK6jQqzirS50arVmrPt6u3x5Hm/FfDtajUc30eG0RSsnKzVnFzi7Wu79XK+yR7NicJDHw0TipRfb9U+plczbhzEVoOjF069N+461tdPza38S5mwXiYtXlVxZYjieFX4BnrjLBRvLXUhKVZLTGVGMIuSUfVX69z1OKsVvhbhL/RG6tSSlUa0pR92C6/FlkLXTY5pXc+ZR57xa3DIALSAAAAAAAAAAAAAAAAAAAAAAAAAAAAAAVrjnC9LRhUXwTs/Cat9dJU1Q6ek2ucdz0fMsIsfSnTfxRaT7H1PydmUPKFpqSpSVnumn1O9mvUxfxGs1tF4aPSWiYmsrxk2K+2YelPtgk/FbP5pncVrhGt0PS4Z/BLVH8L5/O3qWU1MF/qY4tClkr22mAAEyMAAAAAAAAAAAAAAAAAAAAAAAAAAAAAAABixR+J6H+l4pVo7Kdp/mW019H5l5IfiXJ3m1K0ffg3KK5X2s1f09Ct1WL6mOYTYb9t4lGJfYq+Hrp7VX0c/CfL52LWUiSli8CpJPpMPUu4vZrS99urb6MudCsq8YyXKUVJeDVyt+HbrSay95+Z22AA0lYAAAAAAAAAAAAAAAAAAAAAAAAAAAAAAAAMMyAK/jUspxUajt0eJ/Z1E+SqW2fnyJPLI9BDov4doq/XD4H6beKZGca4bp8N2aakHfsvdX9WjXkmZvE041JbTpN0cQuvSttT8LX/AKih3Riza+U+ptTayAwjJfQAAAAAAAAAAAAAAAAAAAAAAAAAAAAAAAAAYAEbxBS6fDVl/I5f0+1/Yq2X13l9ZVudOpSpdMvxezqt3bf4y546OqlUT66c1/6sruV4NTWHhNbVMLUhLu3jJMzOrpNstNLOK2qWiU7ganR3pN302cH96m/d9OXku07Ct5biJUouMv3mFk4y7ZUXt9Ff8q7SxwlrV/O5b6fJ3118Ib11L6ABYeAAAAAAAAAAAAAAAAAAAAAAAAAAAAAAADA4s4qdHQqd8HFeMvZ/ucuBp/trfwsPCH5pu7+UV6mzNn00qNL709Uvww3+tj6yf9pGdX+JUlJfhXsR+UfmVJ9WaI+EkcUQGb3w+MraXbVhXJ+lv7FowP7qn/tw/wDlFVz6f/d1u7CW83f9UWzCR0QguyEV8kRdN+9kS5f0VbgAaCsAAAAAAAAAAAAAAAAAAAAAAAAAAAAABhmTViayw0JTfKKcn5HJnQhMwxD115rnCnGhD/cm+rza9CZwtBYaEYLlGKj6IgsHB1nh4vnOdTFVPy+785L0LEyp03qm15S5ONQpObPpsVivClTXnpRd47FIhHp8RVl97Gwj/TL/AILuiPo+bZLfdJn8Vj7MgA0FYAAAAAAAAAAAAAAAAAAAAAAAAAAAAACFz+q67p4aL3qSvLuhF/r9CaKu8apZhWb/APHSjGPdtd/NsqdZk7MaXFXdmupntHLMZVU7+xQpwhGEbu3vS6/5omY8eU73dGagr3lqjdJdbj/yUzMqk6+Lq1nyc04u+7WnS14cvQ2YzL6tXDVK2nRTSSu/icpJWXbzM7H1GSI1RcnDT+Sz5LHpKMK7+LGQqN/ia/UuSKrwrFZhgujvZptXXNNWcX9CXo5zCh+zxE4Uqi53doyXVKLfU+wt9HaKxz78q2aJm2o9koDVSxMK/uzjL8Mk/obTQidq4ADoAAAAAAAAAAAAAAAAAAAAAAAAAAAV/G8MurWnWp1FFz95STfZy9CwAjyYq5I1Z7peaTuqv4Lg+jQlrqPpX2WtH06z64wwMsVg5wpx1WcHpS+GLvsieFrnn6NYrNaxp36lptFpef8ABWZLBzlSnspWau7WkWuvlNPGtylebaSV3tFdyMY/hrD456nHRL70Glv4cjXRyWthdqeKnZcozhGfzuZ35XJX0zG4TWyVtPdE6lGT4SipXg9Pfdm7KsTVwGJWGdSVeLT3bbdNrfm/83RLywFWsrTru3X0UIwb/M2/kb8Hl1PAq0IJX5vdyfi3uyTD02SloneoebZdxqeXQjIBpq4AAAAAAAAAAAAAAAAAAAAAAAAAAAAAAADDAAdDIBxwAB0AAAAAAAAAAAAAH//Z"/>
          <p:cNvSpPr>
            <a:spLocks noChangeAspect="1" noChangeArrowheads="1"/>
          </p:cNvSpPr>
          <p:nvPr/>
        </p:nvSpPr>
        <p:spPr bwMode="auto">
          <a:xfrm>
            <a:off x="9017000" y="-10414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/>
          </a:p>
        </p:txBody>
      </p:sp>
      <p:pic>
        <p:nvPicPr>
          <p:cNvPr id="70662" name="Picture 8" descr="http://3.bp.blogspot.com/-QXlGjDvgg-o/TdLGB-U7F4I/AAAAAAAAACQ/JaNsnWpYTmk/s1600/11(7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58445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403648" y="1628800"/>
            <a:ext cx="667724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ar-SA" sz="2400" b="1" dirty="0" smtClean="0">
                <a:solidFill>
                  <a:srgbClr val="0070C0"/>
                </a:solidFill>
              </a:rPr>
              <a:t>حدث حريق في مبنى سكني ، وجاءت طائرة لإنقاذ المحتجزين .</a:t>
            </a:r>
          </a:p>
          <a:p>
            <a:pPr algn="ctr">
              <a:lnSpc>
                <a:spcPct val="150000"/>
              </a:lnSpc>
            </a:pPr>
            <a:r>
              <a:rPr lang="ar-SA" sz="2400" b="1" dirty="0" smtClean="0">
                <a:solidFill>
                  <a:srgbClr val="0070C0"/>
                </a:solidFill>
              </a:rPr>
              <a:t>لكن الطائرة لا تتسع إلا لثلاثة أشخاص فقط !</a:t>
            </a:r>
          </a:p>
          <a:p>
            <a:pPr algn="ctr">
              <a:lnSpc>
                <a:spcPct val="150000"/>
              </a:lnSpc>
            </a:pPr>
            <a:r>
              <a:rPr lang="ar-SA" sz="2400" b="1" dirty="0" smtClean="0">
                <a:solidFill>
                  <a:srgbClr val="0070C0"/>
                </a:solidFill>
              </a:rPr>
              <a:t>من تختار من هؤلاء ؟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907704" y="3429000"/>
            <a:ext cx="6624736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>
              <a:lnSpc>
                <a:spcPct val="150000"/>
              </a:lnSpc>
            </a:pPr>
            <a:r>
              <a:rPr lang="ar-SA" sz="2200" b="1" dirty="0" smtClean="0"/>
              <a:t>طبيب جراح متخصص		امرأة حامل</a:t>
            </a:r>
          </a:p>
          <a:p>
            <a:pPr algn="justLow">
              <a:lnSpc>
                <a:spcPct val="150000"/>
              </a:lnSpc>
            </a:pPr>
            <a:r>
              <a:rPr lang="ar-SA" sz="2200" b="1" dirty="0"/>
              <a:t>بنت مقعدة عمرها 8 سنوات </a:t>
            </a:r>
            <a:r>
              <a:rPr lang="ar-SA" sz="2200" b="1" dirty="0" smtClean="0"/>
              <a:t>		عالم في الشريعة</a:t>
            </a:r>
          </a:p>
          <a:p>
            <a:pPr algn="justLow">
              <a:lnSpc>
                <a:spcPct val="150000"/>
              </a:lnSpc>
            </a:pPr>
            <a:r>
              <a:rPr lang="ar-SA" sz="2200" b="1" dirty="0" smtClean="0"/>
              <a:t>طفل متفوق عمره 9 سنوات		إمام وخطيب مسجد</a:t>
            </a:r>
          </a:p>
          <a:p>
            <a:pPr algn="justLow">
              <a:lnSpc>
                <a:spcPct val="150000"/>
              </a:lnSpc>
            </a:pPr>
            <a:r>
              <a:rPr lang="ar-SA" sz="2200" b="1" dirty="0" smtClean="0"/>
              <a:t>أب لسبعة أطفال			امرأة مطلقة ليس لديها أبناء </a:t>
            </a:r>
          </a:p>
          <a:p>
            <a:pPr algn="justLow">
              <a:lnSpc>
                <a:spcPct val="150000"/>
              </a:lnSpc>
            </a:pPr>
            <a:r>
              <a:rPr lang="ar-SA" sz="2200" b="1" dirty="0" smtClean="0"/>
              <a:t>أب فقير يعول 7 أطفال		</a:t>
            </a:r>
            <a:r>
              <a:rPr lang="ar-SA" sz="2200" b="1" dirty="0"/>
              <a:t> فنان </a:t>
            </a:r>
            <a:r>
              <a:rPr lang="ar-SA" sz="2200" b="1" dirty="0" smtClean="0"/>
              <a:t>مشهور</a:t>
            </a:r>
          </a:p>
          <a:p>
            <a:pPr algn="justLow">
              <a:lnSpc>
                <a:spcPct val="150000"/>
              </a:lnSpc>
            </a:pPr>
            <a:r>
              <a:rPr lang="ar-SA" sz="2200" b="1" dirty="0"/>
              <a:t>صديقك العاطل عن العمل		</a:t>
            </a: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001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668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ar-SA" sz="3600" b="1" dirty="0" smtClean="0"/>
              <a:t>انتهت الرحلة ..</a:t>
            </a: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1296988"/>
          </a:xfrm>
        </p:spPr>
        <p:txBody>
          <a:bodyPr rtlCol="0">
            <a:normAutofit lnSpcReduction="10000"/>
          </a:bodyPr>
          <a:lstStyle/>
          <a:p>
            <a:pPr marL="10972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ar-SA" dirty="0" smtClean="0">
                <a:cs typeface="AdvertisingBold" pitchFamily="2" charset="-78"/>
              </a:rPr>
              <a:t>أشكر الجميع لحسن استماعهم ومشاركتهم ..</a:t>
            </a:r>
          </a:p>
          <a:p>
            <a:pPr marL="10972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ar-SA" dirty="0" smtClean="0">
              <a:cs typeface="AdvertisingBold" pitchFamily="2" charset="-78"/>
            </a:endParaRPr>
          </a:p>
          <a:p>
            <a:pPr marL="109728"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ar-SA" dirty="0" smtClean="0">
                <a:cs typeface="AdvertisingBold" pitchFamily="2" charset="-78"/>
              </a:rPr>
              <a:t>آمل تقييم البرنامج عبر الاستمارة المرفقة ..</a:t>
            </a:r>
            <a:endParaRPr lang="ar-SA" dirty="0">
              <a:cs typeface="AdvertisingBold" pitchFamily="2" charset="-78"/>
            </a:endParaRPr>
          </a:p>
        </p:txBody>
      </p:sp>
      <p:pic>
        <p:nvPicPr>
          <p:cNvPr id="4100" name="Picture 4" descr="http://sendeyah.math.3abber.com/gallery/18759/44595-_1_~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671" y="3990553"/>
            <a:ext cx="4912593" cy="23907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05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7431"/>
            <a:ext cx="8229600" cy="6263977"/>
          </a:xfrm>
        </p:spPr>
        <p:txBody>
          <a:bodyPr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600" dirty="0" smtClean="0">
                <a:cs typeface="AdvertisingBold" pitchFamily="2" charset="-78"/>
              </a:rPr>
              <a:t>        المملكة </a:t>
            </a:r>
            <a:r>
              <a:rPr lang="ar-SA" sz="1600" dirty="0" smtClean="0">
                <a:cs typeface="AdvertisingBold" pitchFamily="2" charset="-78"/>
              </a:rPr>
              <a:t>العربية السعودية				</a:t>
            </a:r>
            <a:endParaRPr lang="ar-SA" sz="1600" dirty="0" smtClean="0">
              <a:cs typeface="AdvertisingBold" pitchFamily="2" charset="-78"/>
            </a:endParaRP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600" dirty="0" smtClean="0">
                <a:cs typeface="AdvertisingBold" pitchFamily="2" charset="-78"/>
              </a:rPr>
              <a:t>                    وزارة التعليم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600" dirty="0" smtClean="0">
                <a:cs typeface="AdvertisingBold" pitchFamily="2" charset="-78"/>
              </a:rPr>
              <a:t>إدارة </a:t>
            </a:r>
            <a:r>
              <a:rPr lang="ar-SA" sz="1600" dirty="0" smtClean="0">
                <a:cs typeface="AdvertisingBold" pitchFamily="2" charset="-78"/>
              </a:rPr>
              <a:t>التعليم بمحافظة حفر الباطن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600" dirty="0" smtClean="0">
                <a:cs typeface="AdvertisingBold" pitchFamily="2" charset="-78"/>
              </a:rPr>
              <a:t>               الشؤون التعليمية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600" dirty="0" smtClean="0">
                <a:cs typeface="AdvertisingBold" pitchFamily="2" charset="-78"/>
              </a:rPr>
              <a:t>                    برنامج فطن</a:t>
            </a:r>
            <a:endParaRPr lang="ar-SA" sz="1600" dirty="0" smtClean="0">
              <a:cs typeface="AdvertisingBold" pitchFamily="2" charset="-78"/>
            </a:endParaRP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ar-SA" sz="1600" dirty="0" smtClean="0">
              <a:cs typeface="AdvertisingBold" pitchFamily="2" charset="-78"/>
            </a:endParaRP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800" dirty="0" smtClean="0">
                <a:solidFill>
                  <a:srgbClr val="C00000"/>
                </a:solidFill>
                <a:cs typeface="AdvertisingBold" pitchFamily="2" charset="-78"/>
              </a:rPr>
              <a:t>إعداد وتصميم الحقيبة :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ar-SA" sz="2600" dirty="0">
                <a:solidFill>
                  <a:srgbClr val="0070C0"/>
                </a:solidFill>
                <a:latin typeface="ae_AlMothnna" pitchFamily="34" charset="-78"/>
                <a:cs typeface="ae_AlMothnna" pitchFamily="34" charset="-78"/>
              </a:rPr>
              <a:t>الأستاذ : </a:t>
            </a:r>
            <a:r>
              <a:rPr lang="ar-SA" sz="2600" dirty="0">
                <a:solidFill>
                  <a:srgbClr val="0070C0"/>
                </a:solidFill>
                <a:latin typeface="ae_AlMothnna" pitchFamily="34" charset="-78"/>
                <a:cs typeface="ae_AlMothnna" pitchFamily="34" charset="-78"/>
              </a:rPr>
              <a:t>يوسف</a:t>
            </a:r>
            <a:r>
              <a:rPr lang="ar-SA" sz="2600" dirty="0">
                <a:solidFill>
                  <a:srgbClr val="0070C0"/>
                </a:solidFill>
                <a:latin typeface="ae_AlMothnna" pitchFamily="34" charset="-78"/>
                <a:cs typeface="ae_AlMothnna" pitchFamily="34" charset="-78"/>
              </a:rPr>
              <a:t> بن عامر الدهمشي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dvertisingBold" pitchFamily="2" charset="-78"/>
              </a:rPr>
              <a:t>المدرب المعتمد والميسّر لبرنامج فطن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dvertisingBold" pitchFamily="2" charset="-78"/>
              </a:rPr>
              <a:t>مدرب محترف معتمد – جامعة الملك عبد العزيز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dvertisingBold" pitchFamily="2" charset="-78"/>
              </a:rPr>
              <a:t>مدرب محترف معتمد – المركز العالمي </a:t>
            </a:r>
            <a:r>
              <a:rPr lang="ar-SA" sz="1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dvertisingBold" pitchFamily="2" charset="-78"/>
              </a:rPr>
              <a:t>الكندي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sz="1700" dirty="0">
              <a:solidFill>
                <a:schemeClr val="tx1">
                  <a:lumMod val="95000"/>
                  <a:lumOff val="5000"/>
                </a:schemeClr>
              </a:solidFill>
              <a:cs typeface="AdvertisingBold" pitchFamily="2" charset="-78"/>
            </a:endParaRP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900" dirty="0">
                <a:solidFill>
                  <a:srgbClr val="C00000"/>
                </a:solidFill>
                <a:cs typeface="AdvertisingBold" pitchFamily="2" charset="-78"/>
              </a:rPr>
              <a:t>المراجعة</a:t>
            </a:r>
            <a:r>
              <a:rPr lang="ar-SA" sz="1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dvertisingBold" pitchFamily="2" charset="-78"/>
              </a:rPr>
              <a:t> :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2900" dirty="0">
                <a:solidFill>
                  <a:srgbClr val="0070C0"/>
                </a:solidFill>
                <a:latin typeface="ae_AlMothnna" pitchFamily="34" charset="-78"/>
                <a:cs typeface="ae_AlMothnna" pitchFamily="34" charset="-78"/>
              </a:rPr>
              <a:t>الأستاذ : </a:t>
            </a:r>
            <a:r>
              <a:rPr lang="ar-SA" sz="2900" dirty="0">
                <a:solidFill>
                  <a:srgbClr val="0070C0"/>
                </a:solidFill>
                <a:latin typeface="ae_AlMothnna" pitchFamily="34" charset="-78"/>
                <a:cs typeface="ae_AlMothnna" pitchFamily="34" charset="-78"/>
              </a:rPr>
              <a:t>فهد</a:t>
            </a:r>
            <a:r>
              <a:rPr lang="ar-SA" sz="2900" dirty="0">
                <a:solidFill>
                  <a:srgbClr val="0070C0"/>
                </a:solidFill>
                <a:latin typeface="ae_AlMothnna" pitchFamily="34" charset="-78"/>
                <a:cs typeface="ae_AlMothnna" pitchFamily="34" charset="-78"/>
              </a:rPr>
              <a:t> بن خلف الجميلي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dvertisingBold" pitchFamily="2" charset="-78"/>
              </a:rPr>
              <a:t>المدرب المعتمد والميسّر لبرنامج فطن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ar-SA" sz="1700" dirty="0">
              <a:solidFill>
                <a:schemeClr val="tx1">
                  <a:lumMod val="95000"/>
                  <a:lumOff val="5000"/>
                </a:schemeClr>
              </a:solidFill>
              <a:cs typeface="AdvertisingBold" pitchFamily="2" charset="-78"/>
            </a:endParaRP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900" dirty="0">
                <a:solidFill>
                  <a:srgbClr val="C00000"/>
                </a:solidFill>
                <a:cs typeface="AdvertisingBold" pitchFamily="2" charset="-78"/>
              </a:rPr>
              <a:t>الإشراف</a:t>
            </a:r>
            <a:r>
              <a:rPr lang="ar-SA" sz="1900" dirty="0">
                <a:solidFill>
                  <a:srgbClr val="C00000"/>
                </a:solidFill>
                <a:cs typeface="AdvertisingBold" pitchFamily="2" charset="-78"/>
              </a:rPr>
              <a:t> العام :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ar-SA" sz="2900" dirty="0">
                <a:solidFill>
                  <a:srgbClr val="0070C0"/>
                </a:solidFill>
                <a:latin typeface="ae_AlMothnna" pitchFamily="34" charset="-78"/>
                <a:cs typeface="ae_AlMothnna" pitchFamily="34" charset="-78"/>
              </a:rPr>
              <a:t>الأستاذ : خالد بن راشد البشري</a:t>
            </a:r>
          </a:p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ar-SA" sz="1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dvertisingBold" pitchFamily="2" charset="-78"/>
              </a:rPr>
              <a:t>مشرف </a:t>
            </a:r>
            <a:r>
              <a:rPr lang="ar-SA" sz="1600" dirty="0">
                <a:solidFill>
                  <a:schemeClr val="tx1">
                    <a:lumMod val="95000"/>
                    <a:lumOff val="5000"/>
                  </a:schemeClr>
                </a:solidFill>
                <a:cs typeface="AdvertisingBold" pitchFamily="2" charset="-78"/>
              </a:rPr>
              <a:t>التوجيه</a:t>
            </a:r>
            <a:r>
              <a:rPr lang="ar-SA" sz="17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dvertisingBold" pitchFamily="2" charset="-78"/>
              </a:rPr>
              <a:t> والإرشاد</a:t>
            </a:r>
            <a:endParaRPr lang="ar-SA" sz="1700" dirty="0" smtClean="0">
              <a:solidFill>
                <a:schemeClr val="tx1">
                  <a:lumMod val="95000"/>
                  <a:lumOff val="5000"/>
                </a:schemeClr>
              </a:solidFill>
              <a:cs typeface="AdvertisingBold" pitchFamily="2" charset="-78"/>
            </a:endParaRPr>
          </a:p>
        </p:txBody>
      </p:sp>
      <p:pic>
        <p:nvPicPr>
          <p:cNvPr id="4" name="Picture 4" descr="http://www.afifnews.com/mimages/14409138346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1440160" cy="967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5039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cs typeface="PT Bold Heading" pitchFamily="2" charset="-78"/>
              </a:rPr>
              <a:t>مفهوم المشكلة</a:t>
            </a:r>
            <a:endParaRPr lang="ar-SA" sz="4000" dirty="0">
              <a:cs typeface="PT Bold Heading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75856" y="1556792"/>
            <a:ext cx="5616624" cy="4709120"/>
          </a:xfrm>
        </p:spPr>
        <p:txBody>
          <a:bodyPr>
            <a:normAutofit fontScale="92500"/>
          </a:bodyPr>
          <a:lstStyle/>
          <a:p>
            <a:pPr algn="just">
              <a:lnSpc>
                <a:spcPct val="200000"/>
              </a:lnSpc>
              <a:buFontTx/>
              <a:buChar char="-"/>
            </a:pPr>
            <a:r>
              <a:rPr lang="ar-SA" sz="28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هي عقبة أمام تحقيق الأهداف .</a:t>
            </a:r>
          </a:p>
          <a:p>
            <a:pPr algn="just">
              <a:lnSpc>
                <a:spcPct val="200000"/>
              </a:lnSpc>
              <a:buFontTx/>
              <a:buChar char="-"/>
            </a:pPr>
            <a:r>
              <a:rPr lang="ar-SA" sz="28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انحراف أو عدم توازن بين ما هو كائن وبين ما يجب أن يكون .</a:t>
            </a:r>
          </a:p>
          <a:p>
            <a:pPr algn="just">
              <a:lnSpc>
                <a:spcPct val="200000"/>
              </a:lnSpc>
              <a:buFontTx/>
              <a:buChar char="-"/>
            </a:pPr>
            <a:r>
              <a:rPr lang="ar-SA" sz="28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هي </a:t>
            </a:r>
            <a:r>
              <a:rPr lang="ar-SA" sz="2800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كل موقف غير معهود لا يكفى لحله الخبرات السابقة والسلوك  </a:t>
            </a:r>
            <a:r>
              <a:rPr lang="ar-SA" sz="28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المألوف .</a:t>
            </a:r>
            <a:endParaRPr lang="ar-SA" sz="2800" dirty="0">
              <a:solidFill>
                <a:schemeClr val="tx1"/>
              </a:solidFill>
              <a:latin typeface="ae_AlMateen" pitchFamily="18" charset="-78"/>
              <a:cs typeface="ae_AlMateen" pitchFamily="18" charset="-78"/>
            </a:endParaRPr>
          </a:p>
          <a:p>
            <a:pPr algn="justLow">
              <a:buFont typeface="Wingdings 3" pitchFamily="18" charset="2"/>
              <a:buNone/>
            </a:pPr>
            <a:r>
              <a:rPr lang="ar-SA" sz="2800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   </a:t>
            </a:r>
          </a:p>
        </p:txBody>
      </p:sp>
      <p:pic>
        <p:nvPicPr>
          <p:cNvPr id="6146" name="Picture 2" descr="http://esyria.sy/eafkar/jm3eetak_editor/Image/probl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2971800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6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03848" y="1783357"/>
            <a:ext cx="5688632" cy="4525963"/>
          </a:xfrm>
        </p:spPr>
        <p:txBody>
          <a:bodyPr>
            <a:noAutofit/>
          </a:bodyPr>
          <a:lstStyle/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r>
              <a:rPr lang="ar-SA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	المشكلة </a:t>
            </a:r>
            <a:r>
              <a:rPr lang="ar-SA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تعتبر عائق في سبيل هدف مرغوب، لذا يشعر الفرد إزاءها </a:t>
            </a:r>
            <a:r>
              <a:rPr lang="ar-SA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بالحيرة والتردد </a:t>
            </a:r>
            <a:r>
              <a:rPr lang="ar-SA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والضيق مما يدفعه للبحث عن حل للتخلص من هذا الضيق وبلوغ الهدف ..</a:t>
            </a:r>
          </a:p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endParaRPr lang="ar-SA" sz="1200" dirty="0" smtClean="0">
              <a:solidFill>
                <a:schemeClr val="tx1"/>
              </a:solidFill>
              <a:latin typeface="ae_AlMateen" pitchFamily="18" charset="-78"/>
              <a:cs typeface="ae_AlMateen" pitchFamily="18" charset="-78"/>
            </a:endParaRPr>
          </a:p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r>
              <a:rPr lang="ar-SA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	</a:t>
            </a:r>
            <a:r>
              <a:rPr lang="ar-SA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 </a:t>
            </a:r>
            <a:r>
              <a:rPr lang="ar-SA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والمشكلة شيء </a:t>
            </a:r>
            <a:r>
              <a:rPr lang="ar-SA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نسبــي </a:t>
            </a:r>
            <a:r>
              <a:rPr lang="ar-SA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فما يعده شخص مشكلة </a:t>
            </a:r>
            <a:r>
              <a:rPr lang="ar-SA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قــد </a:t>
            </a:r>
          </a:p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r>
              <a:rPr lang="ar-SA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	</a:t>
            </a:r>
            <a:r>
              <a:rPr lang="ar-SA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لا </a:t>
            </a:r>
            <a:r>
              <a:rPr lang="ar-SA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يكون مشكلة عند آخرين </a:t>
            </a:r>
            <a:r>
              <a:rPr lang="ar-SA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.</a:t>
            </a:r>
          </a:p>
          <a:p>
            <a:pPr algn="justLow">
              <a:lnSpc>
                <a:spcPct val="150000"/>
              </a:lnSpc>
              <a:buFont typeface="Wingdings 3" pitchFamily="18" charset="2"/>
              <a:buNone/>
            </a:pPr>
            <a:r>
              <a:rPr lang="ar-SA" dirty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	</a:t>
            </a:r>
            <a:r>
              <a:rPr lang="ar-SA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		    	 </a:t>
            </a:r>
            <a:r>
              <a:rPr lang="ar-SA" sz="18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[موسوعة </a:t>
            </a:r>
            <a:r>
              <a:rPr lang="ar-SA" sz="1800" dirty="0" err="1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ويكيبديا</a:t>
            </a:r>
            <a:r>
              <a:rPr lang="ar-SA" sz="18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 بتصرف]</a:t>
            </a:r>
            <a:endParaRPr lang="ar-SA" dirty="0">
              <a:solidFill>
                <a:schemeClr val="tx1"/>
              </a:solidFill>
              <a:latin typeface="ae_AlMateen" pitchFamily="18" charset="-78"/>
              <a:cs typeface="ae_AlMateen" pitchFamily="18" charset="-78"/>
            </a:endParaRPr>
          </a:p>
          <a:p>
            <a:pPr marL="0" indent="0">
              <a:lnSpc>
                <a:spcPct val="150000"/>
              </a:lnSpc>
              <a:buNone/>
            </a:pPr>
            <a:endParaRPr lang="ar-SA" dirty="0"/>
          </a:p>
        </p:txBody>
      </p:sp>
      <p:pic>
        <p:nvPicPr>
          <p:cNvPr id="2050" name="Picture 2" descr="http://www.thqaftok.com/wp-content/uploads/2013/07/%D8%A7%D9%84%D8%AA%D8%B1%D9%83%D9%8A%D8%B2-%D8%B9%D9%84%D9%89-%D8%AD%D9%84-%D8%A7%D9%84%D9%85%D8%B4%D9%83%D9%84%D8%A9-%D9%84%D8%A7-%D9%81%D9%8A%D9%87%D8%A71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50" y="2276872"/>
            <a:ext cx="222512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2799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6896" y="1999381"/>
            <a:ext cx="8229600" cy="4525963"/>
          </a:xfrm>
        </p:spPr>
        <p:txBody>
          <a:bodyPr>
            <a:normAutofit/>
          </a:bodyPr>
          <a:lstStyle/>
          <a:p>
            <a:pPr marL="0" indent="0" algn="justLow">
              <a:lnSpc>
                <a:spcPct val="150000"/>
              </a:lnSpc>
              <a:buNone/>
            </a:pPr>
            <a:r>
              <a:rPr lang="ar-SA" sz="2200" b="1" dirty="0" smtClean="0">
                <a:solidFill>
                  <a:schemeClr val="tx1"/>
                </a:solidFill>
              </a:rPr>
              <a:t>مجموعة أطفال يلعبون بالقرب من مسارين منفصلين لسكة الحديد .</a:t>
            </a:r>
          </a:p>
          <a:p>
            <a:pPr marL="0" indent="0" algn="justLow">
              <a:lnSpc>
                <a:spcPct val="150000"/>
              </a:lnSpc>
              <a:buNone/>
            </a:pPr>
            <a:r>
              <a:rPr lang="ar-SA" sz="2200" b="1" dirty="0" smtClean="0">
                <a:solidFill>
                  <a:schemeClr val="tx1"/>
                </a:solidFill>
              </a:rPr>
              <a:t>أحدهما معطل والآخر لا زال يعمل .</a:t>
            </a:r>
          </a:p>
          <a:p>
            <a:pPr marL="0" indent="0" algn="justLow">
              <a:lnSpc>
                <a:spcPct val="150000"/>
              </a:lnSpc>
              <a:buNone/>
            </a:pPr>
            <a:r>
              <a:rPr lang="ar-SA" sz="2200" b="1" dirty="0" smtClean="0">
                <a:solidFill>
                  <a:schemeClr val="tx1"/>
                </a:solidFill>
              </a:rPr>
              <a:t>وكان هناك طفل واحد يلعب على المسار المعطل .</a:t>
            </a:r>
          </a:p>
          <a:p>
            <a:pPr marL="0" indent="0" algn="justLow">
              <a:lnSpc>
                <a:spcPct val="150000"/>
              </a:lnSpc>
              <a:buNone/>
            </a:pPr>
            <a:r>
              <a:rPr lang="ar-SA" sz="2200" b="1" dirty="0" smtClean="0">
                <a:solidFill>
                  <a:schemeClr val="tx1"/>
                </a:solidFill>
              </a:rPr>
              <a:t>ومجموعة من تسعة أطفال يلعبون على المسار غير العاطل .</a:t>
            </a:r>
          </a:p>
          <a:p>
            <a:pPr marL="0" indent="0" algn="justLow">
              <a:lnSpc>
                <a:spcPct val="150000"/>
              </a:lnSpc>
              <a:buNone/>
            </a:pPr>
            <a:r>
              <a:rPr lang="ar-SA" sz="2200" b="1" dirty="0" smtClean="0">
                <a:solidFill>
                  <a:schemeClr val="tx1"/>
                </a:solidFill>
              </a:rPr>
              <a:t>وأنت تقف بجوار محول اتجاه القطار .</a:t>
            </a:r>
          </a:p>
          <a:p>
            <a:pPr marL="0" indent="0" algn="justLow">
              <a:lnSpc>
                <a:spcPct val="150000"/>
              </a:lnSpc>
              <a:buNone/>
            </a:pPr>
            <a:r>
              <a:rPr lang="ar-SA" sz="2200" b="1" dirty="0" smtClean="0">
                <a:solidFill>
                  <a:schemeClr val="tx1"/>
                </a:solidFill>
              </a:rPr>
              <a:t>ورأيت الأطفال والقطار قادم وليس أمامك سوى ثواني .</a:t>
            </a:r>
          </a:p>
          <a:p>
            <a:pPr marL="0" indent="0" algn="justLow">
              <a:lnSpc>
                <a:spcPct val="150000"/>
              </a:lnSpc>
              <a:buNone/>
            </a:pPr>
            <a:r>
              <a:rPr lang="ar-SA" sz="2200" b="1" dirty="0" smtClean="0">
                <a:solidFill>
                  <a:schemeClr val="tx1"/>
                </a:solidFill>
              </a:rPr>
              <a:t>أين يمكنك توجيه القطار ؟</a:t>
            </a:r>
            <a:endParaRPr lang="ar-SA" sz="22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encrypted-tbn3.gstatic.com/images?q=tbn:ANd9GcSvIUDcNd0qteh9_MEh7fMKr87ck8_IBsTIt8UP2pyz929UWs1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6" r="8289"/>
          <a:stretch/>
        </p:blipFill>
        <p:spPr bwMode="auto">
          <a:xfrm>
            <a:off x="35496" y="3212976"/>
            <a:ext cx="2917371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نشاط 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تدريبي ( 1 )</a:t>
            </a:r>
            <a:r>
              <a:rPr lang="ar-SA" sz="3600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		</a:t>
            </a:r>
            <a:r>
              <a:rPr lang="ar-SA" sz="3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cs typeface="PT Bold Heading" pitchFamily="2" charset="-78"/>
              </a:rPr>
              <a:t>جماعي</a:t>
            </a:r>
            <a:endParaRPr lang="ar-SA" sz="3600" dirty="0">
              <a:solidFill>
                <a:schemeClr val="accent3">
                  <a:lumMod val="60000"/>
                  <a:lumOff val="40000"/>
                </a:schemeClr>
              </a:solidFill>
              <a:effectLst/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1205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ar-SA" sz="4000" dirty="0">
                <a:cs typeface="PT Bold Heading" pitchFamily="2" charset="-78"/>
              </a:rPr>
              <a:t>حال الناس مع </a:t>
            </a:r>
            <a:r>
              <a:rPr lang="ar-SA" sz="4000" dirty="0" smtClean="0">
                <a:cs typeface="PT Bold Heading" pitchFamily="2" charset="-78"/>
              </a:rPr>
              <a:t>المشاكل</a:t>
            </a:r>
            <a:endParaRPr lang="ar-SA" sz="4000" dirty="0">
              <a:cs typeface="PT Bold Heading" pitchFamily="2" charset="-78"/>
            </a:endParaRPr>
          </a:p>
        </p:txBody>
      </p:sp>
      <p:pic>
        <p:nvPicPr>
          <p:cNvPr id="6" name="صورة 5" descr="images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564904"/>
            <a:ext cx="3148713" cy="28083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702234"/>
              </p:ext>
            </p:extLst>
          </p:nvPr>
        </p:nvGraphicFramePr>
        <p:xfrm>
          <a:off x="3865563" y="2474913"/>
          <a:ext cx="4943475" cy="29703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02723"/>
                <a:gridCol w="2140752"/>
              </a:tblGrid>
              <a:tr h="990104">
                <a:tc>
                  <a:txBody>
                    <a:bodyPr/>
                    <a:lstStyle/>
                    <a:p>
                      <a:pPr algn="ctr" rtl="1"/>
                      <a:endParaRPr lang="ar-SA" sz="10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AL-Mohanad Bold" pitchFamily="2" charset="-78"/>
                      </a:endParaRPr>
                    </a:p>
                    <a:p>
                      <a:pPr algn="ctr" rtl="1"/>
                      <a:r>
                        <a:rPr lang="ar-SA" sz="32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L-Mohanad Bold" pitchFamily="2" charset="-78"/>
                        </a:rPr>
                        <a:t>النفي أو الغفلة</a:t>
                      </a:r>
                      <a:endParaRPr lang="ar-SA" sz="3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AL-Mohanad Bold" pitchFamily="2" charset="-78"/>
                      </a:endParaRPr>
                    </a:p>
                  </a:txBody>
                  <a:tcPr marL="91433" marR="91433" marT="45734" marB="45734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8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AL-Mohanad Bold" pitchFamily="2" charset="-78"/>
                      </a:endParaRPr>
                    </a:p>
                    <a:p>
                      <a:pPr algn="ctr" rtl="1"/>
                      <a:r>
                        <a:rPr lang="ar-SA" sz="32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L-Mohanad Bold" pitchFamily="2" charset="-78"/>
                        </a:rPr>
                        <a:t>تتراكم</a:t>
                      </a:r>
                      <a:endParaRPr lang="ar-SA" sz="3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AL-Mohanad Bold" pitchFamily="2" charset="-78"/>
                      </a:endParaRPr>
                    </a:p>
                  </a:txBody>
                  <a:tcPr marL="91433" marR="91433" marT="45734" marB="45734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990104">
                <a:tc>
                  <a:txBody>
                    <a:bodyPr/>
                    <a:lstStyle/>
                    <a:p>
                      <a:pPr algn="ctr" rtl="1"/>
                      <a:endParaRPr lang="ar-SA" sz="10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AL-Mohanad Bold" pitchFamily="2" charset="-78"/>
                      </a:endParaRPr>
                    </a:p>
                    <a:p>
                      <a:pPr algn="ctr" rtl="1"/>
                      <a:r>
                        <a:rPr kumimoji="0" lang="ar-SA" sz="3200" b="0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L-Mohanad Bold" pitchFamily="2" charset="-78"/>
                        </a:rPr>
                        <a:t>التضخيم</a:t>
                      </a:r>
                      <a:r>
                        <a:rPr lang="ar-SA" sz="32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L-Mohanad Bold" pitchFamily="2" charset="-78"/>
                        </a:rPr>
                        <a:t> </a:t>
                      </a:r>
                      <a:r>
                        <a:rPr kumimoji="0" lang="ar-SA" sz="3200" b="0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L-Mohanad Bold" pitchFamily="2" charset="-78"/>
                        </a:rPr>
                        <a:t>والتهويل</a:t>
                      </a:r>
                    </a:p>
                  </a:txBody>
                  <a:tcPr marL="91433" marR="91433" marT="45734" marB="45734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10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AL-Mohanad Bold" pitchFamily="2" charset="-78"/>
                      </a:endParaRPr>
                    </a:p>
                    <a:p>
                      <a:pPr algn="ctr" rtl="1"/>
                      <a:r>
                        <a:rPr kumimoji="0" lang="ar-SA" sz="3200" b="0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L-Mohanad Bold" pitchFamily="2" charset="-78"/>
                        </a:rPr>
                        <a:t>اليأس</a:t>
                      </a:r>
                    </a:p>
                  </a:txBody>
                  <a:tcPr marL="91433" marR="91433" marT="45734" marB="45734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990104">
                <a:tc>
                  <a:txBody>
                    <a:bodyPr/>
                    <a:lstStyle/>
                    <a:p>
                      <a:pPr algn="ctr" rtl="1"/>
                      <a:endParaRPr lang="ar-SA" sz="10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AL-Mohanad Bold" pitchFamily="2" charset="-78"/>
                      </a:endParaRPr>
                    </a:p>
                    <a:p>
                      <a:pPr algn="ctr" rtl="1"/>
                      <a:r>
                        <a:rPr kumimoji="0" lang="ar-SA" sz="3200" b="0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L-Mohanad Bold" pitchFamily="2" charset="-78"/>
                        </a:rPr>
                        <a:t>الاعتدال والتوسط</a:t>
                      </a:r>
                    </a:p>
                  </a:txBody>
                  <a:tcPr marL="91433" marR="91433" marT="45734" marB="45734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10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AL-Mohanad Bold" pitchFamily="2" charset="-78"/>
                      </a:endParaRPr>
                    </a:p>
                    <a:p>
                      <a:pPr algn="ctr" rtl="1"/>
                      <a:r>
                        <a:rPr kumimoji="0" lang="ar-SA" sz="3200" b="0" kern="1200" dirty="0" smtClean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L-Mohanad Bold" pitchFamily="2" charset="-78"/>
                        </a:rPr>
                        <a:t>الحل</a:t>
                      </a:r>
                    </a:p>
                  </a:txBody>
                  <a:tcPr marL="91433" marR="91433" marT="45734" marB="45734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71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cs typeface="PT Bold Heading" pitchFamily="2" charset="-78"/>
              </a:rPr>
              <a:t>خصائص الخبرة في حل المشكلات</a:t>
            </a:r>
            <a:endParaRPr lang="ar-SA" sz="4000" dirty="0">
              <a:cs typeface="PT Bold Heading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7624" y="2431429"/>
            <a:ext cx="7725544" cy="4525963"/>
          </a:xfrm>
        </p:spPr>
        <p:txBody>
          <a:bodyPr>
            <a:normAutofit/>
          </a:bodyPr>
          <a:lstStyle/>
          <a:p>
            <a:pPr algn="justLow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6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الاتجاهات الإيجابية نحو المشكلات والثقة بحلها .</a:t>
            </a:r>
          </a:p>
          <a:p>
            <a:pPr algn="justLow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6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الحرص على الدقة ، وفهم الحقائق والعلاقات .</a:t>
            </a:r>
          </a:p>
          <a:p>
            <a:pPr algn="justLow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6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تجزئة المشكلة وتحليل المشكلة .</a:t>
            </a:r>
          </a:p>
          <a:p>
            <a:pPr algn="justLow">
              <a:lnSpc>
                <a:spcPct val="150000"/>
              </a:lnSpc>
              <a:buClr>
                <a:srgbClr val="0070C0"/>
              </a:buClr>
              <a:buFont typeface="Wingdings" pitchFamily="2" charset="2"/>
              <a:buChar char="q"/>
            </a:pPr>
            <a:r>
              <a:rPr lang="ar-SA" sz="2600" dirty="0" smtClean="0">
                <a:solidFill>
                  <a:schemeClr val="tx1"/>
                </a:solidFill>
                <a:latin typeface="ae_AlMateen" pitchFamily="18" charset="-78"/>
                <a:cs typeface="ae_AlMateen" pitchFamily="18" charset="-78"/>
              </a:rPr>
              <a:t>التأمل في حل المشكلة وتجنب التسرع .</a:t>
            </a:r>
          </a:p>
        </p:txBody>
      </p:sp>
      <p:sp>
        <p:nvSpPr>
          <p:cNvPr id="4" name="AutoShape 2" descr="نتيجة بحث الصور عن حل المشكلة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564904"/>
            <a:ext cx="2914728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23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عنصر نائب للمحتوى 2"/>
          <p:cNvSpPr>
            <a:spLocks noGrp="1"/>
          </p:cNvSpPr>
          <p:nvPr>
            <p:ph idx="1"/>
          </p:nvPr>
        </p:nvSpPr>
        <p:spPr>
          <a:xfrm>
            <a:off x="1454967" y="4365104"/>
            <a:ext cx="6213377" cy="865187"/>
          </a:xfrm>
        </p:spPr>
        <p:txBody>
          <a:bodyPr>
            <a:noAutofit/>
          </a:bodyPr>
          <a:lstStyle/>
          <a:p>
            <a:pPr algn="ctr">
              <a:buFont typeface="Wingdings 3" pitchFamily="18" charset="2"/>
              <a:buNone/>
            </a:pPr>
            <a:r>
              <a:rPr lang="ar-SA" sz="4000" smtClean="0">
                <a:cs typeface="AL-Gemah-Almajd" pitchFamily="2" charset="-78"/>
              </a:rPr>
              <a:t>المشكلة ليست في المشكلة نفسها ..</a:t>
            </a:r>
          </a:p>
          <a:p>
            <a:pPr algn="ctr">
              <a:buFont typeface="Wingdings 3" pitchFamily="18" charset="2"/>
              <a:buNone/>
            </a:pPr>
            <a:r>
              <a:rPr lang="ar-SA" sz="4000" smtClean="0">
                <a:cs typeface="AL-Gemah-Almajd" pitchFamily="2" charset="-78"/>
              </a:rPr>
              <a:t>بل المشكلة في أسلوب التعاطي معها !!</a:t>
            </a:r>
          </a:p>
        </p:txBody>
      </p:sp>
      <p:pic>
        <p:nvPicPr>
          <p:cNvPr id="90114" name="Picture 2" descr="http://t2.gstatic.com/images?q=tbn:ANd9GcQeWgADkwl6_TeJ7DEkaZSphSDNmluI1KvSLuV7IlA93aeP6BWE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959411"/>
            <a:ext cx="3394100" cy="1583473"/>
          </a:xfrm>
          <a:prstGeom prst="roundRect">
            <a:avLst>
              <a:gd name="adj" fmla="val 335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203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ar-SA" sz="4400" dirty="0" smtClean="0">
                <a:cs typeface="AL-Mohanad Bold" pitchFamily="2" charset="-78"/>
              </a:rPr>
              <a:t>قواعد نفسية للتعاطي مع المشكلات</a:t>
            </a:r>
            <a:endParaRPr lang="ar-SA" sz="4400" dirty="0">
              <a:cs typeface="AL-Mohanad Bold" pitchFamily="2" charset="-78"/>
            </a:endParaRPr>
          </a:p>
        </p:txBody>
      </p:sp>
      <p:sp>
        <p:nvSpPr>
          <p:cNvPr id="46083" name="عنصر نائب للمحتوى 2"/>
          <p:cNvSpPr>
            <a:spLocks noGrp="1"/>
          </p:cNvSpPr>
          <p:nvPr>
            <p:ph idx="1"/>
          </p:nvPr>
        </p:nvSpPr>
        <p:spPr>
          <a:xfrm>
            <a:off x="518864" y="1800448"/>
            <a:ext cx="8229600" cy="515694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قاعدة 20 / 80 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قاعدة 10 / 90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قاعدة أقصى ما يمكن حدوثه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معادلة الحل ( تفكير سليم = حل سليم )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حجِّم مشكلتك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كن شجاعاً وقل : أنا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واجه مشكلتك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التعايش مع المشكلة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كن حساسًا قبل حدوث المشكلة 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لست وحدك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كن واقعياً ولا تكن عاطفياً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ليس سبب بل عدة أسباب</a:t>
            </a:r>
          </a:p>
          <a:p>
            <a:pPr>
              <a:buFont typeface="Wingdings" pitchFamily="2" charset="2"/>
              <a:buChar char="ü"/>
            </a:pPr>
            <a:r>
              <a:rPr lang="ar-SA" sz="2200" b="1" dirty="0" smtClean="0">
                <a:cs typeface="+mj-cs"/>
              </a:rPr>
              <a:t>احمد الله دوماً</a:t>
            </a:r>
          </a:p>
        </p:txBody>
      </p:sp>
      <p:pic>
        <p:nvPicPr>
          <p:cNvPr id="91138" name="Picture 2" descr="http://t2.gstatic.com/images?q=tbn:ANd9GcQiAfDJ-0Ocbxhnipr8lnYINUuL2rZAVjYhmiVo1dXLeVrmS_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60776">
            <a:off x="589558" y="2571107"/>
            <a:ext cx="3355178" cy="25348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3735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مركّب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2820</TotalTime>
  <Words>707</Words>
  <Application>Microsoft Office PowerPoint</Application>
  <PresentationFormat>عرض على الشاشة (3:4)‏</PresentationFormat>
  <Paragraphs>186</Paragraphs>
  <Slides>26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26</vt:i4>
      </vt:variant>
    </vt:vector>
  </HeadingPairs>
  <TitlesOfParts>
    <vt:vector size="28" baseType="lpstr">
      <vt:lpstr>Decatur</vt:lpstr>
      <vt:lpstr>نسق Office</vt:lpstr>
      <vt:lpstr>حل المشكلات</vt:lpstr>
      <vt:lpstr>دليل الدورة التدريبية</vt:lpstr>
      <vt:lpstr>مفهوم المشكلة</vt:lpstr>
      <vt:lpstr>عرض تقديمي في PowerPoint</vt:lpstr>
      <vt:lpstr>نشاط تدريبي ( 1 )  جماعي</vt:lpstr>
      <vt:lpstr>حال الناس مع المشاكل</vt:lpstr>
      <vt:lpstr>خصائص الخبرة في حل المشكلات</vt:lpstr>
      <vt:lpstr>عرض تقديمي في PowerPoint</vt:lpstr>
      <vt:lpstr>قواعد نفسية للتعاطي مع المشكلات</vt:lpstr>
      <vt:lpstr>نشاط تدريبي ( 2 )  جماعي</vt:lpstr>
      <vt:lpstr>أساليب حل المشكلات</vt:lpstr>
      <vt:lpstr>الأسلوب العلمي</vt:lpstr>
      <vt:lpstr>جمع البدائل باستخدام العصف الذهني</vt:lpstr>
      <vt:lpstr>عرض تقديمي في PowerPoint</vt:lpstr>
      <vt:lpstr>عرض تقديمي في PowerPoint</vt:lpstr>
      <vt:lpstr>عرض تقديمي في PowerPoint</vt:lpstr>
      <vt:lpstr>احــــــــذر</vt:lpstr>
      <vt:lpstr>عرض تقديمي في PowerPoint</vt:lpstr>
      <vt:lpstr>نشاط تدريبي ( 3 )  جماعي</vt:lpstr>
      <vt:lpstr>نشاط تدريبي ( 4 )  جماعي</vt:lpstr>
      <vt:lpstr>نشاط تدريبي ( 5 )  جماعي</vt:lpstr>
      <vt:lpstr>عرض تقديمي في PowerPoint</vt:lpstr>
      <vt:lpstr>عرض تقديمي في PowerPoint</vt:lpstr>
      <vt:lpstr>عرض تقديمي في PowerPoint</vt:lpstr>
      <vt:lpstr>انتهت الرحلة ..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المبادرة والهمة في العمل</dc:title>
  <dc:creator>sa</dc:creator>
  <cp:lastModifiedBy>sa</cp:lastModifiedBy>
  <cp:revision>198</cp:revision>
  <dcterms:created xsi:type="dcterms:W3CDTF">2014-11-11T17:47:36Z</dcterms:created>
  <dcterms:modified xsi:type="dcterms:W3CDTF">2015-09-14T21:31:08Z</dcterms:modified>
</cp:coreProperties>
</file>