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4" d="100"/>
          <a:sy n="74" d="100"/>
        </p:scale>
        <p:origin x="-1800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069F1-18F5-4FA5-8BF6-70EAB371DF5D}" type="datetimeFigureOut">
              <a:rPr lang="ar-SA" smtClean="0"/>
              <a:pPr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8EDDE-C6A6-439A-AD61-E453DC153CD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928802" y="59264"/>
            <a:ext cx="3143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S</a:t>
            </a:r>
            <a:r>
              <a:rPr lang="en-US" sz="1400" b="1" dirty="0" smtClean="0"/>
              <a:t>econd Grade  Test (4)</a:t>
            </a:r>
            <a:endParaRPr lang="ar-SA" sz="1400" b="1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85728" y="428596"/>
            <a:ext cx="6143668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l"/>
            <a:r>
              <a:rPr lang="en-US" sz="1400" b="1" u="sng" dirty="0" smtClean="0"/>
              <a:t>1-Answer </a:t>
            </a:r>
            <a:r>
              <a:rPr lang="en-US" sz="1400" b="1" u="sng" dirty="0" smtClean="0"/>
              <a:t>the Following </a:t>
            </a:r>
            <a:r>
              <a:rPr lang="en-US" sz="1400" b="1" u="sng" dirty="0" smtClean="0"/>
              <a:t>questions:</a:t>
            </a:r>
            <a:endParaRPr lang="en-US" sz="1400" b="1" u="sng" dirty="0" smtClean="0"/>
          </a:p>
          <a:p>
            <a:pPr algn="l"/>
            <a:r>
              <a:rPr lang="en-US" sz="1400" dirty="0"/>
              <a:t> </a:t>
            </a:r>
            <a:r>
              <a:rPr lang="en-US" sz="1400" dirty="0" smtClean="0"/>
              <a:t>1-What  2 things that make you laugh?</a:t>
            </a:r>
          </a:p>
          <a:p>
            <a:pPr algn="l"/>
            <a:r>
              <a:rPr lang="en-US" sz="1400" dirty="0" smtClean="0"/>
              <a:t>……………………………………………………………………………………………………………………….……..</a:t>
            </a:r>
          </a:p>
          <a:p>
            <a:pPr algn="l"/>
            <a:r>
              <a:rPr lang="en-US" sz="1400" dirty="0" smtClean="0"/>
              <a:t>2-Mention 2 </a:t>
            </a:r>
            <a:r>
              <a:rPr lang="en-US" sz="1400" dirty="0" err="1" smtClean="0"/>
              <a:t>flavours</a:t>
            </a:r>
            <a:r>
              <a:rPr lang="en-US" sz="1400" dirty="0" smtClean="0"/>
              <a:t> of food.</a:t>
            </a:r>
          </a:p>
          <a:p>
            <a:pPr algn="l"/>
            <a:r>
              <a:rPr lang="en-US" sz="1400" dirty="0" smtClean="0"/>
              <a:t>……………………………………………………………………………………………………………………………..</a:t>
            </a:r>
          </a:p>
          <a:p>
            <a:pPr algn="l"/>
            <a:endParaRPr lang="ar-SA" sz="14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14290" y="1785918"/>
            <a:ext cx="607223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200" b="1" u="sng" dirty="0" smtClean="0"/>
              <a:t>2-Write the correct words under the pictures:</a:t>
            </a:r>
            <a:endParaRPr lang="en-US" sz="1200" b="1" u="sng" dirty="0" smtClean="0"/>
          </a:p>
        </p:txBody>
      </p:sp>
      <p:sp>
        <p:nvSpPr>
          <p:cNvPr id="7" name="مربع نص 6"/>
          <p:cNvSpPr txBox="1"/>
          <p:nvPr/>
        </p:nvSpPr>
        <p:spPr>
          <a:xfrm>
            <a:off x="214290" y="3000364"/>
            <a:ext cx="6429420" cy="189282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3- Complete with the suitable words</a:t>
            </a:r>
            <a:r>
              <a:rPr lang="en-US" sz="1300" b="1" u="sng" dirty="0" smtClean="0"/>
              <a:t>:</a:t>
            </a:r>
          </a:p>
          <a:p>
            <a:pPr algn="l"/>
            <a:r>
              <a:rPr lang="en-US" sz="1300" b="1" dirty="0" smtClean="0"/>
              <a:t>                           aroma/ bilingual/ peak/ distinguish/ astonished</a:t>
            </a:r>
            <a:endParaRPr lang="en-US" sz="1300" b="1" dirty="0" smtClean="0"/>
          </a:p>
          <a:p>
            <a:pPr algn="l"/>
            <a:r>
              <a:rPr lang="en-US" sz="1300" dirty="0" smtClean="0"/>
              <a:t>1-Keiko is ………………………………….She was born in Japan , but moved to </a:t>
            </a:r>
            <a:r>
              <a:rPr lang="en-US" sz="1300" smtClean="0"/>
              <a:t>the USA when </a:t>
            </a:r>
            <a:r>
              <a:rPr lang="en-US" sz="1300" dirty="0" smtClean="0"/>
              <a:t>she was young. Now she can speak Japanese and English perfectly.</a:t>
            </a:r>
          </a:p>
          <a:p>
            <a:pPr algn="l"/>
            <a:r>
              <a:rPr lang="en-US" sz="1300" dirty="0" smtClean="0"/>
              <a:t>2-I am  ………………………….by  the number of people who don’t like school. It is amazing! We  need school if we want to get anywhere in the world.</a:t>
            </a:r>
          </a:p>
          <a:p>
            <a:pPr algn="l"/>
            <a:r>
              <a:rPr lang="en-US" sz="1300" dirty="0" smtClean="0"/>
              <a:t>3-My mother is such a gourmet cook that it’s difficult to ………………………………..between her cooking and restaurant cooking.</a:t>
            </a:r>
          </a:p>
          <a:p>
            <a:pPr algn="l"/>
            <a:r>
              <a:rPr lang="en-US" sz="1300" dirty="0" smtClean="0"/>
              <a:t>4-The ………………………….of fresh baked bread in the kitchen is making my mouth water.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-24" y="4857752"/>
            <a:ext cx="5286412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dirty="0" smtClean="0"/>
              <a:t>4- Match </a:t>
            </a:r>
            <a:r>
              <a:rPr lang="en-US" sz="1300" b="1" dirty="0" smtClean="0"/>
              <a:t>the </a:t>
            </a:r>
            <a:r>
              <a:rPr lang="en-US" sz="1300" b="1" dirty="0" smtClean="0"/>
              <a:t>words with the meanings:</a:t>
            </a:r>
          </a:p>
          <a:p>
            <a:pPr algn="l"/>
            <a:endParaRPr lang="ar-SA" sz="1300" b="1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857232" y="5109224"/>
          <a:ext cx="5715040" cy="14630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12324"/>
                <a:gridCol w="2202716"/>
              </a:tblGrid>
              <a:tr h="24319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B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A</a:t>
                      </a:r>
                      <a:endParaRPr lang="ar-S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(</a:t>
                      </a:r>
                      <a:r>
                        <a:rPr lang="en-US" sz="1400" b="0" baseline="0" dirty="0" smtClean="0"/>
                        <a:t>     ) </a:t>
                      </a:r>
                      <a:r>
                        <a:rPr lang="en-US" sz="1400" b="0" baseline="0" dirty="0" smtClean="0"/>
                        <a:t>make you feel happy</a:t>
                      </a:r>
                      <a:endParaRPr lang="en-US" sz="1400" b="0" baseline="0" dirty="0" smtClean="0"/>
                    </a:p>
                    <a:p>
                      <a:pPr algn="l" rtl="1"/>
                      <a:r>
                        <a:rPr lang="en-US" sz="1400" b="0" baseline="0" dirty="0" smtClean="0"/>
                        <a:t>(     ) </a:t>
                      </a:r>
                      <a:r>
                        <a:rPr lang="en-US" sz="1400" b="0" baseline="0" dirty="0" smtClean="0"/>
                        <a:t>someone who sells something</a:t>
                      </a:r>
                      <a:endParaRPr lang="en-US" sz="1400" b="0" baseline="0" dirty="0" smtClean="0"/>
                    </a:p>
                    <a:p>
                      <a:pPr algn="l" rtl="1"/>
                      <a:r>
                        <a:rPr lang="en-US" sz="1400" b="0" baseline="0" dirty="0" smtClean="0"/>
                        <a:t>(     ) </a:t>
                      </a:r>
                      <a:r>
                        <a:rPr lang="en-US" sz="1400" b="0" dirty="0" smtClean="0"/>
                        <a:t>interested</a:t>
                      </a:r>
                      <a:r>
                        <a:rPr lang="en-US" sz="1400" b="0" baseline="0" dirty="0" smtClean="0"/>
                        <a:t> in something</a:t>
                      </a:r>
                      <a:endParaRPr lang="en-US" sz="1400" b="0" baseline="0" dirty="0" smtClean="0"/>
                    </a:p>
                    <a:p>
                      <a:pPr algn="l" rtl="1"/>
                      <a:r>
                        <a:rPr lang="en-US" sz="1400" b="0" baseline="0" dirty="0" smtClean="0"/>
                        <a:t>( </a:t>
                      </a:r>
                      <a:r>
                        <a:rPr lang="en-US" sz="1400" b="0" baseline="0" dirty="0" smtClean="0"/>
                        <a:t>    )toxins</a:t>
                      </a:r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1- fascinated</a:t>
                      </a:r>
                      <a:endParaRPr lang="en-US" sz="1400" b="0" dirty="0" smtClean="0"/>
                    </a:p>
                    <a:p>
                      <a:pPr algn="l" rtl="1"/>
                      <a:r>
                        <a:rPr lang="en-US" sz="1400" b="0" dirty="0" smtClean="0"/>
                        <a:t>2-cheer</a:t>
                      </a:r>
                      <a:r>
                        <a:rPr lang="en-US" sz="1400" b="0" baseline="0" dirty="0" smtClean="0"/>
                        <a:t> you up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3</a:t>
                      </a:r>
                      <a:r>
                        <a:rPr lang="en-US" sz="1400" b="0" dirty="0" smtClean="0"/>
                        <a:t>-poisons</a:t>
                      </a:r>
                      <a:endParaRPr lang="en-US" sz="1400" b="0" dirty="0" smtClean="0"/>
                    </a:p>
                    <a:p>
                      <a:pPr algn="l" rtl="1"/>
                      <a:r>
                        <a:rPr lang="en-US" sz="1400" b="0" dirty="0" smtClean="0"/>
                        <a:t>4-spread</a:t>
                      </a:r>
                    </a:p>
                    <a:p>
                      <a:pPr algn="l" rtl="1"/>
                      <a:r>
                        <a:rPr lang="en-US" sz="1400" b="0" dirty="0" smtClean="0"/>
                        <a:t>5-vendor</a:t>
                      </a:r>
                      <a:endParaRPr lang="ar-SA" sz="14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raheel66ee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94" y="2015602"/>
            <a:ext cx="590577" cy="841886"/>
          </a:xfrm>
          <a:prstGeom prst="rect">
            <a:avLst/>
          </a:prstGeom>
          <a:noFill/>
        </p:spPr>
      </p:pic>
      <p:pic>
        <p:nvPicPr>
          <p:cNvPr id="1027" name="Picture 3" descr="C:\Users\raheel66ee\Desktop\تنزي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41" y="2071670"/>
            <a:ext cx="571504" cy="593317"/>
          </a:xfrm>
          <a:prstGeom prst="rect">
            <a:avLst/>
          </a:prstGeom>
          <a:noFill/>
        </p:spPr>
      </p:pic>
      <p:pic>
        <p:nvPicPr>
          <p:cNvPr id="1028" name="Picture 4" descr="C:\Users\raheel66ee\Desktop\images.jpg"/>
          <p:cNvPicPr>
            <a:picLocks noChangeAspect="1" noChangeArrowheads="1"/>
          </p:cNvPicPr>
          <p:nvPr/>
        </p:nvPicPr>
        <p:blipFill>
          <a:blip r:embed="rId4"/>
          <a:srcRect l="2272" b="7423"/>
          <a:stretch>
            <a:fillRect/>
          </a:stretch>
        </p:blipFill>
        <p:spPr bwMode="auto">
          <a:xfrm>
            <a:off x="3000372" y="1928794"/>
            <a:ext cx="904874" cy="892248"/>
          </a:xfrm>
          <a:prstGeom prst="rect">
            <a:avLst/>
          </a:prstGeom>
          <a:noFill/>
        </p:spPr>
      </p:pic>
      <p:pic>
        <p:nvPicPr>
          <p:cNvPr id="1029" name="Picture 5" descr="C:\Users\raheel66ee\Desktop\images (1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3380" y="2071670"/>
            <a:ext cx="859862" cy="633410"/>
          </a:xfrm>
          <a:prstGeom prst="rect">
            <a:avLst/>
          </a:prstGeom>
          <a:noFill/>
        </p:spPr>
      </p:pic>
      <p:pic>
        <p:nvPicPr>
          <p:cNvPr id="1030" name="Picture 6" descr="C:\Users\raheel66ee\Desktop\تنزيل (1).jpg"/>
          <p:cNvPicPr>
            <a:picLocks noChangeAspect="1" noChangeArrowheads="1"/>
          </p:cNvPicPr>
          <p:nvPr/>
        </p:nvPicPr>
        <p:blipFill>
          <a:blip r:embed="rId6"/>
          <a:srcRect l="4670" b="9386"/>
          <a:stretch>
            <a:fillRect/>
          </a:stretch>
        </p:blipFill>
        <p:spPr bwMode="auto">
          <a:xfrm>
            <a:off x="5500703" y="1857356"/>
            <a:ext cx="642942" cy="930135"/>
          </a:xfrm>
          <a:prstGeom prst="rect">
            <a:avLst/>
          </a:prstGeom>
          <a:noFill/>
        </p:spPr>
      </p:pic>
      <p:sp>
        <p:nvSpPr>
          <p:cNvPr id="13" name="مربع نص 12"/>
          <p:cNvSpPr txBox="1"/>
          <p:nvPr/>
        </p:nvSpPr>
        <p:spPr>
          <a:xfrm>
            <a:off x="-24" y="6643702"/>
            <a:ext cx="7000924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400" b="1" u="sng" dirty="0" smtClean="0"/>
              <a:t>5-Grammar</a:t>
            </a:r>
          </a:p>
          <a:p>
            <a:pPr algn="l"/>
            <a:r>
              <a:rPr lang="en-US" sz="1400" dirty="0" smtClean="0"/>
              <a:t>1-What will happen if your friends never call you?</a:t>
            </a:r>
          </a:p>
          <a:p>
            <a:pPr algn="l"/>
            <a:r>
              <a:rPr lang="en-US" sz="1400" dirty="0" smtClean="0"/>
              <a:t>………………………………………………………………………………….</a:t>
            </a:r>
            <a:r>
              <a:rPr lang="en-US" sz="1400" b="1" u="sng" dirty="0" smtClean="0"/>
              <a:t>(Answer with get+ </a:t>
            </a:r>
            <a:r>
              <a:rPr lang="en-US" sz="1400" b="1" u="sng" dirty="0" err="1" smtClean="0"/>
              <a:t>adj</a:t>
            </a:r>
            <a:r>
              <a:rPr lang="en-US" sz="1400" b="1" u="sng" dirty="0" smtClean="0"/>
              <a:t>/past participle)</a:t>
            </a:r>
          </a:p>
          <a:p>
            <a:pPr algn="l"/>
            <a:endParaRPr lang="en-US" sz="1400" b="1" u="sng" dirty="0" smtClean="0"/>
          </a:p>
          <a:p>
            <a:pPr algn="l"/>
            <a:r>
              <a:rPr lang="en-US" sz="1400" b="1" u="sng" dirty="0" smtClean="0"/>
              <a:t>2-Write a sentence about the picture  using  a phrasal verb</a:t>
            </a:r>
            <a:r>
              <a:rPr lang="en-US" sz="1400" dirty="0" smtClean="0"/>
              <a:t>.</a:t>
            </a:r>
          </a:p>
          <a:p>
            <a:pPr algn="l"/>
            <a:r>
              <a:rPr lang="en-US" sz="1400" dirty="0" smtClean="0"/>
              <a:t>…………………………………………………………………………………………………………….</a:t>
            </a:r>
          </a:p>
          <a:p>
            <a:pPr algn="l"/>
            <a:endParaRPr lang="en-US" sz="1400" b="1" u="sng" dirty="0" smtClean="0"/>
          </a:p>
          <a:p>
            <a:pPr algn="l"/>
            <a:r>
              <a:rPr lang="en-US" sz="1400" b="1" u="sng" dirty="0" smtClean="0"/>
              <a:t>3- Choose correctly:</a:t>
            </a:r>
          </a:p>
          <a:p>
            <a:pPr algn="l"/>
            <a:r>
              <a:rPr lang="en-US" sz="1400" dirty="0" smtClean="0"/>
              <a:t>a-I am never (frightening/ frightened) by noises in the dark.</a:t>
            </a:r>
          </a:p>
          <a:p>
            <a:pPr algn="l"/>
            <a:r>
              <a:rPr lang="en-US" sz="1400" dirty="0" smtClean="0"/>
              <a:t>b-Many people find winter to be a (depressing/ depressed) season.</a:t>
            </a:r>
          </a:p>
          <a:p>
            <a:pPr algn="l"/>
            <a:endParaRPr lang="ar-SA" sz="1400" dirty="0"/>
          </a:p>
        </p:txBody>
      </p:sp>
      <p:pic>
        <p:nvPicPr>
          <p:cNvPr id="1031" name="Picture 7" descr="C:\Users\raheel66ee\Desktop\تنزيل (3).jpg"/>
          <p:cNvPicPr>
            <a:picLocks noChangeAspect="1" noChangeArrowheads="1"/>
          </p:cNvPicPr>
          <p:nvPr/>
        </p:nvPicPr>
        <p:blipFill>
          <a:blip r:embed="rId7"/>
          <a:srcRect l="2381" b="8750"/>
          <a:stretch>
            <a:fillRect/>
          </a:stretch>
        </p:blipFill>
        <p:spPr bwMode="auto">
          <a:xfrm>
            <a:off x="5214950" y="7500958"/>
            <a:ext cx="1444418" cy="1071570"/>
          </a:xfrm>
          <a:prstGeom prst="rect">
            <a:avLst/>
          </a:prstGeom>
          <a:noFill/>
        </p:spPr>
      </p:pic>
      <p:sp>
        <p:nvSpPr>
          <p:cNvPr id="15" name="سهم إلى اليمين 14"/>
          <p:cNvSpPr/>
          <p:nvPr/>
        </p:nvSpPr>
        <p:spPr>
          <a:xfrm>
            <a:off x="5286388" y="7572396"/>
            <a:ext cx="214314" cy="14287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857364" y="64770"/>
            <a:ext cx="3143272" cy="2923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dirty="0" smtClean="0"/>
              <a:t>Third Grade  Test (4)</a:t>
            </a:r>
            <a:endParaRPr lang="ar-SA" sz="1300" b="1" dirty="0"/>
          </a:p>
        </p:txBody>
      </p:sp>
      <p:sp>
        <p:nvSpPr>
          <p:cNvPr id="3" name="مربع نص 2"/>
          <p:cNvSpPr txBox="1"/>
          <p:nvPr/>
        </p:nvSpPr>
        <p:spPr>
          <a:xfrm>
            <a:off x="71414" y="357158"/>
            <a:ext cx="6143668" cy="149271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1-Complete the sentences with the suitable </a:t>
            </a:r>
            <a:r>
              <a:rPr lang="en-US" sz="1300" b="1" u="sng" dirty="0" smtClean="0"/>
              <a:t>words</a:t>
            </a:r>
            <a:r>
              <a:rPr lang="en-US" sz="1300" b="1" u="sng" dirty="0" smtClean="0"/>
              <a:t>:</a:t>
            </a:r>
          </a:p>
          <a:p>
            <a:pPr algn="l"/>
            <a:r>
              <a:rPr lang="en-US" sz="1300" dirty="0" smtClean="0"/>
              <a:t>a-Cleopatra made  her lipstick from ……………………………..….&amp; …………………………….………….</a:t>
            </a:r>
          </a:p>
          <a:p>
            <a:pPr algn="l"/>
            <a:r>
              <a:rPr lang="en-US" sz="1300" dirty="0" smtClean="0"/>
              <a:t>b-The ancient Egyptians  used  hairbrushes made of ………………..………..&amp; ……….........…….</a:t>
            </a:r>
          </a:p>
          <a:p>
            <a:pPr algn="l"/>
            <a:endParaRPr lang="en-US" sz="1300" dirty="0" smtClean="0"/>
          </a:p>
          <a:p>
            <a:pPr algn="l"/>
            <a:r>
              <a:rPr lang="en-US" sz="1300" b="1" u="sng" dirty="0" smtClean="0"/>
              <a:t>2- </a:t>
            </a:r>
            <a:r>
              <a:rPr lang="en-US" sz="1300" b="1" u="sng" dirty="0" smtClean="0"/>
              <a:t>Where can you see beauty? </a:t>
            </a:r>
            <a:endParaRPr lang="en-US" sz="1300" b="1" u="sng" dirty="0" smtClean="0"/>
          </a:p>
          <a:p>
            <a:pPr algn="l"/>
            <a:r>
              <a:rPr lang="en-US" sz="1300" dirty="0" smtClean="0"/>
              <a:t>……………………………………………………………………………………….</a:t>
            </a:r>
            <a:endParaRPr lang="en-US" sz="1300" dirty="0" smtClean="0"/>
          </a:p>
          <a:p>
            <a:pPr algn="l"/>
            <a:endParaRPr lang="ar-SA" sz="13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1414" y="1571604"/>
            <a:ext cx="6072230" cy="2923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3-Match </a:t>
            </a:r>
            <a:r>
              <a:rPr lang="en-US" sz="1300" b="1" u="sng" dirty="0" smtClean="0"/>
              <a:t>the standards of beauty with its people:</a:t>
            </a: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214290" y="1928794"/>
          <a:ext cx="3857652" cy="1315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63086"/>
                <a:gridCol w="209456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B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A</a:t>
                      </a:r>
                      <a:endParaRPr lang="ar-S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(</a:t>
                      </a:r>
                      <a:r>
                        <a:rPr lang="en-US" sz="1400" b="0" baseline="0" dirty="0" smtClean="0"/>
                        <a:t>     ) plump figure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(     ) symmetry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(     ) high forehead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(    )tiny feet</a:t>
                      </a:r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1-Ancient Greeks</a:t>
                      </a:r>
                    </a:p>
                    <a:p>
                      <a:pPr algn="l" rtl="1"/>
                      <a:r>
                        <a:rPr lang="en-US" sz="1400" b="0" dirty="0" smtClean="0"/>
                        <a:t>2-Elizabethan Era</a:t>
                      </a:r>
                    </a:p>
                    <a:p>
                      <a:pPr algn="l" rtl="1"/>
                      <a:r>
                        <a:rPr lang="en-US" sz="1400" b="0" dirty="0" smtClean="0"/>
                        <a:t>3-China</a:t>
                      </a:r>
                    </a:p>
                    <a:p>
                      <a:pPr algn="l" rtl="1"/>
                      <a:r>
                        <a:rPr lang="en-US" sz="1400" b="0" dirty="0" smtClean="0"/>
                        <a:t>4-Between</a:t>
                      </a:r>
                      <a:r>
                        <a:rPr lang="en-US" sz="1400" b="0" baseline="0" dirty="0" smtClean="0"/>
                        <a:t> 1500 &amp; 1900</a:t>
                      </a:r>
                      <a:endParaRPr lang="ar-SA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214290" y="3428992"/>
            <a:ext cx="6429420" cy="14927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u="sng" dirty="0" smtClean="0"/>
              <a:t>4- </a:t>
            </a:r>
            <a:r>
              <a:rPr lang="en-US" sz="1300" b="1" u="sng" dirty="0" smtClean="0"/>
              <a:t>Complete with the suitable words</a:t>
            </a:r>
            <a:r>
              <a:rPr lang="en-US" sz="1300" b="1" u="sng" dirty="0" smtClean="0"/>
              <a:t>:</a:t>
            </a:r>
          </a:p>
          <a:p>
            <a:pPr algn="ctr"/>
            <a:r>
              <a:rPr lang="en-US" sz="1300" b="1" u="sng" dirty="0" smtClean="0"/>
              <a:t>( brilliant- rumor- elements- immune-synthetic)</a:t>
            </a:r>
            <a:endParaRPr lang="en-US" sz="1300" b="1" u="sng" dirty="0" smtClean="0"/>
          </a:p>
          <a:p>
            <a:pPr algn="l"/>
            <a:r>
              <a:rPr lang="en-US" sz="1300" dirty="0" smtClean="0"/>
              <a:t>a- Iron,  copper, oxygen and carbon are all examples of …………………………………….</a:t>
            </a:r>
          </a:p>
          <a:p>
            <a:pPr algn="l"/>
            <a:r>
              <a:rPr lang="en-US" sz="1300" dirty="0" smtClean="0"/>
              <a:t>b- There are no natural materials in this shirt. It’s all …………………………………………</a:t>
            </a:r>
          </a:p>
          <a:p>
            <a:pPr algn="l"/>
            <a:r>
              <a:rPr lang="en-US" sz="1300" dirty="0" smtClean="0"/>
              <a:t>c- I heard a ………………………..that you are moving away. Is it true?</a:t>
            </a:r>
          </a:p>
          <a:p>
            <a:pPr algn="l"/>
            <a:r>
              <a:rPr lang="en-US" sz="1300" dirty="0" smtClean="0"/>
              <a:t>d- </a:t>
            </a:r>
            <a:r>
              <a:rPr lang="en-US" sz="1300" dirty="0" err="1" smtClean="0"/>
              <a:t>Hussain</a:t>
            </a:r>
            <a:r>
              <a:rPr lang="en-US" sz="1300" dirty="0" smtClean="0"/>
              <a:t> is </a:t>
            </a:r>
            <a:r>
              <a:rPr lang="en-US" sz="1300" dirty="0" smtClean="0"/>
              <a:t>one </a:t>
            </a:r>
            <a:r>
              <a:rPr lang="en-US" sz="1300" dirty="0" smtClean="0"/>
              <a:t>of the most ………………………… students. He got into every university h applied to, including Oxford University</a:t>
            </a:r>
            <a:r>
              <a:rPr lang="en-US" sz="1300" dirty="0" smtClean="0"/>
              <a:t>.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14290" y="5008251"/>
            <a:ext cx="5286412" cy="4924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300" b="1" dirty="0" smtClean="0"/>
              <a:t>5- </a:t>
            </a:r>
            <a:r>
              <a:rPr lang="en-US" sz="1300" b="1" dirty="0" smtClean="0"/>
              <a:t>Match the words with the meanings:</a:t>
            </a:r>
          </a:p>
          <a:p>
            <a:pPr algn="l"/>
            <a:endParaRPr lang="ar-SA" sz="13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5728" y="6572264"/>
            <a:ext cx="6215106" cy="249299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1300" b="1" u="sng" dirty="0" smtClean="0"/>
              <a:t>Grammar</a:t>
            </a:r>
          </a:p>
          <a:p>
            <a:pPr algn="l"/>
            <a:r>
              <a:rPr lang="en-US" sz="1300" b="1" u="sng" dirty="0" smtClean="0"/>
              <a:t>6-Do </a:t>
            </a:r>
            <a:r>
              <a:rPr lang="en-US" sz="1300" b="1" u="sng" dirty="0" smtClean="0"/>
              <a:t>as shown</a:t>
            </a:r>
            <a:r>
              <a:rPr lang="en-US" sz="1300" b="1" u="sng" dirty="0" smtClean="0"/>
              <a:t>:</a:t>
            </a:r>
            <a:endParaRPr lang="en-US" sz="1300" b="1" u="sng" dirty="0" smtClean="0"/>
          </a:p>
          <a:p>
            <a:pPr algn="l"/>
            <a:r>
              <a:rPr lang="en-US" sz="1300" dirty="0" smtClean="0"/>
              <a:t>a- Tell about something people  often forget.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</a:t>
            </a:r>
          </a:p>
          <a:p>
            <a:pPr algn="ctr"/>
            <a:r>
              <a:rPr lang="en-US" sz="1300" dirty="0" smtClean="0"/>
              <a:t>                                                                   </a:t>
            </a:r>
            <a:r>
              <a:rPr lang="en-US" sz="1300" b="1" u="sng" dirty="0" smtClean="0"/>
              <a:t>(Answer with a noun clause)</a:t>
            </a:r>
          </a:p>
          <a:p>
            <a:pPr algn="l"/>
            <a:r>
              <a:rPr lang="en-US" sz="1300" b="1" u="sng" dirty="0" smtClean="0"/>
              <a:t>b- Change into reported speech:</a:t>
            </a:r>
          </a:p>
          <a:p>
            <a:pPr algn="l"/>
            <a:r>
              <a:rPr lang="en-US" sz="1300" dirty="0" smtClean="0"/>
              <a:t>-She asked her sister, “ Can you get some groceries from the supermarket?”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………………………………………………………………………………………………………………………………..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………………………………………………………………………………………………………………………………..</a:t>
            </a:r>
          </a:p>
          <a:p>
            <a:pPr algn="l"/>
            <a:r>
              <a:rPr lang="en-US" sz="1300" dirty="0" smtClean="0"/>
              <a:t>-My father said, “Don’t forget to do your homework.”</a:t>
            </a:r>
          </a:p>
          <a:p>
            <a:pPr algn="l"/>
            <a:r>
              <a:rPr lang="en-US" sz="1300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/>
        </p:nvGraphicFramePr>
        <p:xfrm>
          <a:off x="428604" y="5252100"/>
          <a:ext cx="3643338" cy="1249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62840"/>
                <a:gridCol w="1480498"/>
              </a:tblGrid>
              <a:tr h="24319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B</a:t>
                      </a:r>
                      <a:endParaRPr lang="ar-S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/>
                        <a:t>A</a:t>
                      </a:r>
                      <a:endParaRPr lang="ar-SA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(</a:t>
                      </a:r>
                      <a:r>
                        <a:rPr lang="en-US" sz="1400" b="0" baseline="0" dirty="0" smtClean="0"/>
                        <a:t>     ) serious food shortage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(     ) </a:t>
                      </a:r>
                      <a:r>
                        <a:rPr lang="en-US" sz="1400" b="0" baseline="0" dirty="0" smtClean="0"/>
                        <a:t>free</a:t>
                      </a:r>
                      <a:endParaRPr lang="en-US" sz="1400" b="0" baseline="0" dirty="0" smtClean="0"/>
                    </a:p>
                    <a:p>
                      <a:pPr algn="l" rtl="1"/>
                      <a:r>
                        <a:rPr lang="en-US" sz="1400" b="0" baseline="0" dirty="0" smtClean="0"/>
                        <a:t>(     ) better than the others</a:t>
                      </a:r>
                    </a:p>
                    <a:p>
                      <a:pPr algn="l" rtl="1"/>
                      <a:r>
                        <a:rPr lang="en-US" sz="1400" b="0" baseline="0" dirty="0" smtClean="0"/>
                        <a:t>(    )make fun of</a:t>
                      </a:r>
                      <a:endParaRPr lang="ar-SA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1-on</a:t>
                      </a:r>
                      <a:r>
                        <a:rPr lang="en-US" sz="1400" b="0" baseline="0" dirty="0" smtClean="0"/>
                        <a:t> the house</a:t>
                      </a:r>
                      <a:endParaRPr lang="en-US" sz="1400" b="0" dirty="0" smtClean="0"/>
                    </a:p>
                    <a:p>
                      <a:pPr algn="l" rtl="1"/>
                      <a:r>
                        <a:rPr lang="en-US" sz="1400" b="0" dirty="0" smtClean="0"/>
                        <a:t>2-famine</a:t>
                      </a:r>
                    </a:p>
                    <a:p>
                      <a:pPr algn="l" rtl="1"/>
                      <a:r>
                        <a:rPr lang="en-US" sz="1400" b="0" dirty="0" smtClean="0"/>
                        <a:t>3-ridicule</a:t>
                      </a:r>
                    </a:p>
                    <a:p>
                      <a:pPr algn="l" rtl="1"/>
                      <a:r>
                        <a:rPr lang="en-US" sz="1400" b="0" dirty="0" smtClean="0"/>
                        <a:t>4-superior</a:t>
                      </a:r>
                      <a:endParaRPr lang="ar-SA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مربع نص 10"/>
          <p:cNvSpPr txBox="1"/>
          <p:nvPr/>
        </p:nvSpPr>
        <p:spPr>
          <a:xfrm>
            <a:off x="5429264" y="357158"/>
            <a:ext cx="1214446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b="1" dirty="0" smtClean="0"/>
              <a:t>Porcupine quills</a:t>
            </a:r>
          </a:p>
          <a:p>
            <a:r>
              <a:rPr lang="en-US" sz="1200" b="1" dirty="0" smtClean="0"/>
              <a:t>Beetles</a:t>
            </a:r>
          </a:p>
          <a:p>
            <a:r>
              <a:rPr lang="en-US" sz="1200" b="1" dirty="0" smtClean="0"/>
              <a:t>Bones</a:t>
            </a:r>
          </a:p>
          <a:p>
            <a:r>
              <a:rPr lang="en-US" sz="1200" b="1" dirty="0" smtClean="0"/>
              <a:t>Shells</a:t>
            </a:r>
          </a:p>
          <a:p>
            <a:r>
              <a:rPr lang="en-US" sz="1200" b="1" dirty="0" smtClean="0"/>
              <a:t>ants</a:t>
            </a:r>
            <a:endParaRPr lang="ar-SA" sz="1200" b="1" dirty="0"/>
          </a:p>
        </p:txBody>
      </p:sp>
      <p:sp>
        <p:nvSpPr>
          <p:cNvPr id="13" name="سهم منحني إلى الأسفل 12"/>
          <p:cNvSpPr/>
          <p:nvPr/>
        </p:nvSpPr>
        <p:spPr>
          <a:xfrm>
            <a:off x="5214950" y="142844"/>
            <a:ext cx="785818" cy="285752"/>
          </a:xfrm>
          <a:prstGeom prst="curved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497</Words>
  <Application>Microsoft Office PowerPoint</Application>
  <PresentationFormat>عرض على الشاشة (3:4)‏</PresentationFormat>
  <Paragraphs>86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Welcome</dc:creator>
  <cp:lastModifiedBy>Welcome</cp:lastModifiedBy>
  <cp:revision>54</cp:revision>
  <dcterms:created xsi:type="dcterms:W3CDTF">2015-04-19T07:21:05Z</dcterms:created>
  <dcterms:modified xsi:type="dcterms:W3CDTF">2015-04-19T20:41:51Z</dcterms:modified>
</cp:coreProperties>
</file>