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2" r:id="rId3"/>
    <p:sldId id="261" r:id="rId4"/>
    <p:sldId id="284" r:id="rId5"/>
    <p:sldId id="285" r:id="rId6"/>
    <p:sldId id="288" r:id="rId7"/>
    <p:sldId id="283" r:id="rId8"/>
    <p:sldId id="260" r:id="rId9"/>
    <p:sldId id="259" r:id="rId10"/>
    <p:sldId id="286" r:id="rId11"/>
    <p:sldId id="258" r:id="rId12"/>
    <p:sldId id="257" r:id="rId13"/>
    <p:sldId id="262" r:id="rId14"/>
    <p:sldId id="263" r:id="rId15"/>
    <p:sldId id="287" r:id="rId16"/>
    <p:sldId id="290" r:id="rId17"/>
    <p:sldId id="264" r:id="rId18"/>
    <p:sldId id="289" r:id="rId19"/>
    <p:sldId id="265" r:id="rId20"/>
    <p:sldId id="266" r:id="rId21"/>
    <p:sldId id="267" r:id="rId22"/>
    <p:sldId id="268" r:id="rId23"/>
    <p:sldId id="269" r:id="rId24"/>
    <p:sldId id="291" r:id="rId25"/>
    <p:sldId id="270" r:id="rId26"/>
    <p:sldId id="271" r:id="rId27"/>
    <p:sldId id="292" r:id="rId28"/>
    <p:sldId id="272" r:id="rId29"/>
    <p:sldId id="273" r:id="rId30"/>
    <p:sldId id="275" r:id="rId31"/>
    <p:sldId id="276" r:id="rId32"/>
    <p:sldId id="277" r:id="rId33"/>
    <p:sldId id="280" r:id="rId34"/>
    <p:sldId id="281" r:id="rId35"/>
    <p:sldId id="278" r:id="rId36"/>
    <p:sldId id="279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E7EB"/>
    <a:srgbClr val="FFDDE3"/>
    <a:srgbClr val="FFCD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4C85-8019-4F96-846D-8D8B02C8357D}" type="datetimeFigureOut">
              <a:rPr lang="ar-SA" smtClean="0"/>
              <a:pPr/>
              <a:t>24/06/38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9957-BAA2-4A44-821B-945EF56CA02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sa/url?sa=i&amp;source=images&amp;cd=&amp;cad=rja&amp;docid=MJMYBEx2LZ1IfM&amp;tbnid=OxqqOu2Z59SabM:&amp;ved=0CAgQjRwwADiiAQ&amp;url=http://pictures.msharkat.com/61278&amp;ei=RhEvUcWXPI3KsgbWxIHQAQ&amp;psig=AFQjCNEd0V77ax3IcbH8aAMm5CCdv786ZQ&amp;ust=136212551101715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9%85%D8%B5%D8%A8%D8%A7%D8%AD&amp;source=images&amp;cd=&amp;cad=rja&amp;docid=JXF9OYWpOSXlxM&amp;tbnid=a7GJcEyPIqGN7M:&amp;ved=0CAUQjRw&amp;url=http://www.q8castle.com/vb/showthread.php?t=466137&amp;ei=5xcvUav3DY3EtAaP64CABw&amp;psig=AFQjCNEcZaUGt1Ve5-ooDVcT9tEDBvzCYw&amp;ust=136212719321360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sa/url?sa=i&amp;rct=j&amp;q=%D8%A7%D9%84%D8%B0%D8%B1%D8%A9&amp;source=images&amp;cd=&amp;cad=rja&amp;docid=79CVwRkSDG5ubM&amp;tbnid=s6ayB4HNqHEpHM:&amp;ved=0CAUQjRw&amp;url=http://futurey.net/forum/showthread.php?tid=197&amp;ei=agcvUZHqIsSGswb8v4HwBw&amp;psig=AFQjCNEU2VItsdp7hCbm9unTB1O9dD87Rw&amp;ust=1362122944183427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E7EB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4" name="صورة 3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785586" cy="2883885"/>
          </a:xfrm>
          <a:prstGeom prst="rect">
            <a:avLst/>
          </a:prstGeom>
        </p:spPr>
      </p:pic>
      <p:pic>
        <p:nvPicPr>
          <p:cNvPr id="5" name="صورة 4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365104"/>
            <a:ext cx="15811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العالم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تومبسون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المادة الثقيلة الموجبة الشحنة تملأ الذرة</a:t>
            </a: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الإلكترونات السالبة تتوزع خلال هذه المادة الموجبة الشحنة</a:t>
            </a:r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6" name="صورة 5" descr="العالم تومسو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1920247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11000" dirty="0" smtClean="0">
                <a:solidFill>
                  <a:srgbClr val="A50021"/>
                </a:solidFill>
                <a:cs typeface="PT Bold Heading" pitchFamily="2" charset="-78"/>
              </a:rPr>
              <a:t>العالم </a:t>
            </a:r>
            <a:r>
              <a:rPr lang="ar-SA" sz="11000" dirty="0" err="1" smtClean="0">
                <a:solidFill>
                  <a:srgbClr val="A50021"/>
                </a:solidFill>
                <a:cs typeface="PT Bold Heading" pitchFamily="2" charset="-78"/>
              </a:rPr>
              <a:t>راذرفورد</a:t>
            </a:r>
            <a:endParaRPr lang="ar-SA" sz="11000" dirty="0" smtClean="0">
              <a:solidFill>
                <a:srgbClr val="A50021"/>
              </a:solidFill>
              <a:cs typeface="PT Bold Heading" pitchFamily="2" charset="-78"/>
            </a:endParaRPr>
          </a:p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5" name="صورة 4" descr="العالم تومسو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3096344" cy="455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تجربة العالم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رذرفورد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u="sng" dirty="0" smtClean="0">
                <a:solidFill>
                  <a:srgbClr val="A50021"/>
                </a:solidFill>
                <a:cs typeface="+mj-cs"/>
              </a:rPr>
              <a:t>الجهاز المستخدم</a:t>
            </a:r>
          </a:p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34078" r="39956" b="27532"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u="sng" dirty="0" smtClean="0">
                <a:solidFill>
                  <a:srgbClr val="A50021"/>
                </a:solidFill>
                <a:cs typeface="+mj-cs"/>
              </a:rPr>
              <a:t>خطوات التجربة</a:t>
            </a: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1- استخدم مركبات مشعة تصدر أشعة نافذة موجبة الشحنة وثقيلة تتحرك بسرعة عالية تسمى جسيمات ألفا ورمزها </a:t>
            </a:r>
            <a:r>
              <a:rPr lang="en-US" sz="6000" dirty="0" smtClean="0">
                <a:solidFill>
                  <a:srgbClr val="A50021"/>
                </a:solidFill>
                <a:latin typeface="Vijaya"/>
                <a:cs typeface="Vijaya"/>
              </a:rPr>
              <a:t>æ</a:t>
            </a:r>
            <a:endParaRPr lang="ar-SA" sz="6000" dirty="0" smtClean="0">
              <a:solidFill>
                <a:srgbClr val="A50021"/>
              </a:solidFill>
              <a:latin typeface="Vijaya"/>
              <a:cs typeface="Vijaya"/>
            </a:endParaRPr>
          </a:p>
          <a:p>
            <a:r>
              <a:rPr lang="ar-SA" sz="6000" dirty="0" smtClean="0">
                <a:solidFill>
                  <a:srgbClr val="A50021"/>
                </a:solidFill>
                <a:latin typeface="Vijaya"/>
                <a:cs typeface="+mj-cs"/>
              </a:rPr>
              <a:t>2- اصطدام جسيمات ألفا على صفيحة رقيقة جداً من الذهب</a:t>
            </a:r>
          </a:p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u="sng" dirty="0" smtClean="0">
                <a:solidFill>
                  <a:srgbClr val="A50021"/>
                </a:solidFill>
                <a:cs typeface="+mj-cs"/>
              </a:rPr>
              <a:t>الاستنتاج</a:t>
            </a:r>
          </a:p>
          <a:p>
            <a:r>
              <a:rPr lang="ar-SA" sz="4000" dirty="0" smtClean="0">
                <a:solidFill>
                  <a:srgbClr val="A50021"/>
                </a:solidFill>
                <a:cs typeface="+mj-cs"/>
              </a:rPr>
              <a:t>عبر معظم جسيمات ألفا خلال صفيحة الذهب دون انحراف أو مع انحراف قليل عن مسارها وبعضها ارتد</a:t>
            </a:r>
          </a:p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27188" r="20586" b="38906"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العالم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راذرفورد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شحنة الذرة متمركزة في حيز صغير وثقيل يسمى النواة</a:t>
            </a: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(النموذج النووي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)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الإلكترونات موزعة خارجاً وبعيداً عن النواة والفراغ الذي تشغله الإلكترونات يحدد الحجم الكلي أو قطر الذرة</a:t>
            </a: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معظم حجم الذرة يكون فراغ</a:t>
            </a:r>
          </a:p>
          <a:p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5" name="صورة 4" descr="العالم تومسو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75803"/>
            <a:ext cx="1008112" cy="1482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pictures.msharkat.com/u/image-612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789040"/>
            <a:ext cx="828092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لأنه بين أن جميع شحنة الذرة متمركزة في حيز صغير جدا وثقيل يدعى النواة </a:t>
            </a:r>
            <a:endParaRPr kumimoji="0" lang="ar-SA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404664"/>
            <a:ext cx="9144000" cy="313932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6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عللي :</a:t>
            </a:r>
            <a:endParaRPr kumimoji="0" lang="ar-SA" sz="6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6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سمي نموذج </a:t>
            </a:r>
            <a:r>
              <a:rPr kumimoji="0" lang="ar-SA" sz="6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رذرفورد</a:t>
            </a:r>
            <a:r>
              <a:rPr kumimoji="0" lang="ar-SA" sz="6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للذرة بالنموذج النووي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pPr algn="r"/>
            <a:r>
              <a:rPr lang="ar-SA" sz="8800" dirty="0" smtClean="0">
                <a:solidFill>
                  <a:srgbClr val="A50021"/>
                </a:solidFill>
                <a:cs typeface="+mj-cs"/>
              </a:rPr>
              <a:t>الحمد لله</a:t>
            </a:r>
          </a:p>
          <a:p>
            <a:pPr algn="r"/>
            <a:r>
              <a:rPr lang="ar-SA" sz="8800" dirty="0" smtClean="0">
                <a:solidFill>
                  <a:srgbClr val="A50021"/>
                </a:solidFill>
                <a:cs typeface="+mj-cs"/>
              </a:rPr>
              <a:t>سبحان الله</a:t>
            </a:r>
          </a:p>
          <a:p>
            <a:pPr algn="r"/>
            <a:r>
              <a:rPr lang="ar-SA" sz="8800" dirty="0" smtClean="0">
                <a:solidFill>
                  <a:srgbClr val="A50021"/>
                </a:solidFill>
                <a:cs typeface="+mj-cs"/>
              </a:rPr>
              <a:t>الله أكبر</a:t>
            </a:r>
          </a:p>
          <a:p>
            <a:pPr algn="r"/>
            <a:r>
              <a:rPr lang="ar-SA" sz="8800" dirty="0" smtClean="0">
                <a:solidFill>
                  <a:srgbClr val="A50021"/>
                </a:solidFill>
                <a:cs typeface="+mj-cs"/>
              </a:rPr>
              <a:t>استغفر الله</a:t>
            </a: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28" y="332656"/>
            <a:ext cx="4508745" cy="6120680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13000" dirty="0" smtClean="0">
                <a:solidFill>
                  <a:srgbClr val="A50021"/>
                </a:solidFill>
                <a:cs typeface="PT Bold Heading" pitchFamily="2" charset="-78"/>
              </a:rPr>
              <a:t>طيف الانبعاث</a:t>
            </a:r>
            <a:endParaRPr lang="ar-SA" sz="13000" dirty="0">
              <a:solidFill>
                <a:srgbClr val="A50021"/>
              </a:solidFill>
              <a:cs typeface="PT Bold Heading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28172" r="75377" b="41313"/>
          <a:stretch>
            <a:fillRect/>
          </a:stretch>
        </p:blipFill>
        <p:spPr bwMode="auto">
          <a:xfrm>
            <a:off x="0" y="3212976"/>
            <a:ext cx="291581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1260" t="22438" r="74904" b="48031"/>
          <a:stretch>
            <a:fillRect/>
          </a:stretch>
        </p:blipFill>
        <p:spPr bwMode="auto">
          <a:xfrm>
            <a:off x="3059832" y="3284984"/>
            <a:ext cx="291750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1260" t="52839" r="74904" b="17516"/>
          <a:stretch>
            <a:fillRect/>
          </a:stretch>
        </p:blipFill>
        <p:spPr bwMode="auto">
          <a:xfrm>
            <a:off x="6156176" y="3258696"/>
            <a:ext cx="2987824" cy="35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8800" u="sng" dirty="0" smtClean="0">
                <a:solidFill>
                  <a:srgbClr val="A50021"/>
                </a:solidFill>
                <a:cs typeface="+mj-cs"/>
              </a:rPr>
              <a:t>طيف الانبعاث الذري</a:t>
            </a:r>
          </a:p>
          <a:p>
            <a:r>
              <a:rPr lang="ar-SA" sz="8800" dirty="0" smtClean="0">
                <a:solidFill>
                  <a:srgbClr val="A50021"/>
                </a:solidFill>
                <a:cs typeface="+mj-cs"/>
              </a:rPr>
              <a:t>هو مجموعة الأطوال </a:t>
            </a:r>
            <a:r>
              <a:rPr lang="ar-SA" sz="8800" dirty="0" err="1" smtClean="0">
                <a:solidFill>
                  <a:srgbClr val="A50021"/>
                </a:solidFill>
                <a:cs typeface="+mj-cs"/>
              </a:rPr>
              <a:t>الموجية</a:t>
            </a:r>
            <a:r>
              <a:rPr lang="ar-SA" sz="8800" dirty="0" smtClean="0">
                <a:solidFill>
                  <a:srgbClr val="A50021"/>
                </a:solidFill>
                <a:cs typeface="+mj-cs"/>
              </a:rPr>
              <a:t> الكهرومغناطيسية التي تنبعث من الذرة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9156" r="5090" b="42297"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948264" y="0"/>
            <a:ext cx="2195736" cy="26369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cs typeface="+mj-cs"/>
              </a:rPr>
              <a:t>الفصل</a:t>
            </a:r>
          </a:p>
          <a:p>
            <a:pPr algn="ctr"/>
            <a:r>
              <a:rPr lang="en-US" sz="6600" b="1" dirty="0" smtClean="0">
                <a:cs typeface="+mj-cs"/>
              </a:rPr>
              <a:t>3</a:t>
            </a:r>
            <a:endParaRPr lang="ar-SA" sz="66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يستخدم جهاز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المطياف</a:t>
            </a:r>
            <a:r>
              <a:rPr lang="ar-SA" sz="6000" dirty="0" smtClean="0">
                <a:solidFill>
                  <a:srgbClr val="A50021"/>
                </a:solidFill>
                <a:cs typeface="+mj-cs"/>
              </a:rPr>
              <a:t> لدراسة طيف الانبعاث</a:t>
            </a:r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13407" r="8964" b="29500"/>
          <a:stretch>
            <a:fillRect/>
          </a:stretch>
        </p:blipFill>
        <p:spPr bwMode="auto">
          <a:xfrm>
            <a:off x="0" y="2681536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002060"/>
                </a:solidFill>
                <a:cs typeface="+mj-cs"/>
              </a:rPr>
              <a:t>الطيف المنبعث عن جسم ساخن أو مادة صلبة </a:t>
            </a:r>
            <a:r>
              <a:rPr lang="ar-SA" sz="6000" dirty="0" err="1" smtClean="0">
                <a:solidFill>
                  <a:srgbClr val="002060"/>
                </a:solidFill>
                <a:cs typeface="+mj-cs"/>
              </a:rPr>
              <a:t>متوهجة </a:t>
            </a:r>
            <a:r>
              <a:rPr lang="ar-SA" sz="6000" dirty="0" smtClean="0">
                <a:solidFill>
                  <a:srgbClr val="002060"/>
                </a:solidFill>
                <a:cs typeface="+mj-cs"/>
              </a:rPr>
              <a:t>(مثل فتيل مصباح كهربائي</a:t>
            </a:r>
            <a:r>
              <a:rPr lang="ar-SA" sz="6000" dirty="0" err="1" smtClean="0">
                <a:solidFill>
                  <a:srgbClr val="002060"/>
                </a:solidFill>
                <a:cs typeface="+mj-cs"/>
              </a:rPr>
              <a:t>)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 </a:t>
            </a:r>
            <a:r>
              <a:rPr lang="ar-SA" sz="6000" dirty="0" smtClean="0">
                <a:solidFill>
                  <a:srgbClr val="A50021"/>
                </a:solidFill>
                <a:cs typeface="+mj-cs"/>
                <a:sym typeface="Wingdings"/>
              </a:rPr>
              <a:t> حزمة متصلة من ألوان الطيف من الأحمر إلى البنفسجي</a:t>
            </a:r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8703" r="17266" b="49797"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t1.gstatic.com/images?q=tbn:ANd9GcQR5E03H_dJ1fFYd17xSXHfLZC7pPmvy2lPz1XB4ub1kwDHnk-wl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149080"/>
            <a:ext cx="1242925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الطيف المنبعث من غاز</a:t>
            </a:r>
            <a:r>
              <a:rPr lang="ar-SA" sz="6000" dirty="0" smtClean="0">
                <a:solidFill>
                  <a:srgbClr val="A50021"/>
                </a:solidFill>
                <a:cs typeface="+mj-cs"/>
                <a:sym typeface="Wingdings"/>
              </a:rPr>
              <a:t></a:t>
            </a:r>
            <a:r>
              <a:rPr lang="ar-SA" sz="6000" dirty="0" smtClean="0">
                <a:solidFill>
                  <a:srgbClr val="A50021"/>
                </a:solidFill>
                <a:cs typeface="+mj-cs"/>
              </a:rPr>
              <a:t> يكون سلسلة من الخطوط المنفصلة ذات ألوان مختلفة</a:t>
            </a:r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52171" r="8964" b="29500"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11000" dirty="0" smtClean="0">
                <a:solidFill>
                  <a:srgbClr val="A50021"/>
                </a:solidFill>
                <a:cs typeface="PT Bold Heading" pitchFamily="2" charset="-78"/>
              </a:rPr>
              <a:t>طيف الامتصاص</a:t>
            </a:r>
            <a:endParaRPr lang="ar-SA" sz="11000" dirty="0">
              <a:solidFill>
                <a:srgbClr val="A50021"/>
              </a:solidFill>
              <a:cs typeface="PT Bold Heading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4235" r="16712" b="9813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العالم جوزيف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فون</a:t>
            </a:r>
            <a:r>
              <a:rPr lang="ar-SA" sz="6000" dirty="0" smtClean="0">
                <a:solidFill>
                  <a:srgbClr val="A50021"/>
                </a:solidFill>
                <a:cs typeface="+mj-cs"/>
              </a:rPr>
              <a:t>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فرنهوفر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لاحظ وجود خطوط معتمة تتخلل طيف ضوء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الشمس </a:t>
            </a:r>
            <a:r>
              <a:rPr lang="ar-SA" sz="6000" dirty="0" smtClean="0">
                <a:solidFill>
                  <a:srgbClr val="A50021"/>
                </a:solidFill>
                <a:cs typeface="+mj-cs"/>
              </a:rPr>
              <a:t>(خطوط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فرنهوفر)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تسمى </a:t>
            </a:r>
            <a:r>
              <a:rPr lang="ar-SA" sz="6000" dirty="0" smtClean="0">
                <a:solidFill>
                  <a:srgbClr val="A50021"/>
                </a:solidFill>
                <a:cs typeface="+mj-cs"/>
              </a:rPr>
              <a:t>(طيف الامتصاص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)</a:t>
            </a:r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8000" dirty="0" smtClean="0">
                <a:solidFill>
                  <a:srgbClr val="A50021"/>
                </a:solidFill>
                <a:cs typeface="+mj-cs"/>
              </a:rPr>
              <a:t>طيف الامتصاص</a:t>
            </a:r>
          </a:p>
          <a:p>
            <a:r>
              <a:rPr lang="ar-SA" sz="8000" dirty="0" smtClean="0">
                <a:solidFill>
                  <a:srgbClr val="A50021"/>
                </a:solidFill>
                <a:cs typeface="+mj-cs"/>
              </a:rPr>
              <a:t>هو مجموعة الأطوال </a:t>
            </a:r>
            <a:r>
              <a:rPr lang="ar-SA" sz="8000" dirty="0" err="1" smtClean="0">
                <a:solidFill>
                  <a:srgbClr val="A50021"/>
                </a:solidFill>
                <a:cs typeface="+mj-cs"/>
              </a:rPr>
              <a:t>الموجية</a:t>
            </a:r>
            <a:r>
              <a:rPr lang="ar-SA" sz="8000" dirty="0" smtClean="0">
                <a:solidFill>
                  <a:srgbClr val="A50021"/>
                </a:solidFill>
                <a:cs typeface="+mj-cs"/>
              </a:rPr>
              <a:t> الممتصة بواسطة </a:t>
            </a:r>
            <a:r>
              <a:rPr lang="ar-SA" sz="8000" dirty="0" err="1" smtClean="0">
                <a:solidFill>
                  <a:srgbClr val="A50021"/>
                </a:solidFill>
                <a:cs typeface="+mj-cs"/>
              </a:rPr>
              <a:t>الغاز </a:t>
            </a:r>
            <a:r>
              <a:rPr lang="ar-SA" sz="8000" dirty="0" smtClean="0">
                <a:solidFill>
                  <a:srgbClr val="A50021"/>
                </a:solidFill>
                <a:cs typeface="+mj-cs"/>
              </a:rPr>
              <a:t>(تنتج خطوط معتمة</a:t>
            </a:r>
            <a:r>
              <a:rPr lang="ar-SA" sz="8000" dirty="0" err="1" smtClean="0">
                <a:solidFill>
                  <a:srgbClr val="A50021"/>
                </a:solidFill>
                <a:cs typeface="+mj-cs"/>
              </a:rPr>
              <a:t>)</a:t>
            </a:r>
            <a:endParaRPr lang="ar-SA" sz="8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11000" dirty="0" smtClean="0">
                <a:solidFill>
                  <a:srgbClr val="A50021"/>
                </a:solidFill>
                <a:cs typeface="PT Bold Heading" pitchFamily="2" charset="-78"/>
              </a:rPr>
              <a:t>التحليل الطيفي</a:t>
            </a:r>
            <a:endParaRPr lang="ar-SA" sz="11000" dirty="0">
              <a:solidFill>
                <a:srgbClr val="A50021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7200" dirty="0" smtClean="0">
                <a:solidFill>
                  <a:srgbClr val="A50021"/>
                </a:solidFill>
                <a:cs typeface="+mj-cs"/>
              </a:rPr>
              <a:t>التحليل الطيفي</a:t>
            </a:r>
          </a:p>
          <a:p>
            <a:r>
              <a:rPr lang="ar-SA" sz="7200" dirty="0" smtClean="0">
                <a:solidFill>
                  <a:srgbClr val="A50021"/>
                </a:solidFill>
                <a:cs typeface="+mj-cs"/>
              </a:rPr>
              <a:t>هو علم دراسة الأطياف وهو أداة فعالة لتحليل الفلزات الموجودة على الأرض ودراسة مكونات النجوم في الفضاء </a:t>
            </a:r>
            <a:endParaRPr lang="ar-SA" sz="72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7200" dirty="0" smtClean="0">
                <a:solidFill>
                  <a:srgbClr val="A50021"/>
                </a:solidFill>
                <a:cs typeface="PT Bold Heading" pitchFamily="2" charset="-78"/>
              </a:rPr>
              <a:t>انتهى الجزء الأول من درس نموذج بور الذري</a:t>
            </a:r>
            <a:endParaRPr lang="ar-SA" sz="7200" dirty="0">
              <a:solidFill>
                <a:srgbClr val="A50021"/>
              </a:solidFill>
              <a:cs typeface="PT Bold Heading" pitchFamily="2" charset="-78"/>
            </a:endParaRPr>
          </a:p>
        </p:txBody>
      </p:sp>
      <p:pic>
        <p:nvPicPr>
          <p:cNvPr id="4" name="صورة 3" descr="image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322640" cy="3977145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567" t="21282" r="11731" b="71827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5" name="صورة 4" descr="تنزيل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صورة 5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3029020" cy="353871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83568" y="764704"/>
            <a:ext cx="784887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000" b="1" dirty="0" smtClean="0">
                <a:solidFill>
                  <a:schemeClr val="bg1"/>
                </a:solidFill>
                <a:cs typeface="+mj-cs"/>
              </a:rPr>
              <a:t>الملخص السبوري</a:t>
            </a:r>
            <a:endParaRPr lang="ar-SA" sz="100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96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20000" dirty="0" smtClean="0">
                <a:solidFill>
                  <a:srgbClr val="A50021"/>
                </a:solidFill>
                <a:cs typeface="PT Bold Mirror" pitchFamily="2" charset="-78"/>
              </a:rPr>
              <a:t>الواجب</a:t>
            </a:r>
            <a:r>
              <a:rPr lang="ar-SA" sz="9600" dirty="0" smtClean="0">
                <a:solidFill>
                  <a:srgbClr val="A50021"/>
                </a:solidFill>
                <a:cs typeface="+mj-cs"/>
              </a:rPr>
              <a:t> </a:t>
            </a:r>
            <a:endParaRPr lang="ar-SA" sz="96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4" name="صورة 3" descr="تنزيل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627784"/>
          </a:xfrm>
          <a:prstGeom prst="rect">
            <a:avLst/>
          </a:prstGeom>
        </p:spPr>
      </p:pic>
      <p:pic>
        <p:nvPicPr>
          <p:cNvPr id="5" name="صورة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331640" cy="200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10000" dirty="0" err="1" smtClean="0">
                <a:solidFill>
                  <a:srgbClr val="A50021"/>
                </a:solidFill>
                <a:cs typeface="+mj-cs"/>
                <a:sym typeface="Wingdings"/>
              </a:rPr>
              <a:t></a:t>
            </a:r>
            <a:endParaRPr lang="ar-SA" sz="10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10000" dirty="0" smtClean="0">
                <a:solidFill>
                  <a:srgbClr val="A50021"/>
                </a:solidFill>
                <a:cs typeface="+mj-cs"/>
              </a:rPr>
              <a:t>ما هي اكتشافات العالم </a:t>
            </a:r>
            <a:r>
              <a:rPr lang="ar-SA" sz="10000" dirty="0" err="1" smtClean="0">
                <a:solidFill>
                  <a:srgbClr val="A50021"/>
                </a:solidFill>
                <a:cs typeface="+mj-cs"/>
              </a:rPr>
              <a:t>تومبسون</a:t>
            </a:r>
            <a:r>
              <a:rPr lang="ar-SA" sz="10000" dirty="0" smtClean="0">
                <a:solidFill>
                  <a:srgbClr val="A50021"/>
                </a:solidFill>
                <a:cs typeface="+mj-cs"/>
              </a:rPr>
              <a:t> </a:t>
            </a:r>
            <a:r>
              <a:rPr lang="ar-SA" sz="10000" dirty="0" err="1" smtClean="0">
                <a:solidFill>
                  <a:srgbClr val="A50021"/>
                </a:solidFill>
                <a:cs typeface="+mj-cs"/>
              </a:rPr>
              <a:t>ورذرفورد</a:t>
            </a:r>
            <a:r>
              <a:rPr lang="ar-SA" sz="10000" dirty="0" smtClean="0">
                <a:solidFill>
                  <a:srgbClr val="A50021"/>
                </a:solidFill>
                <a:cs typeface="+mj-cs"/>
              </a:rPr>
              <a:t> بما يخص علم </a:t>
            </a:r>
            <a:r>
              <a:rPr lang="ar-SA" sz="10000" dirty="0" err="1" smtClean="0">
                <a:solidFill>
                  <a:srgbClr val="A50021"/>
                </a:solidFill>
                <a:cs typeface="+mj-cs"/>
              </a:rPr>
              <a:t>الذرة ؟</a:t>
            </a:r>
            <a:endParaRPr lang="ar-SA" sz="10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4" name="صورة 3" descr="image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33094" r="49918" b="38360"/>
          <a:stretch>
            <a:fillRect/>
          </a:stretch>
        </p:blipFill>
        <p:spPr bwMode="auto">
          <a:xfrm>
            <a:off x="12030" y="0"/>
            <a:ext cx="9131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60656" r="49918" b="16704"/>
          <a:stretch>
            <a:fillRect/>
          </a:stretch>
        </p:blipFill>
        <p:spPr bwMode="auto">
          <a:xfrm>
            <a:off x="28573" y="0"/>
            <a:ext cx="91154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11438" r="33869" b="76750"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تساؤلات العلماء</a:t>
            </a:r>
          </a:p>
          <a:p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؟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ما هي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الذرة ؟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ما الذي يسبب انبعاث الضوء من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الذرات؟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r>
              <a:rPr lang="ar-SA" sz="6000" dirty="0" smtClean="0">
                <a:solidFill>
                  <a:srgbClr val="A50021"/>
                </a:solidFill>
                <a:cs typeface="+mj-cs"/>
              </a:rPr>
              <a:t>كيف تتوزع الإلكترونات في </a:t>
            </a:r>
            <a:r>
              <a:rPr lang="ar-SA" sz="6000" dirty="0" err="1" smtClean="0">
                <a:solidFill>
                  <a:srgbClr val="A50021"/>
                </a:solidFill>
                <a:cs typeface="+mj-cs"/>
              </a:rPr>
              <a:t>الذرة؟</a:t>
            </a:r>
            <a:endParaRPr lang="ar-SA" sz="6000" dirty="0" smtClean="0">
              <a:solidFill>
                <a:srgbClr val="A50021"/>
              </a:solidFill>
              <a:cs typeface="+mj-cs"/>
            </a:endParaRPr>
          </a:p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4" name="صورة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4674" y="0"/>
            <a:ext cx="2559326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9600" dirty="0" smtClean="0">
                <a:solidFill>
                  <a:srgbClr val="A50021"/>
                </a:solidFill>
                <a:cs typeface="PT Bold Heading" pitchFamily="2" charset="-78"/>
              </a:rPr>
              <a:t>تاريخ علم الذرة</a:t>
            </a:r>
          </a:p>
          <a:p>
            <a:endParaRPr lang="ar-SA" sz="6000" dirty="0">
              <a:solidFill>
                <a:srgbClr val="A50021"/>
              </a:solidFill>
              <a:cs typeface="+mj-cs"/>
            </a:endParaRPr>
          </a:p>
        </p:txBody>
      </p:sp>
      <p:pic>
        <p:nvPicPr>
          <p:cNvPr id="4" name="Picture 2" descr="http://img136.imageshack.us/img136/7293/atom111mm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9443"/>
          <a:stretch>
            <a:fillRect/>
          </a:stretch>
        </p:blipFill>
        <p:spPr bwMode="auto">
          <a:xfrm>
            <a:off x="2987824" y="1628800"/>
            <a:ext cx="3513709" cy="5229200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DDE3"/>
          </a:solidFill>
          <a:ln w="7620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ar-SA" sz="10000" dirty="0" smtClean="0">
                <a:solidFill>
                  <a:srgbClr val="A50021"/>
                </a:solidFill>
                <a:cs typeface="PT Bold Heading" pitchFamily="2" charset="-78"/>
              </a:rPr>
              <a:t>العالم </a:t>
            </a:r>
            <a:r>
              <a:rPr lang="ar-SA" sz="10000" dirty="0" err="1" smtClean="0">
                <a:solidFill>
                  <a:srgbClr val="A50021"/>
                </a:solidFill>
                <a:cs typeface="PT Bold Heading" pitchFamily="2" charset="-78"/>
              </a:rPr>
              <a:t>تومبسون</a:t>
            </a:r>
            <a:endParaRPr lang="ar-SA" sz="10000" dirty="0" smtClean="0">
              <a:solidFill>
                <a:srgbClr val="A50021"/>
              </a:solidFill>
              <a:cs typeface="PT Bold Heading" pitchFamily="2" charset="-78"/>
            </a:endParaRPr>
          </a:p>
        </p:txBody>
      </p:sp>
      <p:pic>
        <p:nvPicPr>
          <p:cNvPr id="6" name="صورة 5" descr="العالم تومسو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96046"/>
            <a:ext cx="3576431" cy="504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304</Words>
  <Application>Microsoft Office PowerPoint</Application>
  <PresentationFormat>عرض على الشاشة (3:4)‏</PresentationFormat>
  <Paragraphs>53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16</cp:revision>
  <dcterms:created xsi:type="dcterms:W3CDTF">2017-03-14T05:09:45Z</dcterms:created>
  <dcterms:modified xsi:type="dcterms:W3CDTF">2017-03-22T06:33:15Z</dcterms:modified>
</cp:coreProperties>
</file>