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2" r:id="rId3"/>
    <p:sldId id="261" r:id="rId4"/>
    <p:sldId id="284" r:id="rId5"/>
    <p:sldId id="285" r:id="rId6"/>
    <p:sldId id="288" r:id="rId7"/>
    <p:sldId id="260" r:id="rId8"/>
    <p:sldId id="296" r:id="rId9"/>
    <p:sldId id="297" r:id="rId10"/>
    <p:sldId id="292" r:id="rId11"/>
    <p:sldId id="262" r:id="rId12"/>
    <p:sldId id="264" r:id="rId13"/>
    <p:sldId id="291" r:id="rId14"/>
    <p:sldId id="290" r:id="rId15"/>
    <p:sldId id="295" r:id="rId16"/>
    <p:sldId id="298" r:id="rId17"/>
    <p:sldId id="294" r:id="rId18"/>
    <p:sldId id="293" r:id="rId19"/>
    <p:sldId id="269" r:id="rId20"/>
    <p:sldId id="289" r:id="rId21"/>
    <p:sldId id="299" r:id="rId22"/>
    <p:sldId id="306" r:id="rId23"/>
    <p:sldId id="303" r:id="rId24"/>
    <p:sldId id="302" r:id="rId25"/>
    <p:sldId id="304" r:id="rId26"/>
    <p:sldId id="301" r:id="rId27"/>
    <p:sldId id="307" r:id="rId28"/>
    <p:sldId id="300" r:id="rId29"/>
    <p:sldId id="305" r:id="rId30"/>
    <p:sldId id="308" r:id="rId31"/>
    <p:sldId id="311" r:id="rId32"/>
    <p:sldId id="310" r:id="rId33"/>
    <p:sldId id="309" r:id="rId34"/>
    <p:sldId id="273" r:id="rId35"/>
    <p:sldId id="275" r:id="rId36"/>
    <p:sldId id="313" r:id="rId37"/>
    <p:sldId id="312" r:id="rId38"/>
    <p:sldId id="276" r:id="rId39"/>
    <p:sldId id="277" r:id="rId40"/>
    <p:sldId id="280" r:id="rId41"/>
    <p:sldId id="281" r:id="rId42"/>
    <p:sldId id="278" r:id="rId43"/>
    <p:sldId id="279"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E7EB"/>
    <a:srgbClr val="FFDDE3"/>
    <a:srgbClr val="FFCDD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98E4C85-8019-4F96-846D-8D8B02C8357D}" type="datetimeFigureOut">
              <a:rPr lang="ar-SA" smtClean="0"/>
              <a:pPr/>
              <a:t>28/06/38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98E4C85-8019-4F96-846D-8D8B02C8357D}" type="datetimeFigureOut">
              <a:rPr lang="ar-SA" smtClean="0"/>
              <a:pPr/>
              <a:t>28/06/38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98E4C85-8019-4F96-846D-8D8B02C8357D}" type="datetimeFigureOut">
              <a:rPr lang="ar-SA" smtClean="0"/>
              <a:pPr/>
              <a:t>28/06/38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98E4C85-8019-4F96-846D-8D8B02C8357D}" type="datetimeFigureOut">
              <a:rPr lang="ar-SA" smtClean="0"/>
              <a:pPr/>
              <a:t>28/06/38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98E4C85-8019-4F96-846D-8D8B02C8357D}" type="datetimeFigureOut">
              <a:rPr lang="ar-SA" smtClean="0"/>
              <a:pPr/>
              <a:t>28/06/38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98E4C85-8019-4F96-846D-8D8B02C8357D}" type="datetimeFigureOut">
              <a:rPr lang="ar-SA" smtClean="0"/>
              <a:pPr/>
              <a:t>28/06/38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98E4C85-8019-4F96-846D-8D8B02C8357D}" type="datetimeFigureOut">
              <a:rPr lang="ar-SA" smtClean="0"/>
              <a:pPr/>
              <a:t>28/06/38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98E4C85-8019-4F96-846D-8D8B02C8357D}" type="datetimeFigureOut">
              <a:rPr lang="ar-SA" smtClean="0"/>
              <a:pPr/>
              <a:t>28/06/38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98E4C85-8019-4F96-846D-8D8B02C8357D}" type="datetimeFigureOut">
              <a:rPr lang="ar-SA" smtClean="0"/>
              <a:pPr/>
              <a:t>28/06/38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E4C85-8019-4F96-846D-8D8B02C8357D}" type="datetimeFigureOut">
              <a:rPr lang="ar-SA" smtClean="0"/>
              <a:pPr/>
              <a:t>28/06/38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E4C85-8019-4F96-846D-8D8B02C8357D}" type="datetimeFigureOut">
              <a:rPr lang="ar-SA" smtClean="0"/>
              <a:pPr/>
              <a:t>28/06/38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1B19957-BAA2-4A44-821B-945EF56CA023}"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8E4C85-8019-4F96-846D-8D8B02C8357D}" type="datetimeFigureOut">
              <a:rPr lang="ar-SA" smtClean="0"/>
              <a:pPr/>
              <a:t>28/06/38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1B19957-BAA2-4A44-821B-945EF56CA02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E7EB"/>
          </a:solidFill>
          <a:ln w="76200">
            <a:solidFill>
              <a:srgbClr val="A50021"/>
            </a:solidFill>
          </a:ln>
        </p:spPr>
        <p:txBody>
          <a:bodyPr>
            <a:normAutofit/>
          </a:bodyPr>
          <a:lstStyle/>
          <a:p>
            <a:endParaRPr lang="ar-SA" sz="6000" dirty="0">
              <a:solidFill>
                <a:srgbClr val="A50021"/>
              </a:solidFill>
              <a:cs typeface="+mj-cs"/>
            </a:endParaRPr>
          </a:p>
        </p:txBody>
      </p:sp>
      <p:pic>
        <p:nvPicPr>
          <p:cNvPr id="4" name="صورة 3" descr="images (13).jpg"/>
          <p:cNvPicPr>
            <a:picLocks noChangeAspect="1"/>
          </p:cNvPicPr>
          <p:nvPr/>
        </p:nvPicPr>
        <p:blipFill>
          <a:blip r:embed="rId2" cstate="print"/>
          <a:stretch>
            <a:fillRect/>
          </a:stretch>
        </p:blipFill>
        <p:spPr>
          <a:xfrm>
            <a:off x="179512" y="1124744"/>
            <a:ext cx="8785586" cy="2883885"/>
          </a:xfrm>
          <a:prstGeom prst="rect">
            <a:avLst/>
          </a:prstGeom>
        </p:spPr>
      </p:pic>
      <p:pic>
        <p:nvPicPr>
          <p:cNvPr id="5" name="صورة 4" descr="images (14).jpg"/>
          <p:cNvPicPr>
            <a:picLocks noChangeAspect="1"/>
          </p:cNvPicPr>
          <p:nvPr/>
        </p:nvPicPr>
        <p:blipFill>
          <a:blip r:embed="rId3" cstate="print"/>
          <a:stretch>
            <a:fillRect/>
          </a:stretch>
        </p:blipFill>
        <p:spPr>
          <a:xfrm>
            <a:off x="7164288" y="4365104"/>
            <a:ext cx="1581150" cy="2238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8000" dirty="0" smtClean="0">
                <a:solidFill>
                  <a:srgbClr val="A50021"/>
                </a:solidFill>
                <a:cs typeface="PT Bold Heading" pitchFamily="2" charset="-78"/>
              </a:rPr>
              <a:t>ما طريقة العالم بور لتحديد مكونات </a:t>
            </a:r>
            <a:r>
              <a:rPr lang="ar-SA" sz="8000" dirty="0" err="1" smtClean="0">
                <a:solidFill>
                  <a:srgbClr val="A50021"/>
                </a:solidFill>
                <a:cs typeface="PT Bold Heading" pitchFamily="2" charset="-78"/>
              </a:rPr>
              <a:t>الذرة ؟</a:t>
            </a:r>
            <a:endParaRPr lang="ar-SA" sz="8000" dirty="0">
              <a:solidFill>
                <a:srgbClr val="A50021"/>
              </a:solidFill>
              <a:cs typeface="PT Bold Heading" pitchFamily="2" charset="-78"/>
            </a:endParaRPr>
          </a:p>
        </p:txBody>
      </p:sp>
      <p:pic>
        <p:nvPicPr>
          <p:cNvPr id="4" name="صورة 3" descr="images (2).jpg"/>
          <p:cNvPicPr>
            <a:picLocks noChangeAspect="1"/>
          </p:cNvPicPr>
          <p:nvPr/>
        </p:nvPicPr>
        <p:blipFill>
          <a:blip r:embed="rId2" cstate="print"/>
          <a:stretch>
            <a:fillRect/>
          </a:stretch>
        </p:blipFill>
        <p:spPr>
          <a:xfrm>
            <a:off x="5652120" y="2867280"/>
            <a:ext cx="3491880" cy="3990720"/>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fontScale="85000" lnSpcReduction="10000"/>
          </a:bodyPr>
          <a:lstStyle/>
          <a:p>
            <a:r>
              <a:rPr lang="ar-SA" sz="6000" dirty="0" smtClean="0">
                <a:solidFill>
                  <a:srgbClr val="A50021"/>
                </a:solidFill>
                <a:cs typeface="+mj-cs"/>
              </a:rPr>
              <a:t>1- استخدم الأطياف الذرية لتحديد مكونات الذرة</a:t>
            </a:r>
          </a:p>
          <a:p>
            <a:r>
              <a:rPr lang="ar-SA" sz="6000" dirty="0" smtClean="0">
                <a:solidFill>
                  <a:srgbClr val="A50021"/>
                </a:solidFill>
                <a:cs typeface="+mj-cs"/>
              </a:rPr>
              <a:t>2- استخدم عنصر الهيدروجين للدراسة لأنه العنصر الأخف وله </a:t>
            </a:r>
            <a:r>
              <a:rPr lang="ar-SA" sz="6000" dirty="0" err="1" smtClean="0">
                <a:solidFill>
                  <a:srgbClr val="A50021"/>
                </a:solidFill>
                <a:cs typeface="+mj-cs"/>
              </a:rPr>
              <a:t>أيسط</a:t>
            </a:r>
            <a:r>
              <a:rPr lang="ar-SA" sz="6000" dirty="0" smtClean="0">
                <a:solidFill>
                  <a:srgbClr val="A50021"/>
                </a:solidFill>
                <a:cs typeface="+mj-cs"/>
              </a:rPr>
              <a:t> </a:t>
            </a:r>
            <a:r>
              <a:rPr lang="ar-SA" sz="6000" dirty="0" err="1" smtClean="0">
                <a:solidFill>
                  <a:srgbClr val="A50021"/>
                </a:solidFill>
                <a:cs typeface="+mj-cs"/>
              </a:rPr>
              <a:t>طيف </a:t>
            </a:r>
            <a:r>
              <a:rPr lang="ar-SA" sz="6000" dirty="0" smtClean="0">
                <a:solidFill>
                  <a:srgbClr val="A50021"/>
                </a:solidFill>
                <a:cs typeface="+mj-cs"/>
              </a:rPr>
              <a:t>(يتكون الطيف المرئي للهيدروجين من أربعة </a:t>
            </a:r>
            <a:r>
              <a:rPr lang="ar-SA" sz="6000" dirty="0" err="1" smtClean="0">
                <a:solidFill>
                  <a:srgbClr val="A50021"/>
                </a:solidFill>
                <a:cs typeface="+mj-cs"/>
              </a:rPr>
              <a:t>خطوط </a:t>
            </a:r>
            <a:r>
              <a:rPr lang="ar-SA" sz="6000" dirty="0" smtClean="0">
                <a:solidFill>
                  <a:srgbClr val="A50021"/>
                </a:solidFill>
                <a:cs typeface="+mj-cs"/>
              </a:rPr>
              <a:t>: </a:t>
            </a:r>
            <a:r>
              <a:rPr lang="ar-SA" sz="6000" dirty="0" err="1" smtClean="0">
                <a:solidFill>
                  <a:srgbClr val="A50021"/>
                </a:solidFill>
                <a:cs typeface="+mj-cs"/>
              </a:rPr>
              <a:t>الأحمر </a:t>
            </a:r>
            <a:r>
              <a:rPr lang="ar-SA" sz="6000" dirty="0" smtClean="0">
                <a:solidFill>
                  <a:srgbClr val="A50021"/>
                </a:solidFill>
                <a:cs typeface="+mj-cs"/>
              </a:rPr>
              <a:t>– </a:t>
            </a:r>
            <a:r>
              <a:rPr lang="ar-SA" sz="6000" dirty="0" err="1" smtClean="0">
                <a:solidFill>
                  <a:srgbClr val="A50021"/>
                </a:solidFill>
                <a:cs typeface="+mj-cs"/>
              </a:rPr>
              <a:t>الأخضر </a:t>
            </a:r>
            <a:r>
              <a:rPr lang="ar-SA" sz="6000" dirty="0" smtClean="0">
                <a:solidFill>
                  <a:srgbClr val="A50021"/>
                </a:solidFill>
                <a:cs typeface="+mj-cs"/>
              </a:rPr>
              <a:t>– </a:t>
            </a:r>
            <a:r>
              <a:rPr lang="ar-SA" sz="6000" dirty="0" err="1" smtClean="0">
                <a:solidFill>
                  <a:srgbClr val="A50021"/>
                </a:solidFill>
                <a:cs typeface="+mj-cs"/>
              </a:rPr>
              <a:t>الأزرق </a:t>
            </a:r>
            <a:r>
              <a:rPr lang="ar-SA" sz="6000" dirty="0" smtClean="0">
                <a:solidFill>
                  <a:srgbClr val="A50021"/>
                </a:solidFill>
                <a:cs typeface="+mj-cs"/>
              </a:rPr>
              <a:t>– البنفسجي</a:t>
            </a:r>
            <a:r>
              <a:rPr lang="ar-SA" sz="6000" dirty="0" err="1" smtClean="0">
                <a:solidFill>
                  <a:srgbClr val="A50021"/>
                </a:solidFill>
                <a:cs typeface="+mj-cs"/>
              </a:rPr>
              <a:t>)</a:t>
            </a:r>
            <a:endParaRPr lang="ar-SA" sz="6000" dirty="0" smtClean="0">
              <a:solidFill>
                <a:srgbClr val="A50021"/>
              </a:solidFill>
              <a:cs typeface="+mj-cs"/>
            </a:endParaRPr>
          </a:p>
          <a:p>
            <a:r>
              <a:rPr lang="ar-SA" sz="6000" dirty="0" smtClean="0">
                <a:solidFill>
                  <a:srgbClr val="A50021"/>
                </a:solidFill>
                <a:cs typeface="+mj-cs"/>
              </a:rPr>
              <a:t>3-وحد النموذج النووي مع مستويات الطاقة </a:t>
            </a:r>
            <a:r>
              <a:rPr lang="ar-SA" sz="6000" dirty="0" err="1" smtClean="0">
                <a:solidFill>
                  <a:srgbClr val="A50021"/>
                </a:solidFill>
                <a:cs typeface="+mj-cs"/>
              </a:rPr>
              <a:t>المكماة</a:t>
            </a:r>
            <a:r>
              <a:rPr lang="ar-SA" sz="6000" dirty="0" smtClean="0">
                <a:solidFill>
                  <a:srgbClr val="A50021"/>
                </a:solidFill>
                <a:cs typeface="+mj-cs"/>
              </a:rPr>
              <a:t> </a:t>
            </a:r>
            <a:r>
              <a:rPr lang="ar-SA" sz="6000" dirty="0" err="1" smtClean="0">
                <a:solidFill>
                  <a:srgbClr val="A50021"/>
                </a:solidFill>
                <a:cs typeface="+mj-cs"/>
              </a:rPr>
              <a:t>لبلانك</a:t>
            </a:r>
            <a:r>
              <a:rPr lang="ar-SA" sz="6000" dirty="0" smtClean="0">
                <a:solidFill>
                  <a:srgbClr val="A50021"/>
                </a:solidFill>
                <a:cs typeface="+mj-cs"/>
              </a:rPr>
              <a:t> ونظرية أينشتاين في الضوء</a:t>
            </a:r>
            <a:endParaRPr lang="ar-SA" sz="6000" dirty="0">
              <a:solidFill>
                <a:srgbClr val="A50021"/>
              </a:solidFill>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pPr algn="r"/>
            <a:r>
              <a:rPr lang="ar-SA" sz="8800" dirty="0" smtClean="0">
                <a:solidFill>
                  <a:srgbClr val="A50021"/>
                </a:solidFill>
                <a:cs typeface="+mj-cs"/>
              </a:rPr>
              <a:t>الحمد لله</a:t>
            </a:r>
          </a:p>
          <a:p>
            <a:pPr algn="r"/>
            <a:r>
              <a:rPr lang="ar-SA" sz="8800" dirty="0" smtClean="0">
                <a:solidFill>
                  <a:srgbClr val="A50021"/>
                </a:solidFill>
                <a:cs typeface="+mj-cs"/>
              </a:rPr>
              <a:t>سبحان الله</a:t>
            </a:r>
          </a:p>
          <a:p>
            <a:pPr algn="r"/>
            <a:r>
              <a:rPr lang="ar-SA" sz="8800" dirty="0" smtClean="0">
                <a:solidFill>
                  <a:srgbClr val="A50021"/>
                </a:solidFill>
                <a:cs typeface="+mj-cs"/>
              </a:rPr>
              <a:t>الله أكبر</a:t>
            </a:r>
          </a:p>
          <a:p>
            <a:pPr algn="r"/>
            <a:r>
              <a:rPr lang="ar-SA" sz="8800" dirty="0" smtClean="0">
                <a:solidFill>
                  <a:srgbClr val="A50021"/>
                </a:solidFill>
                <a:cs typeface="+mj-cs"/>
              </a:rPr>
              <a:t>استغفر الله</a:t>
            </a:r>
          </a:p>
        </p:txBody>
      </p:sp>
      <p:pic>
        <p:nvPicPr>
          <p:cNvPr id="4" name="صورة 3" descr="images (1).jpg"/>
          <p:cNvPicPr>
            <a:picLocks noChangeAspect="1"/>
          </p:cNvPicPr>
          <p:nvPr/>
        </p:nvPicPr>
        <p:blipFill>
          <a:blip r:embed="rId2" cstate="print"/>
          <a:stretch>
            <a:fillRect/>
          </a:stretch>
        </p:blipFill>
        <p:spPr>
          <a:xfrm>
            <a:off x="533428" y="332656"/>
            <a:ext cx="4508745" cy="6120680"/>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2050" name="Picture 2"/>
          <p:cNvPicPr>
            <a:picLocks noChangeAspect="1" noChangeArrowheads="1"/>
          </p:cNvPicPr>
          <p:nvPr/>
        </p:nvPicPr>
        <p:blipFill>
          <a:blip r:embed="rId2" cstate="print"/>
          <a:srcRect l="45101" t="39000" r="21693" b="53125"/>
          <a:stretch>
            <a:fillRect/>
          </a:stretch>
        </p:blipFill>
        <p:spPr bwMode="auto">
          <a:xfrm>
            <a:off x="0" y="0"/>
            <a:ext cx="9144000" cy="24208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fontScale="92500" lnSpcReduction="10000"/>
          </a:bodyPr>
          <a:lstStyle/>
          <a:p>
            <a:r>
              <a:rPr lang="ar-SA" sz="6000" u="sng" dirty="0" smtClean="0">
                <a:solidFill>
                  <a:srgbClr val="002060"/>
                </a:solidFill>
                <a:cs typeface="+mj-cs"/>
              </a:rPr>
              <a:t>ماذا فعل العالم </a:t>
            </a:r>
            <a:r>
              <a:rPr lang="ar-SA" sz="6000" u="sng" dirty="0" err="1" smtClean="0">
                <a:solidFill>
                  <a:srgbClr val="002060"/>
                </a:solidFill>
                <a:cs typeface="+mj-cs"/>
              </a:rPr>
              <a:t>بور </a:t>
            </a:r>
            <a:r>
              <a:rPr lang="ar-SA" sz="6000" u="sng" dirty="0" smtClean="0">
                <a:solidFill>
                  <a:srgbClr val="002060"/>
                </a:solidFill>
                <a:cs typeface="+mj-cs"/>
                <a:sym typeface="Wingdings"/>
              </a:rPr>
              <a:t> وضع فرضيات</a:t>
            </a:r>
          </a:p>
          <a:p>
            <a:r>
              <a:rPr lang="ar-SA" sz="6000" dirty="0" smtClean="0">
                <a:solidFill>
                  <a:srgbClr val="A50021"/>
                </a:solidFill>
                <a:cs typeface="+mj-cs"/>
                <a:sym typeface="Wingdings"/>
              </a:rPr>
              <a:t>1- قوانين الكهرومغناطيسية لا تطبق على داخل الذرة</a:t>
            </a:r>
          </a:p>
          <a:p>
            <a:r>
              <a:rPr lang="ar-SA" sz="6000" dirty="0" smtClean="0">
                <a:solidFill>
                  <a:srgbClr val="A50021"/>
                </a:solidFill>
                <a:cs typeface="+mj-cs"/>
                <a:sym typeface="Wingdings"/>
              </a:rPr>
              <a:t>2- الإلكترونات في المدار المستقر لا تشع طاقة رغم أنها تتسارع </a:t>
            </a:r>
          </a:p>
          <a:p>
            <a:r>
              <a:rPr lang="ar-SA" sz="6000" dirty="0" smtClean="0">
                <a:solidFill>
                  <a:srgbClr val="A50021"/>
                </a:solidFill>
                <a:cs typeface="+mj-cs"/>
                <a:sym typeface="Wingdings"/>
              </a:rPr>
              <a:t>(حالة الاستقرار </a:t>
            </a:r>
            <a:r>
              <a:rPr lang="ar-SA" sz="6000" dirty="0" err="1" smtClean="0">
                <a:solidFill>
                  <a:srgbClr val="A50021"/>
                </a:solidFill>
                <a:cs typeface="+mj-cs"/>
                <a:sym typeface="Wingdings"/>
              </a:rPr>
              <a:t>للذرات</a:t>
            </a:r>
            <a:r>
              <a:rPr lang="ar-SA" sz="6000" dirty="0" smtClean="0">
                <a:solidFill>
                  <a:srgbClr val="A50021"/>
                </a:solidFill>
                <a:cs typeface="+mj-cs"/>
                <a:sym typeface="Wingdings"/>
              </a:rPr>
              <a:t> تكون فقط عندما تكون كميات الطاقة فيها محددة أي اعتبر أن مستويات الطاقة في الذرة </a:t>
            </a:r>
            <a:r>
              <a:rPr lang="ar-SA" sz="6000" dirty="0" err="1" smtClean="0">
                <a:solidFill>
                  <a:srgbClr val="A50021"/>
                </a:solidFill>
                <a:cs typeface="+mj-cs"/>
                <a:sym typeface="Wingdings"/>
              </a:rPr>
              <a:t>مكماة)</a:t>
            </a:r>
            <a:endParaRPr lang="ar-SA" sz="6000" dirty="0">
              <a:solidFill>
                <a:srgbClr val="A50021"/>
              </a:solidFill>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6000" dirty="0" err="1" smtClean="0">
                <a:solidFill>
                  <a:srgbClr val="A50021"/>
                </a:solidFill>
                <a:cs typeface="+mj-cs"/>
              </a:rPr>
              <a:t>تكمية</a:t>
            </a:r>
            <a:r>
              <a:rPr lang="ar-SA" sz="6000" dirty="0" smtClean="0">
                <a:solidFill>
                  <a:srgbClr val="A50021"/>
                </a:solidFill>
                <a:cs typeface="+mj-cs"/>
              </a:rPr>
              <a:t> الطاقة في </a:t>
            </a:r>
            <a:r>
              <a:rPr lang="ar-SA" sz="6000" dirty="0" err="1" smtClean="0">
                <a:solidFill>
                  <a:srgbClr val="A50021"/>
                </a:solidFill>
                <a:cs typeface="+mj-cs"/>
              </a:rPr>
              <a:t>الذرات</a:t>
            </a:r>
            <a:endParaRPr lang="ar-SA" sz="6000" dirty="0" smtClean="0">
              <a:solidFill>
                <a:srgbClr val="A50021"/>
              </a:solidFill>
              <a:cs typeface="+mj-cs"/>
            </a:endParaRPr>
          </a:p>
          <a:p>
            <a:r>
              <a:rPr lang="ar-SA" sz="6000" dirty="0" err="1" smtClean="0">
                <a:solidFill>
                  <a:srgbClr val="A50021"/>
                </a:solidFill>
                <a:cs typeface="+mj-cs"/>
              </a:rPr>
              <a:t>الذرات</a:t>
            </a:r>
            <a:r>
              <a:rPr lang="ar-SA" sz="6000" dirty="0" smtClean="0">
                <a:solidFill>
                  <a:srgbClr val="A50021"/>
                </a:solidFill>
                <a:cs typeface="+mj-cs"/>
              </a:rPr>
              <a:t> لها كميات </a:t>
            </a:r>
            <a:r>
              <a:rPr lang="ar-SA" sz="6000" dirty="0" err="1" smtClean="0">
                <a:solidFill>
                  <a:srgbClr val="A50021"/>
                </a:solidFill>
                <a:cs typeface="+mj-cs"/>
              </a:rPr>
              <a:t>مكماة</a:t>
            </a:r>
            <a:r>
              <a:rPr lang="ar-SA" sz="6000" dirty="0" smtClean="0">
                <a:solidFill>
                  <a:srgbClr val="A50021"/>
                </a:solidFill>
                <a:cs typeface="+mj-cs"/>
              </a:rPr>
              <a:t> من الطاقة كل منها يسمى </a:t>
            </a:r>
            <a:r>
              <a:rPr lang="ar-SA" sz="6000" u="sng" dirty="0" smtClean="0">
                <a:solidFill>
                  <a:srgbClr val="002060"/>
                </a:solidFill>
                <a:cs typeface="+mj-cs"/>
              </a:rPr>
              <a:t>مستوى طاقة</a:t>
            </a:r>
            <a:endParaRPr lang="ar-SA" sz="6000" u="sng" dirty="0">
              <a:solidFill>
                <a:srgbClr val="002060"/>
              </a:solidFill>
              <a:cs typeface="+mj-cs"/>
            </a:endParaRPr>
          </a:p>
        </p:txBody>
      </p:sp>
      <p:pic>
        <p:nvPicPr>
          <p:cNvPr id="3074" name="Picture 2"/>
          <p:cNvPicPr>
            <a:picLocks noChangeAspect="1" noChangeArrowheads="1"/>
          </p:cNvPicPr>
          <p:nvPr/>
        </p:nvPicPr>
        <p:blipFill>
          <a:blip r:embed="rId2" cstate="print"/>
          <a:srcRect l="30158" t="42938" r="22247" b="27531"/>
          <a:stretch>
            <a:fillRect/>
          </a:stretch>
        </p:blipFill>
        <p:spPr bwMode="auto">
          <a:xfrm>
            <a:off x="0" y="3140968"/>
            <a:ext cx="9144000" cy="371703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6000" dirty="0" smtClean="0">
                <a:solidFill>
                  <a:srgbClr val="A50021"/>
                </a:solidFill>
                <a:cs typeface="+mj-cs"/>
              </a:rPr>
              <a:t>تكون الذرة </a:t>
            </a:r>
            <a:r>
              <a:rPr lang="ar-SA" sz="6000" dirty="0" err="1" smtClean="0">
                <a:solidFill>
                  <a:srgbClr val="A50021"/>
                </a:solidFill>
                <a:cs typeface="+mj-cs"/>
              </a:rPr>
              <a:t>في </a:t>
            </a:r>
            <a:r>
              <a:rPr lang="ar-SA" sz="6000" dirty="0" err="1" smtClean="0">
                <a:solidFill>
                  <a:srgbClr val="A50021"/>
                </a:solidFill>
                <a:cs typeface="+mj-cs"/>
                <a:sym typeface="Wingdings"/>
              </a:rPr>
              <a:t></a:t>
            </a:r>
            <a:endParaRPr lang="ar-SA" sz="6000" dirty="0">
              <a:solidFill>
                <a:srgbClr val="A50021"/>
              </a:solidFill>
              <a:cs typeface="+mj-cs"/>
            </a:endParaRPr>
          </a:p>
        </p:txBody>
      </p:sp>
      <p:sp>
        <p:nvSpPr>
          <p:cNvPr id="4" name="مستطيل 3"/>
          <p:cNvSpPr/>
          <p:nvPr/>
        </p:nvSpPr>
        <p:spPr>
          <a:xfrm>
            <a:off x="4716016" y="1052736"/>
            <a:ext cx="4248472" cy="5616624"/>
          </a:xfrm>
          <a:prstGeom prst="rect">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u="sng" dirty="0" smtClean="0">
                <a:solidFill>
                  <a:srgbClr val="A50021"/>
                </a:solidFill>
                <a:cs typeface="+mj-cs"/>
              </a:rPr>
              <a:t>حالة الاستقرار</a:t>
            </a:r>
          </a:p>
          <a:p>
            <a:pPr algn="ctr"/>
            <a:r>
              <a:rPr lang="ar-SA" sz="6600" dirty="0" smtClean="0">
                <a:solidFill>
                  <a:srgbClr val="002060"/>
                </a:solidFill>
                <a:cs typeface="+mj-cs"/>
              </a:rPr>
              <a:t>تكون طاقة الذرة عند أقل مقدار مسموح </a:t>
            </a:r>
            <a:r>
              <a:rPr lang="ar-SA" sz="6600" dirty="0" err="1" smtClean="0">
                <a:solidFill>
                  <a:srgbClr val="002060"/>
                </a:solidFill>
                <a:cs typeface="+mj-cs"/>
              </a:rPr>
              <a:t>به</a:t>
            </a:r>
            <a:endParaRPr lang="ar-SA" sz="6600" dirty="0">
              <a:solidFill>
                <a:srgbClr val="002060"/>
              </a:solidFill>
              <a:cs typeface="+mj-cs"/>
            </a:endParaRPr>
          </a:p>
        </p:txBody>
      </p:sp>
      <p:sp>
        <p:nvSpPr>
          <p:cNvPr id="5" name="مستطيل 4"/>
          <p:cNvSpPr/>
          <p:nvPr/>
        </p:nvSpPr>
        <p:spPr>
          <a:xfrm>
            <a:off x="179512" y="1052736"/>
            <a:ext cx="4248472" cy="5616624"/>
          </a:xfrm>
          <a:prstGeom prst="rect">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u="sng" dirty="0" smtClean="0">
                <a:solidFill>
                  <a:srgbClr val="A50021"/>
                </a:solidFill>
                <a:cs typeface="+mj-cs"/>
              </a:rPr>
              <a:t>حالة الإثارة</a:t>
            </a:r>
          </a:p>
          <a:p>
            <a:pPr algn="ctr"/>
            <a:r>
              <a:rPr lang="ar-SA" sz="6000" dirty="0" smtClean="0">
                <a:solidFill>
                  <a:srgbClr val="002060"/>
                </a:solidFill>
                <a:cs typeface="+mj-cs"/>
              </a:rPr>
              <a:t>مستوى الطاقة أعلى من مستوى الاستقرار</a:t>
            </a:r>
          </a:p>
          <a:p>
            <a:pPr algn="ctr"/>
            <a:r>
              <a:rPr lang="ar-SA" sz="6000" dirty="0" smtClean="0">
                <a:solidFill>
                  <a:srgbClr val="002060"/>
                </a:solidFill>
                <a:cs typeface="+mj-cs"/>
              </a:rPr>
              <a:t>(تمتص الذرة كمية من الطاقة</a:t>
            </a:r>
            <a:r>
              <a:rPr lang="ar-SA" sz="6000" dirty="0" err="1" smtClean="0">
                <a:solidFill>
                  <a:srgbClr val="002060"/>
                </a:solidFill>
                <a:cs typeface="+mj-cs"/>
              </a:rPr>
              <a:t>)</a:t>
            </a:r>
            <a:endParaRPr lang="ar-SA" sz="6000" dirty="0">
              <a:solidFill>
                <a:srgbClr val="002060"/>
              </a:solidFill>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8000" dirty="0" smtClean="0">
                <a:solidFill>
                  <a:srgbClr val="002060"/>
                </a:solidFill>
                <a:cs typeface="PT Bold Heading" pitchFamily="2" charset="-78"/>
              </a:rPr>
              <a:t>طاقة الذرة</a:t>
            </a:r>
          </a:p>
          <a:p>
            <a:r>
              <a:rPr lang="ar-SA" sz="8000" dirty="0" smtClean="0">
                <a:solidFill>
                  <a:schemeClr val="accent6">
                    <a:lumMod val="75000"/>
                  </a:schemeClr>
                </a:solidFill>
                <a:cs typeface="+mj-cs"/>
              </a:rPr>
              <a:t>ما الذي يحدد طاقة </a:t>
            </a:r>
            <a:r>
              <a:rPr lang="ar-SA" sz="8000" dirty="0" err="1" smtClean="0">
                <a:solidFill>
                  <a:schemeClr val="accent6">
                    <a:lumMod val="75000"/>
                  </a:schemeClr>
                </a:solidFill>
                <a:cs typeface="+mj-cs"/>
              </a:rPr>
              <a:t>الذرة ؟</a:t>
            </a:r>
            <a:endParaRPr lang="ar-SA" sz="8000" dirty="0" smtClean="0">
              <a:solidFill>
                <a:schemeClr val="accent6">
                  <a:lumMod val="75000"/>
                </a:schemeClr>
              </a:solidFill>
              <a:cs typeface="+mj-cs"/>
            </a:endParaRPr>
          </a:p>
          <a:p>
            <a:r>
              <a:rPr lang="ar-SA" sz="6000" dirty="0" smtClean="0">
                <a:solidFill>
                  <a:srgbClr val="A50021"/>
                </a:solidFill>
                <a:cs typeface="+mj-cs"/>
              </a:rPr>
              <a:t>طاقة </a:t>
            </a:r>
            <a:r>
              <a:rPr lang="ar-SA" sz="6000" dirty="0" err="1" smtClean="0">
                <a:solidFill>
                  <a:srgbClr val="A50021"/>
                </a:solidFill>
                <a:cs typeface="+mj-cs"/>
              </a:rPr>
              <a:t>الذرة </a:t>
            </a:r>
            <a:r>
              <a:rPr lang="ar-SA" sz="6000" dirty="0" smtClean="0">
                <a:solidFill>
                  <a:srgbClr val="A50021"/>
                </a:solidFill>
                <a:cs typeface="+mj-cs"/>
              </a:rPr>
              <a:t>= طاقة حركة </a:t>
            </a:r>
            <a:r>
              <a:rPr lang="ar-SA" sz="6000" dirty="0" err="1" smtClean="0">
                <a:solidFill>
                  <a:srgbClr val="A50021"/>
                </a:solidFill>
                <a:cs typeface="+mj-cs"/>
              </a:rPr>
              <a:t>الإلكترونات </a:t>
            </a:r>
            <a:r>
              <a:rPr lang="ar-SA" sz="6000" dirty="0" smtClean="0">
                <a:solidFill>
                  <a:srgbClr val="A50021"/>
                </a:solidFill>
                <a:cs typeface="+mj-cs"/>
              </a:rPr>
              <a:t>+ طاقة الوضع الناتجة عن قوة التجاذب بين الإلكترونات والنواة</a:t>
            </a:r>
            <a:endParaRPr lang="ar-SA" sz="6000" dirty="0">
              <a:solidFill>
                <a:srgbClr val="A50021"/>
              </a:solidFill>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lnSpcReduction="10000"/>
          </a:bodyPr>
          <a:lstStyle/>
          <a:p>
            <a:r>
              <a:rPr lang="ar-SA" sz="6000" dirty="0" smtClean="0">
                <a:solidFill>
                  <a:srgbClr val="A50021"/>
                </a:solidFill>
                <a:cs typeface="+mj-cs"/>
              </a:rPr>
              <a:t>طاقة الإلكترون بالمستوى القريب من النواة أقل من طاقة الإلكترون في المستوى البعيد عن النواة</a:t>
            </a:r>
          </a:p>
          <a:p>
            <a:endParaRPr lang="ar-SA" sz="6000" dirty="0" smtClean="0">
              <a:solidFill>
                <a:srgbClr val="A50021"/>
              </a:solidFill>
              <a:cs typeface="+mj-cs"/>
            </a:endParaRPr>
          </a:p>
          <a:p>
            <a:endParaRPr lang="ar-SA" sz="6000" dirty="0" smtClean="0">
              <a:solidFill>
                <a:srgbClr val="A50021"/>
              </a:solidFill>
              <a:cs typeface="+mj-cs"/>
            </a:endParaRPr>
          </a:p>
          <a:p>
            <a:r>
              <a:rPr lang="ar-SA" sz="6000" dirty="0" smtClean="0">
                <a:solidFill>
                  <a:srgbClr val="A50021"/>
                </a:solidFill>
                <a:cs typeface="+mj-cs"/>
              </a:rPr>
              <a:t>لأنه يجب بذل شغل لنقل الإلكترونات بعيداً عن النواة</a:t>
            </a:r>
            <a:endParaRPr lang="ar-SA" sz="6000" dirty="0">
              <a:solidFill>
                <a:srgbClr val="A50021"/>
              </a:solidFill>
              <a:cs typeface="+mj-cs"/>
            </a:endParaRPr>
          </a:p>
        </p:txBody>
      </p:sp>
      <p:pic>
        <p:nvPicPr>
          <p:cNvPr id="4" name="Picture 2"/>
          <p:cNvPicPr>
            <a:picLocks noChangeAspect="1" noChangeArrowheads="1"/>
          </p:cNvPicPr>
          <p:nvPr/>
        </p:nvPicPr>
        <p:blipFill>
          <a:blip r:embed="rId2" cstate="print"/>
          <a:srcRect l="68899" t="38016" r="10071" b="26547"/>
          <a:stretch>
            <a:fillRect/>
          </a:stretch>
        </p:blipFill>
        <p:spPr bwMode="auto">
          <a:xfrm>
            <a:off x="3491880" y="2564904"/>
            <a:ext cx="2016224" cy="1910107"/>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6000" dirty="0" smtClean="0">
                <a:solidFill>
                  <a:schemeClr val="accent6">
                    <a:lumMod val="75000"/>
                  </a:schemeClr>
                </a:solidFill>
                <a:cs typeface="PT Bold Heading" pitchFamily="2" charset="-78"/>
              </a:rPr>
              <a:t>نموذج بور للذرة</a:t>
            </a:r>
          </a:p>
          <a:p>
            <a:endParaRPr lang="ar-SA" sz="6000" dirty="0" smtClean="0">
              <a:solidFill>
                <a:srgbClr val="A50021"/>
              </a:solidFill>
              <a:cs typeface="+mj-cs"/>
            </a:endParaRPr>
          </a:p>
          <a:p>
            <a:endParaRPr lang="ar-SA" sz="6000" dirty="0" smtClean="0">
              <a:solidFill>
                <a:srgbClr val="A50021"/>
              </a:solidFill>
              <a:cs typeface="+mj-cs"/>
            </a:endParaRPr>
          </a:p>
          <a:p>
            <a:endParaRPr lang="ar-SA" sz="6000" dirty="0" smtClean="0">
              <a:solidFill>
                <a:srgbClr val="A50021"/>
              </a:solidFill>
              <a:cs typeface="+mj-cs"/>
            </a:endParaRPr>
          </a:p>
          <a:p>
            <a:r>
              <a:rPr lang="ar-SA" sz="6000" dirty="0" smtClean="0">
                <a:solidFill>
                  <a:srgbClr val="A50021"/>
                </a:solidFill>
                <a:cs typeface="+mj-cs"/>
              </a:rPr>
              <a:t>وجود نواة مركزية وإلكترونات لها مستويات طاقة </a:t>
            </a:r>
            <a:r>
              <a:rPr lang="ar-SA" sz="6000" dirty="0" err="1" smtClean="0">
                <a:solidFill>
                  <a:srgbClr val="A50021"/>
                </a:solidFill>
                <a:cs typeface="+mj-cs"/>
              </a:rPr>
              <a:t>مكماة</a:t>
            </a:r>
            <a:r>
              <a:rPr lang="ar-SA" sz="6000" dirty="0" smtClean="0">
                <a:solidFill>
                  <a:srgbClr val="A50021"/>
                </a:solidFill>
                <a:cs typeface="+mj-cs"/>
              </a:rPr>
              <a:t> تدور حولها</a:t>
            </a:r>
            <a:endParaRPr lang="ar-SA" sz="6000" dirty="0">
              <a:solidFill>
                <a:srgbClr val="A50021"/>
              </a:solidFill>
              <a:cs typeface="+mj-cs"/>
            </a:endParaRPr>
          </a:p>
        </p:txBody>
      </p:sp>
      <p:pic>
        <p:nvPicPr>
          <p:cNvPr id="4" name="Picture 2"/>
          <p:cNvPicPr>
            <a:picLocks noChangeAspect="1" noChangeArrowheads="1"/>
          </p:cNvPicPr>
          <p:nvPr/>
        </p:nvPicPr>
        <p:blipFill>
          <a:blip r:embed="rId2" cstate="print"/>
          <a:srcRect l="68899" t="38016" r="10071" b="26547"/>
          <a:stretch>
            <a:fillRect/>
          </a:stretch>
        </p:blipFill>
        <p:spPr bwMode="auto">
          <a:xfrm>
            <a:off x="2771800" y="1124744"/>
            <a:ext cx="3384376" cy="3206252"/>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1026" name="Picture 2"/>
          <p:cNvPicPr>
            <a:picLocks noChangeAspect="1" noChangeArrowheads="1"/>
          </p:cNvPicPr>
          <p:nvPr/>
        </p:nvPicPr>
        <p:blipFill>
          <a:blip r:embed="rId2" cstate="print"/>
          <a:srcRect l="28498" t="29156" r="5090" b="42297"/>
          <a:stretch>
            <a:fillRect/>
          </a:stretch>
        </p:blipFill>
        <p:spPr bwMode="auto">
          <a:xfrm>
            <a:off x="0" y="0"/>
            <a:ext cx="9144000" cy="2636912"/>
          </a:xfrm>
          <a:prstGeom prst="rect">
            <a:avLst/>
          </a:prstGeom>
          <a:noFill/>
          <a:ln w="9525">
            <a:noFill/>
            <a:miter lim="800000"/>
            <a:headEnd/>
            <a:tailEnd/>
          </a:ln>
        </p:spPr>
      </p:pic>
      <p:sp>
        <p:nvSpPr>
          <p:cNvPr id="4" name="مستطيل 3"/>
          <p:cNvSpPr/>
          <p:nvPr/>
        </p:nvSpPr>
        <p:spPr>
          <a:xfrm>
            <a:off x="6948264" y="0"/>
            <a:ext cx="2195736" cy="263691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b="1" dirty="0" smtClean="0">
                <a:cs typeface="+mj-cs"/>
              </a:rPr>
              <a:t>الفصل</a:t>
            </a:r>
          </a:p>
          <a:p>
            <a:pPr algn="ctr"/>
            <a:r>
              <a:rPr lang="en-US" sz="6600" b="1" dirty="0" smtClean="0">
                <a:cs typeface="+mj-cs"/>
              </a:rPr>
              <a:t>3</a:t>
            </a:r>
            <a:endParaRPr lang="ar-SA" sz="6600" b="1" dirty="0">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6000" dirty="0" smtClean="0">
                <a:solidFill>
                  <a:srgbClr val="A50021"/>
                </a:solidFill>
                <a:cs typeface="+mj-cs"/>
                <a:sym typeface="Wingdings"/>
              </a:rPr>
              <a:t> </a:t>
            </a:r>
            <a:r>
              <a:rPr lang="ar-SA" sz="6000" dirty="0" smtClean="0">
                <a:solidFill>
                  <a:srgbClr val="A50021"/>
                </a:solidFill>
                <a:cs typeface="+mj-cs"/>
              </a:rPr>
              <a:t>الذرة المستقرة لا تبعث طاقة</a:t>
            </a:r>
          </a:p>
          <a:p>
            <a:r>
              <a:rPr lang="ar-SA" sz="6000" dirty="0" smtClean="0">
                <a:solidFill>
                  <a:srgbClr val="A50021"/>
                </a:solidFill>
                <a:sym typeface="Wingdings"/>
              </a:rPr>
              <a:t> </a:t>
            </a:r>
            <a:r>
              <a:rPr lang="ar-SA" sz="6000" dirty="0" smtClean="0">
                <a:solidFill>
                  <a:srgbClr val="A50021"/>
                </a:solidFill>
                <a:cs typeface="+mj-cs"/>
              </a:rPr>
              <a:t>الذرة المثارة تمتص </a:t>
            </a:r>
            <a:r>
              <a:rPr lang="ar-SA" sz="6000" dirty="0" err="1" smtClean="0">
                <a:solidFill>
                  <a:srgbClr val="A50021"/>
                </a:solidFill>
                <a:cs typeface="+mj-cs"/>
              </a:rPr>
              <a:t>فوتون</a:t>
            </a:r>
            <a:endParaRPr lang="ar-SA" sz="6000" dirty="0" smtClean="0">
              <a:solidFill>
                <a:srgbClr val="A50021"/>
              </a:solidFill>
              <a:cs typeface="+mj-cs"/>
            </a:endParaRPr>
          </a:p>
          <a:p>
            <a:r>
              <a:rPr lang="ar-SA" sz="6000" dirty="0" smtClean="0">
                <a:solidFill>
                  <a:srgbClr val="A50021"/>
                </a:solidFill>
                <a:cs typeface="+mj-cs"/>
              </a:rPr>
              <a:t>(تزداد طاقتها بمقدار يساوي طاقة </a:t>
            </a:r>
            <a:r>
              <a:rPr lang="ar-SA" sz="6000" dirty="0" err="1" smtClean="0">
                <a:solidFill>
                  <a:srgbClr val="A50021"/>
                </a:solidFill>
                <a:cs typeface="+mj-cs"/>
              </a:rPr>
              <a:t>الفوتون</a:t>
            </a:r>
            <a:r>
              <a:rPr lang="ar-SA" sz="6000" dirty="0" smtClean="0">
                <a:solidFill>
                  <a:srgbClr val="A50021"/>
                </a:solidFill>
                <a:cs typeface="+mj-cs"/>
              </a:rPr>
              <a:t> الممتص</a:t>
            </a:r>
            <a:r>
              <a:rPr lang="ar-SA" sz="6000" dirty="0" err="1" smtClean="0">
                <a:solidFill>
                  <a:srgbClr val="A50021"/>
                </a:solidFill>
                <a:cs typeface="+mj-cs"/>
              </a:rPr>
              <a:t>)</a:t>
            </a:r>
            <a:endParaRPr lang="ar-SA" sz="6000" dirty="0">
              <a:solidFill>
                <a:srgbClr val="A50021"/>
              </a:solidFill>
              <a:cs typeface="+mj-cs"/>
            </a:endParaRPr>
          </a:p>
        </p:txBody>
      </p:sp>
      <p:pic>
        <p:nvPicPr>
          <p:cNvPr id="4098" name="Picture 2"/>
          <p:cNvPicPr>
            <a:picLocks noChangeAspect="1" noChangeArrowheads="1"/>
          </p:cNvPicPr>
          <p:nvPr/>
        </p:nvPicPr>
        <p:blipFill>
          <a:blip r:embed="rId2" cstate="print"/>
          <a:srcRect l="24070" t="36047" r="28334" b="46234"/>
          <a:stretch>
            <a:fillRect/>
          </a:stretch>
        </p:blipFill>
        <p:spPr bwMode="auto">
          <a:xfrm>
            <a:off x="0" y="4221088"/>
            <a:ext cx="9144000" cy="2132856"/>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5122" name="Picture 2"/>
          <p:cNvPicPr>
            <a:picLocks noChangeAspect="1" noChangeArrowheads="1"/>
          </p:cNvPicPr>
          <p:nvPr/>
        </p:nvPicPr>
        <p:blipFill>
          <a:blip r:embed="rId2" cstate="print"/>
          <a:srcRect l="22964" t="17344" r="27781" b="47219"/>
          <a:stretch>
            <a:fillRect/>
          </a:stretch>
        </p:blipFill>
        <p:spPr bwMode="auto">
          <a:xfrm>
            <a:off x="0" y="3212976"/>
            <a:ext cx="9144000" cy="3645024"/>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72708" t="30751" r="8411" b="34422"/>
          <a:stretch>
            <a:fillRect/>
          </a:stretch>
        </p:blipFill>
        <p:spPr bwMode="auto">
          <a:xfrm>
            <a:off x="3096344" y="-1"/>
            <a:ext cx="3131840" cy="324786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pPr algn="r"/>
            <a:endParaRPr lang="ar-SA" sz="9600" dirty="0" smtClean="0">
              <a:solidFill>
                <a:srgbClr val="A50021"/>
              </a:solidFill>
              <a:cs typeface="PT Bold Heading" pitchFamily="2" charset="-78"/>
            </a:endParaRPr>
          </a:p>
          <a:p>
            <a:pPr algn="r"/>
            <a:r>
              <a:rPr lang="ar-SA" sz="9600" dirty="0" smtClean="0">
                <a:solidFill>
                  <a:srgbClr val="A50021"/>
                </a:solidFill>
                <a:cs typeface="PT Bold Heading" pitchFamily="2" charset="-78"/>
              </a:rPr>
              <a:t>مسائل</a:t>
            </a:r>
          </a:p>
          <a:p>
            <a:pPr algn="r"/>
            <a:r>
              <a:rPr lang="ar-SA" sz="9600" dirty="0" smtClean="0">
                <a:solidFill>
                  <a:srgbClr val="A50021"/>
                </a:solidFill>
                <a:cs typeface="PT Bold Heading" pitchFamily="2" charset="-78"/>
              </a:rPr>
              <a:t>تدريبية</a:t>
            </a:r>
          </a:p>
        </p:txBody>
      </p:sp>
      <p:pic>
        <p:nvPicPr>
          <p:cNvPr id="4" name="صورة 3" descr="images (1).jpg"/>
          <p:cNvPicPr>
            <a:picLocks noChangeAspect="1"/>
          </p:cNvPicPr>
          <p:nvPr/>
        </p:nvPicPr>
        <p:blipFill>
          <a:blip r:embed="rId2" cstate="print"/>
          <a:stretch>
            <a:fillRect/>
          </a:stretch>
        </p:blipFill>
        <p:spPr>
          <a:xfrm>
            <a:off x="533428" y="332656"/>
            <a:ext cx="4508745" cy="6120680"/>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6146" name="Picture 2"/>
          <p:cNvPicPr>
            <a:picLocks noChangeAspect="1" noChangeArrowheads="1"/>
          </p:cNvPicPr>
          <p:nvPr/>
        </p:nvPicPr>
        <p:blipFill>
          <a:blip r:embed="rId2" cstate="print"/>
          <a:srcRect l="24624" t="49024" r="18372" b="35407"/>
          <a:stretch>
            <a:fillRect/>
          </a:stretch>
        </p:blipFill>
        <p:spPr bwMode="auto">
          <a:xfrm>
            <a:off x="0" y="332656"/>
            <a:ext cx="9144000" cy="252028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8574" t="58687" r="37743" b="23594"/>
          <a:stretch>
            <a:fillRect/>
          </a:stretch>
        </p:blipFill>
        <p:spPr bwMode="auto">
          <a:xfrm>
            <a:off x="0" y="3068960"/>
            <a:ext cx="9144000" cy="350100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7170" name="Picture 2"/>
          <p:cNvPicPr>
            <a:picLocks noChangeAspect="1" noChangeArrowheads="1"/>
          </p:cNvPicPr>
          <p:nvPr/>
        </p:nvPicPr>
        <p:blipFill>
          <a:blip r:embed="rId2" cstate="print"/>
          <a:srcRect l="19643" t="13407" r="31101" b="77734"/>
          <a:stretch>
            <a:fillRect/>
          </a:stretch>
        </p:blipFill>
        <p:spPr bwMode="auto">
          <a:xfrm>
            <a:off x="0" y="0"/>
            <a:ext cx="9144000" cy="155679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Autofit/>
          </a:bodyPr>
          <a:lstStyle/>
          <a:p>
            <a:r>
              <a:rPr lang="ar-SA" sz="12000" dirty="0" smtClean="0">
                <a:solidFill>
                  <a:srgbClr val="A50021"/>
                </a:solidFill>
                <a:cs typeface="PT Bold Heading" pitchFamily="2" charset="-78"/>
              </a:rPr>
              <a:t>           عيوب</a:t>
            </a:r>
          </a:p>
          <a:p>
            <a:r>
              <a:rPr lang="ar-SA" sz="12000" dirty="0" smtClean="0">
                <a:solidFill>
                  <a:srgbClr val="A50021"/>
                </a:solidFill>
                <a:cs typeface="PT Bold Heading" pitchFamily="2" charset="-78"/>
              </a:rPr>
              <a:t>            نموذج </a:t>
            </a:r>
          </a:p>
          <a:p>
            <a:r>
              <a:rPr lang="ar-SA" sz="12000" dirty="0" smtClean="0">
                <a:solidFill>
                  <a:srgbClr val="A50021"/>
                </a:solidFill>
                <a:cs typeface="PT Bold Heading" pitchFamily="2" charset="-78"/>
              </a:rPr>
              <a:t>             بور</a:t>
            </a:r>
            <a:endParaRPr lang="ar-SA" sz="12000" dirty="0">
              <a:solidFill>
                <a:srgbClr val="A50021"/>
              </a:solidFill>
              <a:cs typeface="PT Bold Heading" pitchFamily="2" charset="-78"/>
            </a:endParaRPr>
          </a:p>
        </p:txBody>
      </p:sp>
      <p:pic>
        <p:nvPicPr>
          <p:cNvPr id="4" name="صورة 3" descr="images (3).jpg"/>
          <p:cNvPicPr>
            <a:picLocks noChangeAspect="1"/>
          </p:cNvPicPr>
          <p:nvPr/>
        </p:nvPicPr>
        <p:blipFill>
          <a:blip r:embed="rId2" cstate="print"/>
          <a:stretch>
            <a:fillRect/>
          </a:stretch>
        </p:blipFill>
        <p:spPr>
          <a:xfrm>
            <a:off x="4592782" y="0"/>
            <a:ext cx="4551218"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6000" dirty="0" smtClean="0">
                <a:solidFill>
                  <a:srgbClr val="A50021"/>
                </a:solidFill>
                <a:cs typeface="+mj-cs"/>
              </a:rPr>
              <a:t>1- طبق هذا النموذج على ذرة الهيدروجين فقط</a:t>
            </a:r>
          </a:p>
          <a:p>
            <a:r>
              <a:rPr lang="ar-SA" sz="6000" dirty="0" smtClean="0">
                <a:solidFill>
                  <a:srgbClr val="A50021"/>
                </a:solidFill>
                <a:cs typeface="+mj-cs"/>
              </a:rPr>
              <a:t>2- لم يقدم النموذج تفسيراً جيداً لبعض </a:t>
            </a:r>
            <a:r>
              <a:rPr lang="ar-SA" sz="6000" dirty="0" err="1" smtClean="0">
                <a:solidFill>
                  <a:srgbClr val="A50021"/>
                </a:solidFill>
                <a:cs typeface="+mj-cs"/>
              </a:rPr>
              <a:t>المسائل </a:t>
            </a:r>
            <a:r>
              <a:rPr lang="ar-SA" sz="6000" dirty="0" smtClean="0">
                <a:solidFill>
                  <a:srgbClr val="A50021"/>
                </a:solidFill>
                <a:cs typeface="+mj-cs"/>
              </a:rPr>
              <a:t>(مثل: لماذا يمكن تطبيق قوانين الكهرومغناطيسية في كل مكان إلا داخل الذرة</a:t>
            </a:r>
            <a:r>
              <a:rPr lang="ar-SA" sz="6000" dirty="0" err="1" smtClean="0">
                <a:solidFill>
                  <a:srgbClr val="A50021"/>
                </a:solidFill>
                <a:cs typeface="+mj-cs"/>
              </a:rPr>
              <a:t>)</a:t>
            </a:r>
            <a:endParaRPr lang="ar-SA" sz="6000" dirty="0">
              <a:solidFill>
                <a:srgbClr val="A50021"/>
              </a:solidFill>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Autofit/>
          </a:bodyPr>
          <a:lstStyle/>
          <a:p>
            <a:r>
              <a:rPr lang="ar-SA" sz="12000" dirty="0" smtClean="0">
                <a:solidFill>
                  <a:srgbClr val="A50021"/>
                </a:solidFill>
                <a:cs typeface="PT Bold Heading" pitchFamily="2" charset="-78"/>
              </a:rPr>
              <a:t>           تطور</a:t>
            </a:r>
          </a:p>
          <a:p>
            <a:r>
              <a:rPr lang="ar-SA" sz="12000" dirty="0" smtClean="0">
                <a:solidFill>
                  <a:srgbClr val="A50021"/>
                </a:solidFill>
                <a:cs typeface="PT Bold Heading" pitchFamily="2" charset="-78"/>
              </a:rPr>
              <a:t>            نموذج </a:t>
            </a:r>
          </a:p>
          <a:p>
            <a:r>
              <a:rPr lang="ar-SA" sz="12000" dirty="0" smtClean="0">
                <a:solidFill>
                  <a:srgbClr val="A50021"/>
                </a:solidFill>
                <a:cs typeface="PT Bold Heading" pitchFamily="2" charset="-78"/>
              </a:rPr>
              <a:t>             بور</a:t>
            </a:r>
            <a:endParaRPr lang="ar-SA" sz="12000" dirty="0">
              <a:solidFill>
                <a:srgbClr val="A50021"/>
              </a:solidFill>
              <a:cs typeface="PT Bold Heading" pitchFamily="2" charset="-78"/>
            </a:endParaRPr>
          </a:p>
        </p:txBody>
      </p:sp>
      <p:pic>
        <p:nvPicPr>
          <p:cNvPr id="5" name="صورة 4" descr="images (1).jpg"/>
          <p:cNvPicPr>
            <a:picLocks noChangeAspect="1"/>
          </p:cNvPicPr>
          <p:nvPr/>
        </p:nvPicPr>
        <p:blipFill>
          <a:blip r:embed="rId2" cstate="print"/>
          <a:stretch>
            <a:fillRect/>
          </a:stretch>
        </p:blipFill>
        <p:spPr>
          <a:xfrm>
            <a:off x="4788024" y="0"/>
            <a:ext cx="4355976"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6000" dirty="0" smtClean="0">
                <a:solidFill>
                  <a:srgbClr val="A50021"/>
                </a:solidFill>
                <a:cs typeface="+mj-cs"/>
              </a:rPr>
              <a:t>1- طبق قانون نيوتن الثاني في الحركة </a:t>
            </a:r>
            <a:r>
              <a:rPr lang="en-US" sz="6000" dirty="0" smtClean="0">
                <a:solidFill>
                  <a:srgbClr val="A50021"/>
                </a:solidFill>
                <a:cs typeface="+mj-cs"/>
              </a:rPr>
              <a:t>F= ma</a:t>
            </a:r>
            <a:r>
              <a:rPr lang="ar-SA" sz="6000" dirty="0" smtClean="0">
                <a:solidFill>
                  <a:srgbClr val="A50021"/>
                </a:solidFill>
                <a:cs typeface="+mj-cs"/>
              </a:rPr>
              <a:t> على الإلكترون</a:t>
            </a:r>
          </a:p>
          <a:p>
            <a:r>
              <a:rPr lang="ar-SA" sz="6000" dirty="0" smtClean="0">
                <a:solidFill>
                  <a:srgbClr val="A50021"/>
                </a:solidFill>
                <a:cs typeface="+mj-cs"/>
              </a:rPr>
              <a:t>2- القوة المحصلة المحسوبة بقانون </a:t>
            </a:r>
            <a:r>
              <a:rPr lang="ar-SA" sz="6000" dirty="0" err="1" smtClean="0">
                <a:solidFill>
                  <a:srgbClr val="A50021"/>
                </a:solidFill>
                <a:cs typeface="+mj-cs"/>
              </a:rPr>
              <a:t>كولوم</a:t>
            </a:r>
            <a:r>
              <a:rPr lang="ar-SA" sz="6000" dirty="0" smtClean="0">
                <a:solidFill>
                  <a:srgbClr val="A50021"/>
                </a:solidFill>
                <a:cs typeface="+mj-cs"/>
              </a:rPr>
              <a:t> للتفاعل بين الإلكترونات ذي الشحنة </a:t>
            </a:r>
            <a:r>
              <a:rPr lang="en-US" sz="6000" dirty="0" smtClean="0">
                <a:solidFill>
                  <a:srgbClr val="A50021"/>
                </a:solidFill>
                <a:cs typeface="+mj-cs"/>
              </a:rPr>
              <a:t>–q</a:t>
            </a:r>
            <a:r>
              <a:rPr lang="ar-SA" sz="6000" dirty="0" smtClean="0">
                <a:solidFill>
                  <a:srgbClr val="A50021"/>
                </a:solidFill>
                <a:cs typeface="+mj-cs"/>
              </a:rPr>
              <a:t> والبروتون ذي الشحنة </a:t>
            </a:r>
            <a:r>
              <a:rPr lang="en-US" sz="6000" dirty="0" smtClean="0">
                <a:solidFill>
                  <a:srgbClr val="A50021"/>
                </a:solidFill>
                <a:cs typeface="+mj-cs"/>
              </a:rPr>
              <a:t>+q</a:t>
            </a:r>
            <a:r>
              <a:rPr lang="ar-SA" sz="6000" dirty="0" smtClean="0">
                <a:solidFill>
                  <a:srgbClr val="A50021"/>
                </a:solidFill>
                <a:cs typeface="+mj-cs"/>
              </a:rPr>
              <a:t> أحدهما على بعد </a:t>
            </a:r>
            <a:r>
              <a:rPr lang="en-US" sz="6000" dirty="0" smtClean="0">
                <a:solidFill>
                  <a:srgbClr val="A50021"/>
                </a:solidFill>
                <a:cs typeface="+mj-cs"/>
              </a:rPr>
              <a:t>r</a:t>
            </a:r>
            <a:r>
              <a:rPr lang="ar-SA" sz="6000" dirty="0" smtClean="0">
                <a:solidFill>
                  <a:srgbClr val="A50021"/>
                </a:solidFill>
                <a:cs typeface="+mj-cs"/>
              </a:rPr>
              <a:t> من الآخر</a:t>
            </a:r>
            <a:endParaRPr lang="ar-SA" sz="6000" dirty="0">
              <a:solidFill>
                <a:srgbClr val="A50021"/>
              </a:solidFill>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8000" dirty="0" smtClean="0">
                <a:solidFill>
                  <a:srgbClr val="A50021"/>
                </a:solidFill>
                <a:cs typeface="PT Bold Heading" pitchFamily="2" charset="-78"/>
              </a:rPr>
              <a:t>الطاقة وانتقال الإلكترون</a:t>
            </a:r>
            <a:endParaRPr lang="ar-SA" sz="8000" dirty="0">
              <a:solidFill>
                <a:srgbClr val="A50021"/>
              </a:solidFill>
              <a:cs typeface="PT Bold Heading"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2050" name="Picture 2"/>
          <p:cNvPicPr>
            <a:picLocks noChangeAspect="1" noChangeArrowheads="1"/>
          </p:cNvPicPr>
          <p:nvPr/>
        </p:nvPicPr>
        <p:blipFill>
          <a:blip r:embed="rId2" cstate="print"/>
          <a:srcRect l="39567" t="21282" r="11731" b="71827"/>
          <a:stretch>
            <a:fillRect/>
          </a:stretch>
        </p:blipFill>
        <p:spPr bwMode="auto">
          <a:xfrm>
            <a:off x="0" y="0"/>
            <a:ext cx="9144000" cy="134076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6000" u="sng" dirty="0" smtClean="0">
                <a:solidFill>
                  <a:srgbClr val="002060"/>
                </a:solidFill>
                <a:cs typeface="+mj-cs"/>
              </a:rPr>
              <a:t>عندما تصبح الذرة </a:t>
            </a:r>
            <a:r>
              <a:rPr lang="ar-SA" sz="6000" u="sng" dirty="0" err="1" smtClean="0">
                <a:solidFill>
                  <a:srgbClr val="002060"/>
                </a:solidFill>
                <a:cs typeface="+mj-cs"/>
              </a:rPr>
              <a:t>متأينة</a:t>
            </a:r>
            <a:r>
              <a:rPr lang="ar-SA" sz="6000" u="sng" dirty="0" smtClean="0">
                <a:solidFill>
                  <a:srgbClr val="002060"/>
                </a:solidFill>
                <a:cs typeface="+mj-cs"/>
              </a:rPr>
              <a:t> ( أي عندما ينزع إلكترون من الذرة</a:t>
            </a:r>
            <a:r>
              <a:rPr lang="ar-SA" sz="6000" u="sng" dirty="0" err="1" smtClean="0">
                <a:solidFill>
                  <a:srgbClr val="002060"/>
                </a:solidFill>
                <a:cs typeface="+mj-cs"/>
              </a:rPr>
              <a:t>)</a:t>
            </a:r>
            <a:endParaRPr lang="ar-SA" sz="6000" u="sng" dirty="0" smtClean="0">
              <a:solidFill>
                <a:srgbClr val="002060"/>
              </a:solidFill>
              <a:cs typeface="+mj-cs"/>
            </a:endParaRPr>
          </a:p>
          <a:p>
            <a:r>
              <a:rPr lang="ar-SA" sz="6000" dirty="0" smtClean="0">
                <a:solidFill>
                  <a:schemeClr val="accent6">
                    <a:lumMod val="75000"/>
                  </a:schemeClr>
                </a:solidFill>
                <a:cs typeface="PT Bold Heading" pitchFamily="2" charset="-78"/>
              </a:rPr>
              <a:t>الطاقة الصفرية</a:t>
            </a:r>
          </a:p>
          <a:p>
            <a:r>
              <a:rPr lang="ar-SA" sz="6000" dirty="0" smtClean="0">
                <a:solidFill>
                  <a:srgbClr val="A50021"/>
                </a:solidFill>
                <a:cs typeface="+mj-cs"/>
              </a:rPr>
              <a:t>هي طاقة الذرة عندما يكون الإلكترون بعيداً جداً عن الذرة وليس له طاقة حركية</a:t>
            </a:r>
            <a:endParaRPr lang="ar-SA" sz="6000" dirty="0">
              <a:solidFill>
                <a:srgbClr val="A50021"/>
              </a:solidFill>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5400" dirty="0" smtClean="0">
                <a:solidFill>
                  <a:srgbClr val="002060"/>
                </a:solidFill>
                <a:cs typeface="+mj-cs"/>
              </a:rPr>
              <a:t>مستويات الطاقة لذرة الهيدروجين ومستويات الطاقة التي قد يتم الانتقال إليها</a:t>
            </a:r>
          </a:p>
          <a:p>
            <a:r>
              <a:rPr lang="ar-SA" sz="6000" dirty="0" smtClean="0">
                <a:solidFill>
                  <a:srgbClr val="A50021"/>
                </a:solidFill>
                <a:cs typeface="+mj-cs"/>
              </a:rPr>
              <a:t>ذرة هيدروجين مثارة</a:t>
            </a:r>
            <a:endParaRPr lang="ar-SA" sz="6000" dirty="0">
              <a:solidFill>
                <a:srgbClr val="A50021"/>
              </a:solidFill>
              <a:cs typeface="+mj-cs"/>
            </a:endParaRPr>
          </a:p>
        </p:txBody>
      </p:sp>
      <p:pic>
        <p:nvPicPr>
          <p:cNvPr id="8194" name="Picture 2"/>
          <p:cNvPicPr>
            <a:picLocks noChangeAspect="1" noChangeArrowheads="1"/>
          </p:cNvPicPr>
          <p:nvPr/>
        </p:nvPicPr>
        <p:blipFill>
          <a:blip r:embed="rId2" cstate="print"/>
          <a:srcRect l="14109" t="23250" r="36082" b="12766"/>
          <a:stretch>
            <a:fillRect/>
          </a:stretch>
        </p:blipFill>
        <p:spPr bwMode="auto">
          <a:xfrm>
            <a:off x="1979712" y="2852936"/>
            <a:ext cx="5184576" cy="374441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4" name="Picture 2"/>
          <p:cNvPicPr>
            <a:picLocks noChangeAspect="1" noChangeArrowheads="1"/>
          </p:cNvPicPr>
          <p:nvPr/>
        </p:nvPicPr>
        <p:blipFill>
          <a:blip r:embed="rId2" cstate="print"/>
          <a:srcRect l="14109" t="23250" r="36082" b="12766"/>
          <a:stretch>
            <a:fillRect/>
          </a:stretch>
        </p:blipFill>
        <p:spPr bwMode="auto">
          <a:xfrm>
            <a:off x="0" y="0"/>
            <a:ext cx="9144000" cy="6858000"/>
          </a:xfrm>
          <a:prstGeom prst="rect">
            <a:avLst/>
          </a:prstGeom>
          <a:noFill/>
          <a:ln w="9525">
            <a:noFill/>
            <a:miter lim="800000"/>
            <a:headEnd/>
            <a:tailEnd/>
          </a:ln>
        </p:spPr>
      </p:pic>
      <p:sp>
        <p:nvSpPr>
          <p:cNvPr id="5" name="وسيلة شرح مستطيلة 4"/>
          <p:cNvSpPr/>
          <p:nvPr/>
        </p:nvSpPr>
        <p:spPr>
          <a:xfrm>
            <a:off x="971600" y="3068960"/>
            <a:ext cx="3384376" cy="1584176"/>
          </a:xfrm>
          <a:prstGeom prst="wedgeRectCallout">
            <a:avLst>
              <a:gd name="adj1" fmla="val 71373"/>
              <a:gd name="adj2" fmla="val -66685"/>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ysClr val="windowText" lastClr="000000"/>
                </a:solidFill>
                <a:cs typeface="+mj-cs"/>
              </a:rPr>
              <a:t>سلسلة بالمر</a:t>
            </a:r>
          </a:p>
          <a:p>
            <a:pPr algn="ctr"/>
            <a:r>
              <a:rPr lang="ar-SA" sz="3200" dirty="0" smtClean="0">
                <a:solidFill>
                  <a:sysClr val="windowText" lastClr="000000"/>
                </a:solidFill>
                <a:cs typeface="+mj-cs"/>
              </a:rPr>
              <a:t>من مستوى حالة الإثارة إلى مستوى الطاقة الثاني</a:t>
            </a:r>
            <a:endParaRPr lang="ar-SA" sz="3200" dirty="0">
              <a:solidFill>
                <a:sysClr val="windowText" lastClr="000000"/>
              </a:solidFill>
              <a:cs typeface="+mj-cs"/>
            </a:endParaRPr>
          </a:p>
        </p:txBody>
      </p:sp>
      <p:sp>
        <p:nvSpPr>
          <p:cNvPr id="6" name="وسيلة شرح مستطيلة 5"/>
          <p:cNvSpPr/>
          <p:nvPr/>
        </p:nvSpPr>
        <p:spPr>
          <a:xfrm>
            <a:off x="2195736" y="548680"/>
            <a:ext cx="3384376" cy="1440160"/>
          </a:xfrm>
          <a:prstGeom prst="wedgeRectCallout">
            <a:avLst>
              <a:gd name="adj1" fmla="val 77377"/>
              <a:gd name="adj2" fmla="val 17385"/>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ysClr val="windowText" lastClr="000000"/>
                </a:solidFill>
                <a:cs typeface="+mj-cs"/>
              </a:rPr>
              <a:t>سلسلة </a:t>
            </a:r>
            <a:r>
              <a:rPr lang="ar-SA" sz="3200" dirty="0" err="1" smtClean="0">
                <a:solidFill>
                  <a:sysClr val="windowText" lastClr="000000"/>
                </a:solidFill>
                <a:cs typeface="+mj-cs"/>
              </a:rPr>
              <a:t>باشن</a:t>
            </a:r>
            <a:endParaRPr lang="ar-SA" sz="3200" dirty="0" smtClean="0">
              <a:solidFill>
                <a:sysClr val="windowText" lastClr="000000"/>
              </a:solidFill>
              <a:cs typeface="+mj-cs"/>
            </a:endParaRPr>
          </a:p>
          <a:p>
            <a:pPr algn="ctr"/>
            <a:r>
              <a:rPr lang="ar-SA" sz="3200" dirty="0" smtClean="0">
                <a:solidFill>
                  <a:sysClr val="windowText" lastClr="000000"/>
                </a:solidFill>
                <a:cs typeface="+mj-cs"/>
              </a:rPr>
              <a:t>من مستوى حالة الإثارة إلى مستوى الطاقة الثالث</a:t>
            </a:r>
            <a:endParaRPr lang="ar-SA" sz="3200" dirty="0">
              <a:solidFill>
                <a:sysClr val="windowText" lastClr="000000"/>
              </a:solidFill>
              <a:cs typeface="+mj-cs"/>
            </a:endParaRPr>
          </a:p>
        </p:txBody>
      </p:sp>
      <p:sp>
        <p:nvSpPr>
          <p:cNvPr id="7" name="وسيلة شرح مستطيلة 6"/>
          <p:cNvSpPr/>
          <p:nvPr/>
        </p:nvSpPr>
        <p:spPr>
          <a:xfrm>
            <a:off x="7020272" y="3501008"/>
            <a:ext cx="1944216" cy="2880320"/>
          </a:xfrm>
          <a:prstGeom prst="wedgeRectCallout">
            <a:avLst>
              <a:gd name="adj1" fmla="val -39559"/>
              <a:gd name="adj2" fmla="val -76743"/>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ysClr val="windowText" lastClr="000000"/>
                </a:solidFill>
                <a:cs typeface="+mj-cs"/>
              </a:rPr>
              <a:t>سلسلة ليمان</a:t>
            </a:r>
          </a:p>
          <a:p>
            <a:pPr algn="ctr"/>
            <a:r>
              <a:rPr lang="ar-SA" sz="3200" dirty="0" smtClean="0">
                <a:solidFill>
                  <a:sysClr val="windowText" lastClr="000000"/>
                </a:solidFill>
                <a:cs typeface="+mj-cs"/>
              </a:rPr>
              <a:t>من مستوى حالة الإثارة إلى مستوى الطاقة الأول</a:t>
            </a:r>
            <a:endParaRPr lang="ar-SA" sz="3200" dirty="0">
              <a:solidFill>
                <a:sysClr val="windowText" lastClr="000000"/>
              </a:solidFill>
              <a:cs typeface="+mj-cs"/>
            </a:endParaRPr>
          </a:p>
        </p:txBody>
      </p:sp>
      <p:sp>
        <p:nvSpPr>
          <p:cNvPr id="8" name="مستطيل 7"/>
          <p:cNvSpPr/>
          <p:nvPr/>
        </p:nvSpPr>
        <p:spPr>
          <a:xfrm>
            <a:off x="971600" y="4725144"/>
            <a:ext cx="3384376"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rgbClr val="002060"/>
                </a:solidFill>
              </a:rPr>
              <a:t>الإشعاع المنبعث الخطوط الأربعة المرئية في طيف الهيدروجين</a:t>
            </a:r>
            <a:endParaRPr lang="ar-SA" sz="2400" dirty="0">
              <a:solidFill>
                <a:srgbClr val="002060"/>
              </a:solidFill>
            </a:endParaRPr>
          </a:p>
        </p:txBody>
      </p:sp>
      <p:sp>
        <p:nvSpPr>
          <p:cNvPr id="9" name="مستطيل 8"/>
          <p:cNvSpPr/>
          <p:nvPr/>
        </p:nvSpPr>
        <p:spPr>
          <a:xfrm>
            <a:off x="323528" y="548680"/>
            <a:ext cx="1800200"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rgbClr val="002060"/>
                </a:solidFill>
              </a:rPr>
              <a:t>الإشعاع المنبعث أشعة تحت الحمراء</a:t>
            </a:r>
            <a:endParaRPr lang="ar-SA" sz="2400" dirty="0">
              <a:solidFill>
                <a:srgbClr val="002060"/>
              </a:solidFill>
            </a:endParaRPr>
          </a:p>
        </p:txBody>
      </p:sp>
      <p:sp>
        <p:nvSpPr>
          <p:cNvPr id="10" name="مستطيل 9"/>
          <p:cNvSpPr/>
          <p:nvPr/>
        </p:nvSpPr>
        <p:spPr>
          <a:xfrm>
            <a:off x="5796136" y="3501008"/>
            <a:ext cx="1152128" cy="2880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rgbClr val="002060"/>
                </a:solidFill>
              </a:rPr>
              <a:t>الإشعاع المنبعث أشعة فوق بنفسجية</a:t>
            </a:r>
            <a:endParaRPr lang="ar-SA" sz="2400" dirty="0">
              <a:solidFill>
                <a:srgbClr val="002060"/>
              </a:solidFill>
            </a:endParaRPr>
          </a:p>
        </p:txBody>
      </p:sp>
      <p:sp>
        <p:nvSpPr>
          <p:cNvPr id="11" name="مستطيل 10"/>
          <p:cNvSpPr/>
          <p:nvPr/>
        </p:nvSpPr>
        <p:spPr>
          <a:xfrm>
            <a:off x="6372200" y="0"/>
            <a:ext cx="2771800" cy="404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rgbClr val="002060"/>
                </a:solidFill>
              </a:rPr>
              <a:t>ذرة هيدروجين مثارة</a:t>
            </a:r>
            <a:endParaRPr lang="ar-SA" sz="2400"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pPr algn="r"/>
            <a:r>
              <a:rPr lang="ar-SA" sz="6000" b="1" dirty="0" smtClean="0">
                <a:solidFill>
                  <a:srgbClr val="002060"/>
                </a:solidFill>
                <a:cs typeface="+mj-cs"/>
              </a:rPr>
              <a:t>جهود العالم بور</a:t>
            </a:r>
          </a:p>
          <a:p>
            <a:pPr algn="r"/>
            <a:r>
              <a:rPr lang="ar-SA" sz="6000" dirty="0" smtClean="0">
                <a:solidFill>
                  <a:srgbClr val="A50021"/>
                </a:solidFill>
                <a:cs typeface="+mj-cs"/>
              </a:rPr>
              <a:t>*نموذج بور ساعد على </a:t>
            </a:r>
          </a:p>
          <a:p>
            <a:pPr algn="r"/>
            <a:r>
              <a:rPr lang="ar-SA" sz="6000" dirty="0" smtClean="0">
                <a:solidFill>
                  <a:srgbClr val="A50021"/>
                </a:solidFill>
                <a:cs typeface="+mj-cs"/>
              </a:rPr>
              <a:t>فهم تركيب الذرة</a:t>
            </a:r>
          </a:p>
          <a:p>
            <a:pPr algn="r"/>
            <a:r>
              <a:rPr lang="ar-SA" sz="6000" dirty="0" smtClean="0">
                <a:solidFill>
                  <a:srgbClr val="A50021"/>
                </a:solidFill>
                <a:cs typeface="+mj-cs"/>
              </a:rPr>
              <a:t>*حساب طيف الانبعاث</a:t>
            </a:r>
          </a:p>
          <a:p>
            <a:pPr algn="r"/>
            <a:r>
              <a:rPr lang="ar-SA" sz="6000" dirty="0" smtClean="0">
                <a:solidFill>
                  <a:srgbClr val="A50021"/>
                </a:solidFill>
                <a:cs typeface="+mj-cs"/>
              </a:rPr>
              <a:t>*حساب طاقة التأين لذرة الهيدروجين</a:t>
            </a:r>
          </a:p>
          <a:p>
            <a:pPr algn="r"/>
            <a:r>
              <a:rPr lang="ar-SA" sz="6000" b="1" dirty="0" smtClean="0">
                <a:solidFill>
                  <a:srgbClr val="002060"/>
                </a:solidFill>
                <a:cs typeface="+mj-cs"/>
              </a:rPr>
              <a:t>حاز العالم </a:t>
            </a:r>
            <a:r>
              <a:rPr lang="ar-SA" sz="6000" b="1" dirty="0" err="1" smtClean="0">
                <a:solidFill>
                  <a:srgbClr val="002060"/>
                </a:solidFill>
                <a:cs typeface="+mj-cs"/>
              </a:rPr>
              <a:t>نيلز</a:t>
            </a:r>
            <a:r>
              <a:rPr lang="ar-SA" sz="6000" b="1" dirty="0" smtClean="0">
                <a:solidFill>
                  <a:srgbClr val="002060"/>
                </a:solidFill>
                <a:cs typeface="+mj-cs"/>
              </a:rPr>
              <a:t> بور على جائزة نوبل</a:t>
            </a:r>
            <a:endParaRPr lang="ar-SA" sz="6000" b="1" dirty="0">
              <a:solidFill>
                <a:srgbClr val="002060"/>
              </a:solidFill>
              <a:cs typeface="+mj-cs"/>
            </a:endParaRPr>
          </a:p>
        </p:txBody>
      </p:sp>
      <p:pic>
        <p:nvPicPr>
          <p:cNvPr id="4" name="صورة 3" descr="العالم بور.jpg"/>
          <p:cNvPicPr>
            <a:picLocks noChangeAspect="1"/>
          </p:cNvPicPr>
          <p:nvPr/>
        </p:nvPicPr>
        <p:blipFill>
          <a:blip r:embed="rId2" cstate="print"/>
          <a:stretch>
            <a:fillRect/>
          </a:stretch>
        </p:blipFill>
        <p:spPr>
          <a:xfrm>
            <a:off x="0" y="1"/>
            <a:ext cx="2987824" cy="4242254"/>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7200" dirty="0" smtClean="0">
                <a:solidFill>
                  <a:srgbClr val="A50021"/>
                </a:solidFill>
                <a:cs typeface="PT Bold Heading" pitchFamily="2" charset="-78"/>
              </a:rPr>
              <a:t>انتهى درس نموذج بور الذري</a:t>
            </a:r>
            <a:endParaRPr lang="ar-SA" sz="7200" dirty="0">
              <a:solidFill>
                <a:srgbClr val="A50021"/>
              </a:solidFill>
              <a:cs typeface="PT Bold Heading" pitchFamily="2" charset="-78"/>
            </a:endParaRPr>
          </a:p>
        </p:txBody>
      </p:sp>
      <p:pic>
        <p:nvPicPr>
          <p:cNvPr id="4" name="صورة 3" descr="images (2).png"/>
          <p:cNvPicPr>
            <a:picLocks noChangeAspect="1"/>
          </p:cNvPicPr>
          <p:nvPr/>
        </p:nvPicPr>
        <p:blipFill>
          <a:blip r:embed="rId2" cstate="print"/>
          <a:stretch>
            <a:fillRect/>
          </a:stretch>
        </p:blipFill>
        <p:spPr>
          <a:xfrm>
            <a:off x="1259632" y="2564904"/>
            <a:ext cx="6322640" cy="3977145"/>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10242" name="Picture 2"/>
          <p:cNvPicPr>
            <a:picLocks noChangeAspect="1" noChangeArrowheads="1"/>
          </p:cNvPicPr>
          <p:nvPr/>
        </p:nvPicPr>
        <p:blipFill>
          <a:blip r:embed="rId2" cstate="print"/>
          <a:srcRect l="18536" t="36047" r="31102" b="15719"/>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9218" name="Picture 2"/>
          <p:cNvPicPr>
            <a:picLocks noChangeAspect="1" noChangeArrowheads="1"/>
          </p:cNvPicPr>
          <p:nvPr/>
        </p:nvPicPr>
        <p:blipFill>
          <a:blip r:embed="rId2" cstate="print"/>
          <a:srcRect l="17429" t="39000" r="16159" b="16704"/>
          <a:stretch>
            <a:fillRect/>
          </a:stretch>
        </p:blipFill>
        <p:spPr bwMode="auto">
          <a:xfrm>
            <a:off x="0" y="1196752"/>
            <a:ext cx="9144000" cy="436510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5" name="صورة 4" descr="تنزيل (3).png"/>
          <p:cNvPicPr>
            <a:picLocks noChangeAspect="1"/>
          </p:cNvPicPr>
          <p:nvPr/>
        </p:nvPicPr>
        <p:blipFill>
          <a:blip r:embed="rId2" cstate="print"/>
          <a:stretch>
            <a:fillRect/>
          </a:stretch>
        </p:blipFill>
        <p:spPr>
          <a:xfrm>
            <a:off x="1" y="0"/>
            <a:ext cx="9144000" cy="6858000"/>
          </a:xfrm>
          <a:prstGeom prst="rect">
            <a:avLst/>
          </a:prstGeom>
        </p:spPr>
      </p:pic>
      <p:pic>
        <p:nvPicPr>
          <p:cNvPr id="6" name="صورة 5" descr="images.png"/>
          <p:cNvPicPr>
            <a:picLocks noChangeAspect="1"/>
          </p:cNvPicPr>
          <p:nvPr/>
        </p:nvPicPr>
        <p:blipFill>
          <a:blip r:embed="rId3" cstate="print"/>
          <a:stretch>
            <a:fillRect/>
          </a:stretch>
        </p:blipFill>
        <p:spPr>
          <a:xfrm>
            <a:off x="5868144" y="2996952"/>
            <a:ext cx="3029020" cy="3538711"/>
          </a:xfrm>
          <a:prstGeom prst="rect">
            <a:avLst/>
          </a:prstGeom>
        </p:spPr>
      </p:pic>
      <p:sp>
        <p:nvSpPr>
          <p:cNvPr id="7" name="مربع نص 6"/>
          <p:cNvSpPr txBox="1"/>
          <p:nvPr/>
        </p:nvSpPr>
        <p:spPr>
          <a:xfrm>
            <a:off x="683568" y="764704"/>
            <a:ext cx="7848872" cy="1631216"/>
          </a:xfrm>
          <a:prstGeom prst="rect">
            <a:avLst/>
          </a:prstGeom>
          <a:noFill/>
        </p:spPr>
        <p:txBody>
          <a:bodyPr wrap="square" rtlCol="1">
            <a:spAutoFit/>
          </a:bodyPr>
          <a:lstStyle/>
          <a:p>
            <a:pPr algn="ctr"/>
            <a:r>
              <a:rPr lang="ar-SA" sz="10000" b="1" dirty="0" smtClean="0">
                <a:solidFill>
                  <a:schemeClr val="bg1"/>
                </a:solidFill>
                <a:cs typeface="+mj-cs"/>
              </a:rPr>
              <a:t>الملخص السبوري</a:t>
            </a:r>
            <a:endParaRPr lang="ar-SA" sz="10000" b="1" dirty="0">
              <a:solidFill>
                <a:schemeClr val="bg1"/>
              </a:solidFill>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fontScale="85000" lnSpcReduction="10000"/>
          </a:bodyPr>
          <a:lstStyle/>
          <a:p>
            <a:r>
              <a:rPr lang="ar-SA" sz="6000" dirty="0" smtClean="0">
                <a:solidFill>
                  <a:srgbClr val="A50021"/>
                </a:solidFill>
                <a:cs typeface="+mj-cs"/>
              </a:rPr>
              <a:t>تابع درس نموذج بور الذري</a:t>
            </a:r>
          </a:p>
          <a:p>
            <a:r>
              <a:rPr lang="ar-SA" sz="6000" dirty="0" smtClean="0">
                <a:solidFill>
                  <a:srgbClr val="A50021"/>
                </a:solidFill>
                <a:cs typeface="+mj-cs"/>
              </a:rPr>
              <a:t>*سلبيات نموذج الكواكب ن.ك.</a:t>
            </a:r>
            <a:r>
              <a:rPr lang="en-US" sz="6000" dirty="0" smtClean="0">
                <a:solidFill>
                  <a:srgbClr val="A50021"/>
                </a:solidFill>
                <a:cs typeface="+mj-cs"/>
              </a:rPr>
              <a:t>P68</a:t>
            </a:r>
            <a:endParaRPr lang="ar-SA" sz="6000" dirty="0" smtClean="0">
              <a:solidFill>
                <a:srgbClr val="A50021"/>
              </a:solidFill>
              <a:cs typeface="+mj-cs"/>
            </a:endParaRPr>
          </a:p>
          <a:p>
            <a:r>
              <a:rPr lang="ar-SA" sz="6000" dirty="0" smtClean="0">
                <a:solidFill>
                  <a:srgbClr val="A50021"/>
                </a:solidFill>
                <a:cs typeface="+mj-cs"/>
              </a:rPr>
              <a:t>*</a:t>
            </a:r>
            <a:r>
              <a:rPr lang="ar-SA" sz="6000" dirty="0" err="1" smtClean="0">
                <a:solidFill>
                  <a:srgbClr val="A50021"/>
                </a:solidFill>
                <a:cs typeface="+mj-cs"/>
              </a:rPr>
              <a:t>تكمية</a:t>
            </a:r>
            <a:r>
              <a:rPr lang="ar-SA" sz="6000" dirty="0" smtClean="0">
                <a:solidFill>
                  <a:srgbClr val="A50021"/>
                </a:solidFill>
                <a:cs typeface="+mj-cs"/>
              </a:rPr>
              <a:t> </a:t>
            </a:r>
            <a:r>
              <a:rPr lang="ar-SA" sz="6000" dirty="0" err="1" smtClean="0">
                <a:solidFill>
                  <a:srgbClr val="A50021"/>
                </a:solidFill>
                <a:cs typeface="+mj-cs"/>
              </a:rPr>
              <a:t>الطاقة </a:t>
            </a:r>
            <a:r>
              <a:rPr lang="ar-SA" sz="6000" dirty="0" smtClean="0">
                <a:solidFill>
                  <a:srgbClr val="A50021"/>
                </a:solidFill>
                <a:cs typeface="+mj-cs"/>
              </a:rPr>
              <a:t>+ طاقة الذرة</a:t>
            </a:r>
          </a:p>
          <a:p>
            <a:r>
              <a:rPr lang="ar-SA" sz="6000" dirty="0" err="1" smtClean="0">
                <a:solidFill>
                  <a:srgbClr val="A50021"/>
                </a:solidFill>
                <a:cs typeface="+mj-cs"/>
              </a:rPr>
              <a:t>ن.ك.</a:t>
            </a:r>
            <a:r>
              <a:rPr lang="ar-SA" sz="6000" dirty="0" smtClean="0">
                <a:solidFill>
                  <a:srgbClr val="A50021"/>
                </a:solidFill>
                <a:cs typeface="+mj-cs"/>
              </a:rPr>
              <a:t> </a:t>
            </a:r>
            <a:r>
              <a:rPr lang="en-US" sz="6000" dirty="0" smtClean="0">
                <a:solidFill>
                  <a:srgbClr val="A50021"/>
                </a:solidFill>
                <a:cs typeface="+mj-cs"/>
              </a:rPr>
              <a:t>P69</a:t>
            </a:r>
            <a:endParaRPr lang="ar-SA" sz="6000" dirty="0" smtClean="0">
              <a:solidFill>
                <a:srgbClr val="A50021"/>
              </a:solidFill>
              <a:cs typeface="+mj-cs"/>
            </a:endParaRPr>
          </a:p>
          <a:p>
            <a:r>
              <a:rPr lang="ar-SA" sz="6000" dirty="0" smtClean="0">
                <a:solidFill>
                  <a:srgbClr val="A50021"/>
                </a:solidFill>
                <a:cs typeface="+mj-cs"/>
              </a:rPr>
              <a:t>*تنبؤات نموذج </a:t>
            </a:r>
            <a:r>
              <a:rPr lang="ar-SA" sz="6000" dirty="0" err="1" smtClean="0">
                <a:solidFill>
                  <a:srgbClr val="A50021"/>
                </a:solidFill>
                <a:cs typeface="+mj-cs"/>
              </a:rPr>
              <a:t>بور </a:t>
            </a:r>
            <a:r>
              <a:rPr lang="ar-SA" sz="6000" dirty="0" smtClean="0">
                <a:solidFill>
                  <a:srgbClr val="A50021"/>
                </a:solidFill>
                <a:cs typeface="+mj-cs"/>
              </a:rPr>
              <a:t>+ تطور نموذج بور</a:t>
            </a:r>
          </a:p>
          <a:p>
            <a:r>
              <a:rPr lang="ar-SA" sz="6000" dirty="0" err="1" smtClean="0">
                <a:solidFill>
                  <a:srgbClr val="A50021"/>
                </a:solidFill>
                <a:cs typeface="+mj-cs"/>
              </a:rPr>
              <a:t>ن.ك.</a:t>
            </a:r>
            <a:r>
              <a:rPr lang="ar-SA" sz="6000" dirty="0" smtClean="0">
                <a:solidFill>
                  <a:srgbClr val="A50021"/>
                </a:solidFill>
                <a:cs typeface="+mj-cs"/>
              </a:rPr>
              <a:t> </a:t>
            </a:r>
            <a:r>
              <a:rPr lang="en-US" sz="6000" dirty="0" smtClean="0">
                <a:solidFill>
                  <a:srgbClr val="A50021"/>
                </a:solidFill>
                <a:cs typeface="+mj-cs"/>
              </a:rPr>
              <a:t>P70+71</a:t>
            </a:r>
          </a:p>
          <a:p>
            <a:r>
              <a:rPr lang="ar-SA" sz="6000" dirty="0" smtClean="0">
                <a:solidFill>
                  <a:srgbClr val="A50021"/>
                </a:solidFill>
                <a:cs typeface="+mj-cs"/>
              </a:rPr>
              <a:t>*الطاقة وانتقال الإلكترون </a:t>
            </a:r>
            <a:r>
              <a:rPr lang="ar-SA" sz="6000" dirty="0" err="1" smtClean="0">
                <a:solidFill>
                  <a:srgbClr val="A50021"/>
                </a:solidFill>
                <a:cs typeface="+mj-cs"/>
              </a:rPr>
              <a:t>ن.ك.</a:t>
            </a:r>
            <a:r>
              <a:rPr lang="ar-SA" sz="6000" dirty="0" smtClean="0">
                <a:solidFill>
                  <a:srgbClr val="A50021"/>
                </a:solidFill>
                <a:cs typeface="+mj-cs"/>
              </a:rPr>
              <a:t> </a:t>
            </a:r>
            <a:r>
              <a:rPr lang="en-US" sz="6000" dirty="0" smtClean="0">
                <a:solidFill>
                  <a:srgbClr val="A50021"/>
                </a:solidFill>
                <a:cs typeface="+mj-cs"/>
              </a:rPr>
              <a:t>P72</a:t>
            </a:r>
            <a:endParaRPr lang="ar-SA" sz="6000" dirty="0" smtClean="0">
              <a:solidFill>
                <a:srgbClr val="A50021"/>
              </a:solidFill>
              <a:cs typeface="+mj-cs"/>
            </a:endParaRPr>
          </a:p>
          <a:p>
            <a:r>
              <a:rPr lang="ar-SA" sz="6000" dirty="0" smtClean="0">
                <a:solidFill>
                  <a:srgbClr val="A50021"/>
                </a:solidFill>
                <a:cs typeface="+mj-cs"/>
              </a:rPr>
              <a:t>*انجازات العالم </a:t>
            </a:r>
            <a:r>
              <a:rPr lang="ar-SA" sz="6000" dirty="0" err="1" smtClean="0">
                <a:solidFill>
                  <a:srgbClr val="A50021"/>
                </a:solidFill>
                <a:cs typeface="+mj-cs"/>
              </a:rPr>
              <a:t>نيلز</a:t>
            </a:r>
            <a:r>
              <a:rPr lang="ar-SA" sz="6000" dirty="0" smtClean="0">
                <a:solidFill>
                  <a:srgbClr val="A50021"/>
                </a:solidFill>
                <a:cs typeface="+mj-cs"/>
              </a:rPr>
              <a:t> بور </a:t>
            </a:r>
            <a:r>
              <a:rPr lang="en-US" sz="6000" dirty="0" smtClean="0">
                <a:solidFill>
                  <a:srgbClr val="A50021"/>
                </a:solidFill>
                <a:cs typeface="+mj-cs"/>
              </a:rPr>
              <a:t>P76</a:t>
            </a:r>
            <a:endParaRPr lang="ar-SA" sz="6000" dirty="0" smtClean="0">
              <a:solidFill>
                <a:srgbClr val="A50021"/>
              </a:solidFill>
              <a:cs typeface="+mj-cs"/>
            </a:endParaRPr>
          </a:p>
          <a:p>
            <a:endParaRPr lang="ar-SA" sz="6000" dirty="0">
              <a:solidFill>
                <a:srgbClr val="A50021"/>
              </a:solidFill>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1026" name="Picture 2"/>
          <p:cNvPicPr>
            <a:picLocks noChangeAspect="1" noChangeArrowheads="1"/>
          </p:cNvPicPr>
          <p:nvPr/>
        </p:nvPicPr>
        <p:blipFill>
          <a:blip r:embed="rId2" cstate="print"/>
          <a:srcRect l="23517" t="33094" r="49918" b="38360"/>
          <a:stretch>
            <a:fillRect/>
          </a:stretch>
        </p:blipFill>
        <p:spPr bwMode="auto">
          <a:xfrm>
            <a:off x="12030" y="0"/>
            <a:ext cx="9131970"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9600" dirty="0" smtClean="0">
              <a:solidFill>
                <a:srgbClr val="A50021"/>
              </a:solidFill>
              <a:cs typeface="+mj-cs"/>
            </a:endParaRPr>
          </a:p>
          <a:p>
            <a:r>
              <a:rPr lang="ar-SA" sz="20000" dirty="0" smtClean="0">
                <a:solidFill>
                  <a:srgbClr val="A50021"/>
                </a:solidFill>
                <a:cs typeface="PT Bold Mirror" pitchFamily="2" charset="-78"/>
              </a:rPr>
              <a:t>الواجب</a:t>
            </a:r>
            <a:r>
              <a:rPr lang="ar-SA" sz="9600" dirty="0" smtClean="0">
                <a:solidFill>
                  <a:srgbClr val="A50021"/>
                </a:solidFill>
                <a:cs typeface="+mj-cs"/>
              </a:rPr>
              <a:t> </a:t>
            </a:r>
            <a:endParaRPr lang="ar-SA" sz="9600" dirty="0">
              <a:solidFill>
                <a:srgbClr val="A50021"/>
              </a:solidFill>
              <a:cs typeface="+mj-cs"/>
            </a:endParaRPr>
          </a:p>
        </p:txBody>
      </p:sp>
      <p:pic>
        <p:nvPicPr>
          <p:cNvPr id="4" name="صورة 3" descr="تنزيل (11).jpg"/>
          <p:cNvPicPr>
            <a:picLocks noChangeAspect="1"/>
          </p:cNvPicPr>
          <p:nvPr/>
        </p:nvPicPr>
        <p:blipFill>
          <a:blip r:embed="rId2" cstate="print"/>
          <a:stretch>
            <a:fillRect/>
          </a:stretch>
        </p:blipFill>
        <p:spPr>
          <a:xfrm>
            <a:off x="0" y="0"/>
            <a:ext cx="2627784" cy="2627784"/>
          </a:xfrm>
          <a:prstGeom prst="rect">
            <a:avLst/>
          </a:prstGeom>
        </p:spPr>
      </p:pic>
      <p:pic>
        <p:nvPicPr>
          <p:cNvPr id="5" name="صورة 4" descr="images (3).jpg"/>
          <p:cNvPicPr>
            <a:picLocks noChangeAspect="1"/>
          </p:cNvPicPr>
          <p:nvPr/>
        </p:nvPicPr>
        <p:blipFill>
          <a:blip r:embed="rId3" cstate="print"/>
          <a:stretch>
            <a:fillRect/>
          </a:stretch>
        </p:blipFill>
        <p:spPr>
          <a:xfrm>
            <a:off x="7812360" y="0"/>
            <a:ext cx="1331640" cy="200658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9600" smtClean="0">
                <a:solidFill>
                  <a:srgbClr val="002060"/>
                </a:solidFill>
                <a:cs typeface="+mj-cs"/>
                <a:sym typeface="Wingdings"/>
              </a:rPr>
              <a:t></a:t>
            </a:r>
            <a:endParaRPr lang="ar-SA" sz="9600" smtClean="0">
              <a:solidFill>
                <a:srgbClr val="002060"/>
              </a:solidFill>
              <a:cs typeface="+mj-cs"/>
            </a:endParaRPr>
          </a:p>
          <a:p>
            <a:r>
              <a:rPr lang="ar-SA" sz="9600" dirty="0" smtClean="0">
                <a:solidFill>
                  <a:srgbClr val="002060"/>
                </a:solidFill>
                <a:cs typeface="+mj-cs"/>
              </a:rPr>
              <a:t>ارسمي نموذج العالم بور </a:t>
            </a:r>
            <a:r>
              <a:rPr lang="ar-SA" sz="9600" dirty="0" err="1" smtClean="0">
                <a:solidFill>
                  <a:srgbClr val="002060"/>
                </a:solidFill>
                <a:cs typeface="+mj-cs"/>
              </a:rPr>
              <a:t>للذرة ؟</a:t>
            </a:r>
            <a:r>
              <a:rPr lang="ar-SA" sz="9600" dirty="0" smtClean="0">
                <a:solidFill>
                  <a:srgbClr val="002060"/>
                </a:solidFill>
                <a:cs typeface="+mj-cs"/>
              </a:rPr>
              <a:t> مع تحديد البيانات </a:t>
            </a:r>
            <a:r>
              <a:rPr lang="ar-SA" sz="9600" dirty="0" err="1" smtClean="0">
                <a:solidFill>
                  <a:srgbClr val="002060"/>
                </a:solidFill>
                <a:cs typeface="+mj-cs"/>
              </a:rPr>
              <a:t>كاملة ؟</a:t>
            </a:r>
            <a:endParaRPr lang="ar-SA" sz="9600" dirty="0">
              <a:solidFill>
                <a:srgbClr val="002060"/>
              </a:solidFill>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4" name="صورة 3" descr="images (2).png"/>
          <p:cNvPicPr>
            <a:picLocks noChangeAspect="1"/>
          </p:cNvPicPr>
          <p:nvPr/>
        </p:nvPicPr>
        <p:blipFill>
          <a:blip r:embed="rId2" cstate="print"/>
          <a:stretch>
            <a:fillRect/>
          </a:stretch>
        </p:blipFill>
        <p:spPr>
          <a:xfrm>
            <a:off x="0" y="0"/>
            <a:ext cx="9144000" cy="6858000"/>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pic>
        <p:nvPicPr>
          <p:cNvPr id="1026" name="Picture 2"/>
          <p:cNvPicPr>
            <a:picLocks noChangeAspect="1" noChangeArrowheads="1"/>
          </p:cNvPicPr>
          <p:nvPr/>
        </p:nvPicPr>
        <p:blipFill>
          <a:blip r:embed="rId2" cstate="print"/>
          <a:srcRect l="29051" t="60656" r="49918" b="16704"/>
          <a:stretch>
            <a:fillRect/>
          </a:stretch>
        </p:blipFill>
        <p:spPr bwMode="auto">
          <a:xfrm>
            <a:off x="28573" y="0"/>
            <a:ext cx="9115427"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endParaRPr lang="ar-SA" sz="6000" dirty="0">
              <a:solidFill>
                <a:srgbClr val="A50021"/>
              </a:solidFill>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9600" dirty="0" smtClean="0">
                <a:solidFill>
                  <a:srgbClr val="A50021"/>
                </a:solidFill>
                <a:cs typeface="PT Bold Heading" pitchFamily="2" charset="-78"/>
              </a:rPr>
              <a:t>نموذج بور للذرة</a:t>
            </a:r>
          </a:p>
          <a:p>
            <a:endParaRPr lang="ar-SA" sz="6000" dirty="0">
              <a:solidFill>
                <a:srgbClr val="A50021"/>
              </a:solidFill>
              <a:cs typeface="+mj-cs"/>
            </a:endParaRPr>
          </a:p>
        </p:txBody>
      </p:sp>
      <p:pic>
        <p:nvPicPr>
          <p:cNvPr id="4" name="صورة 3" descr="العالم بور.jpg"/>
          <p:cNvPicPr>
            <a:picLocks noChangeAspect="1"/>
          </p:cNvPicPr>
          <p:nvPr/>
        </p:nvPicPr>
        <p:blipFill>
          <a:blip r:embed="rId2" cstate="print"/>
          <a:stretch>
            <a:fillRect/>
          </a:stretch>
        </p:blipFill>
        <p:spPr>
          <a:xfrm>
            <a:off x="5508104" y="1772816"/>
            <a:ext cx="3384376" cy="4805297"/>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print"/>
          <a:srcRect l="68899" t="38016" r="10071" b="26547"/>
          <a:stretch>
            <a:fillRect/>
          </a:stretch>
        </p:blipFill>
        <p:spPr bwMode="auto">
          <a:xfrm>
            <a:off x="199514" y="1772816"/>
            <a:ext cx="5092566" cy="4824536"/>
          </a:xfrm>
          <a:prstGeom prst="rect">
            <a:avLst/>
          </a:prstGeom>
          <a:ln w="38100" cap="sq">
            <a:solidFill>
              <a:srgbClr val="A5002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rmAutofit/>
          </a:bodyPr>
          <a:lstStyle/>
          <a:p>
            <a:r>
              <a:rPr lang="ar-SA" sz="9600" dirty="0" smtClean="0">
                <a:solidFill>
                  <a:srgbClr val="C00000"/>
                </a:solidFill>
                <a:cs typeface="PT Bold Heading" pitchFamily="2" charset="-78"/>
              </a:rPr>
              <a:t>العالم </a:t>
            </a:r>
            <a:r>
              <a:rPr lang="ar-SA" sz="9600" dirty="0" err="1" smtClean="0">
                <a:solidFill>
                  <a:srgbClr val="C00000"/>
                </a:solidFill>
                <a:cs typeface="PT Bold Heading" pitchFamily="2" charset="-78"/>
              </a:rPr>
              <a:t>نيلز</a:t>
            </a:r>
            <a:r>
              <a:rPr lang="ar-SA" sz="9600" dirty="0" smtClean="0">
                <a:solidFill>
                  <a:srgbClr val="C00000"/>
                </a:solidFill>
                <a:cs typeface="PT Bold Heading" pitchFamily="2" charset="-78"/>
              </a:rPr>
              <a:t> بور</a:t>
            </a:r>
            <a:br>
              <a:rPr lang="ar-SA" sz="9600" dirty="0" smtClean="0">
                <a:solidFill>
                  <a:srgbClr val="C00000"/>
                </a:solidFill>
                <a:cs typeface="PT Bold Heading" pitchFamily="2" charset="-78"/>
              </a:rPr>
            </a:br>
            <a:r>
              <a:rPr lang="ar-SA" sz="9600" dirty="0" smtClean="0">
                <a:solidFill>
                  <a:srgbClr val="C00000"/>
                </a:solidFill>
                <a:cs typeface="PT Bold Heading" pitchFamily="2" charset="-78"/>
              </a:rPr>
              <a:t>اغبى طالب </a:t>
            </a:r>
            <a:r>
              <a:rPr lang="ar-SA" sz="9600" dirty="0" err="1" smtClean="0">
                <a:solidFill>
                  <a:srgbClr val="C00000"/>
                </a:solidFill>
                <a:cs typeface="PT Bold Heading" pitchFamily="2" charset="-78"/>
              </a:rPr>
              <a:t>فيزياء </a:t>
            </a:r>
            <a:r>
              <a:rPr lang="ar-SA" sz="9600" dirty="0" smtClean="0">
                <a:solidFill>
                  <a:srgbClr val="C00000"/>
                </a:solidFill>
                <a:cs typeface="PT Bold Heading" pitchFamily="2" charset="-78"/>
              </a:rPr>
              <a:t>= اذكى طالب فيزياء</a:t>
            </a:r>
            <a:endParaRPr lang="ar-SA" sz="9600" dirty="0">
              <a:solidFill>
                <a:srgbClr val="C00000"/>
              </a:solidFill>
              <a:cs typeface="PT Bold Heading"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rgbClr val="FFDDE3"/>
          </a:solidFill>
          <a:ln w="76200">
            <a:solidFill>
              <a:srgbClr val="A50021"/>
            </a:solidFill>
          </a:ln>
        </p:spPr>
        <p:txBody>
          <a:bodyPr>
            <a:noAutofit/>
          </a:bodyPr>
          <a:lstStyle/>
          <a:p>
            <a:r>
              <a:rPr lang="ar-SA" sz="2000" dirty="0" smtClean="0">
                <a:solidFill>
                  <a:srgbClr val="C00000"/>
                </a:solidFill>
                <a:cs typeface="+mj-cs"/>
              </a:rPr>
              <a:t> حصلت هذه القصة في جامعة كوبنهاجن </a:t>
            </a:r>
            <a:r>
              <a:rPr lang="ar-SA" sz="2000" dirty="0" err="1" smtClean="0">
                <a:solidFill>
                  <a:srgbClr val="C00000"/>
                </a:solidFill>
                <a:cs typeface="+mj-cs"/>
              </a:rPr>
              <a:t>بالدنمارك</a:t>
            </a:r>
            <a:r>
              <a:rPr lang="ar-SA" sz="2000" dirty="0" smtClean="0">
                <a:solidFill>
                  <a:srgbClr val="C00000"/>
                </a:solidFill>
                <a:cs typeface="+mj-cs"/>
              </a:rPr>
              <a:t> ، وفي امتحان الفيزياء كان ضمن الاسئلة سؤالا كالتالي: كيف تحدد ارتفاع ناطحة سحاب باستخدام </a:t>
            </a:r>
            <a:r>
              <a:rPr lang="ar-SA" sz="2000" dirty="0" err="1" smtClean="0">
                <a:solidFill>
                  <a:srgbClr val="C00000"/>
                </a:solidFill>
                <a:cs typeface="+mj-cs"/>
              </a:rPr>
              <a:t>البارومتر؟</a:t>
            </a:r>
            <a:r>
              <a:rPr lang="ar-SA" sz="2000" dirty="0" smtClean="0">
                <a:solidFill>
                  <a:srgbClr val="C00000"/>
                </a:solidFill>
                <a:cs typeface="+mj-cs"/>
              </a:rPr>
              <a:t/>
            </a:r>
            <a:br>
              <a:rPr lang="ar-SA" sz="2000" dirty="0" smtClean="0">
                <a:solidFill>
                  <a:srgbClr val="C00000"/>
                </a:solidFill>
                <a:cs typeface="+mj-cs"/>
              </a:rPr>
            </a:br>
            <a:r>
              <a:rPr lang="ar-SA" sz="2000" dirty="0" smtClean="0">
                <a:solidFill>
                  <a:srgbClr val="C00000"/>
                </a:solidFill>
                <a:cs typeface="+mj-cs"/>
              </a:rPr>
              <a:t> ( البارومتر جهاز قياس الضغط الجوي) </a:t>
            </a:r>
            <a:r>
              <a:rPr lang="ar-SA" sz="2000" dirty="0" err="1" smtClean="0">
                <a:solidFill>
                  <a:srgbClr val="C00000"/>
                </a:solidFill>
                <a:cs typeface="+mj-cs"/>
              </a:rPr>
              <a:t>والاجابة</a:t>
            </a:r>
            <a:r>
              <a:rPr lang="ar-SA" sz="2000" dirty="0" smtClean="0">
                <a:solidFill>
                  <a:srgbClr val="C00000"/>
                </a:solidFill>
                <a:cs typeface="+mj-cs"/>
              </a:rPr>
              <a:t> الصحيحة كانت بديهية وهي قياس الفرق بين الضغط الجوي على مستوى الأرض وعلى مستوى ناطحة السحاب وحساب الفرق.</a:t>
            </a:r>
          </a:p>
          <a:p>
            <a:r>
              <a:rPr lang="ar-SA" sz="2000" dirty="0" smtClean="0">
                <a:solidFill>
                  <a:srgbClr val="C00000"/>
                </a:solidFill>
                <a:cs typeface="+mj-cs"/>
              </a:rPr>
              <a:t>كانت اجابة أحد الطلبة مستفزة لأستاذ الفيزياء لدرجة أنه أسند له صفرا دون اتمام اصلاح بقية الاجوبة وأوصى برسوبه لعدم قدرته المطلقة على النجاح، وكانت إجابة الطالب </a:t>
            </a:r>
            <a:r>
              <a:rPr lang="ar-SA" sz="2000" dirty="0" err="1" smtClean="0">
                <a:solidFill>
                  <a:srgbClr val="C00000"/>
                </a:solidFill>
                <a:cs typeface="+mj-cs"/>
              </a:rPr>
              <a:t>كالتالي</a:t>
            </a:r>
            <a:r>
              <a:rPr lang="ar-SA" sz="2000" dirty="0" err="1" smtClean="0">
                <a:solidFill>
                  <a:srgbClr val="C00000"/>
                </a:solidFill>
                <a:cs typeface="+mj-cs"/>
              </a:rPr>
              <a:t>:</a:t>
            </a:r>
            <a:endParaRPr lang="ar-SA" sz="2000" dirty="0" smtClean="0">
              <a:solidFill>
                <a:srgbClr val="C00000"/>
              </a:solidFill>
              <a:cs typeface="+mj-cs"/>
            </a:endParaRPr>
          </a:p>
          <a:p>
            <a:r>
              <a:rPr lang="ar-SA" sz="2000" dirty="0" smtClean="0">
                <a:solidFill>
                  <a:srgbClr val="C00000"/>
                </a:solidFill>
                <a:cs typeface="+mj-cs"/>
              </a:rPr>
              <a:t>“</a:t>
            </a:r>
            <a:r>
              <a:rPr lang="ar-SA" sz="2000" dirty="0" smtClean="0">
                <a:solidFill>
                  <a:srgbClr val="C00000"/>
                </a:solidFill>
                <a:cs typeface="+mj-cs"/>
              </a:rPr>
              <a:t>أربط البارومتر بخيط طويل وأدليه من أعلى الناطحة حتى يمس الأرض ثم أقيس طول </a:t>
            </a:r>
            <a:r>
              <a:rPr lang="ar-SA" sz="2000" dirty="0" smtClean="0">
                <a:solidFill>
                  <a:srgbClr val="C00000"/>
                </a:solidFill>
                <a:cs typeface="+mj-cs"/>
              </a:rPr>
              <a:t>الخيط</a:t>
            </a:r>
            <a:endParaRPr lang="ar-SA" sz="2000" dirty="0" smtClean="0">
              <a:solidFill>
                <a:srgbClr val="C00000"/>
              </a:solidFill>
              <a:cs typeface="+mj-cs"/>
            </a:endParaRPr>
          </a:p>
          <a:p>
            <a:r>
              <a:rPr lang="ar-SA" sz="2000" dirty="0" smtClean="0">
                <a:solidFill>
                  <a:srgbClr val="C00000"/>
                </a:solidFill>
                <a:cs typeface="+mj-cs"/>
              </a:rPr>
              <a:t>قدم الطالب تظلما لإدارة الجامعة مؤكدا أن إجابته صحيحة مائة في المائة وحسب قانون الجامعة عين خبير للبت في القضية،وأفاد تقرير الخبير أن إجابة الطالب صحيحة لكنها لا تدل على معرفته بمادة الفيزياء وقرر إعطاء الطالب فرصة أخرى وإعادة الامتحان </a:t>
            </a:r>
            <a:r>
              <a:rPr lang="ar-SA" sz="2000" dirty="0" err="1" smtClean="0">
                <a:solidFill>
                  <a:srgbClr val="C00000"/>
                </a:solidFill>
                <a:cs typeface="+mj-cs"/>
              </a:rPr>
              <a:t>شفاهيا</a:t>
            </a:r>
            <a:endParaRPr lang="ar-SA" sz="2000" dirty="0" smtClean="0">
              <a:solidFill>
                <a:srgbClr val="C00000"/>
              </a:solidFill>
              <a:cs typeface="+mj-cs"/>
            </a:endParaRPr>
          </a:p>
          <a:p>
            <a:r>
              <a:rPr lang="ar-SA" sz="2000" dirty="0" smtClean="0">
                <a:solidFill>
                  <a:srgbClr val="C00000"/>
                </a:solidFill>
                <a:cs typeface="+mj-cs"/>
              </a:rPr>
              <a:t>و في اليوم المحدد، طرح عليه الحكم نفس السؤال، فكر الطالب قليلا ثم </a:t>
            </a:r>
            <a:r>
              <a:rPr lang="ar-SA" sz="2000" dirty="0" err="1" smtClean="0">
                <a:solidFill>
                  <a:srgbClr val="C00000"/>
                </a:solidFill>
                <a:cs typeface="+mj-cs"/>
              </a:rPr>
              <a:t>قال: </a:t>
            </a:r>
            <a:r>
              <a:rPr lang="ar-SA" sz="2000" dirty="0" smtClean="0">
                <a:solidFill>
                  <a:srgbClr val="C00000"/>
                </a:solidFill>
                <a:cs typeface="+mj-cs"/>
              </a:rPr>
              <a:t>” لدي إجابات كثيرة لقياس ارتفاع الناطحة ولا أدري أيها أختار، فقال له الحكم: هات كل ما عندك، </a:t>
            </a:r>
            <a:r>
              <a:rPr lang="ar-SA" sz="2000" dirty="0" err="1" smtClean="0">
                <a:solidFill>
                  <a:srgbClr val="C00000"/>
                </a:solidFill>
                <a:cs typeface="+mj-cs"/>
              </a:rPr>
              <a:t>فاجاب</a:t>
            </a:r>
            <a:r>
              <a:rPr lang="ar-SA" sz="2000" dirty="0" smtClean="0">
                <a:solidFill>
                  <a:srgbClr val="C00000"/>
                </a:solidFill>
                <a:cs typeface="+mj-cs"/>
              </a:rPr>
              <a:t> </a:t>
            </a:r>
            <a:r>
              <a:rPr lang="ar-SA" sz="2000" dirty="0" err="1" smtClean="0">
                <a:solidFill>
                  <a:srgbClr val="C00000"/>
                </a:solidFill>
                <a:cs typeface="+mj-cs"/>
              </a:rPr>
              <a:t>الطالب </a:t>
            </a:r>
            <a:r>
              <a:rPr lang="ar-SA" sz="2000" dirty="0" smtClean="0">
                <a:solidFill>
                  <a:srgbClr val="C00000"/>
                </a:solidFill>
                <a:cs typeface="+mj-cs"/>
              </a:rPr>
              <a:t>: يمكن إلقاء البارومتر من أعلى الناطحة ويقاس الوقت الذي </a:t>
            </a:r>
            <a:r>
              <a:rPr lang="ar-SA" sz="2000" dirty="0" err="1" smtClean="0">
                <a:solidFill>
                  <a:srgbClr val="C00000"/>
                </a:solidFill>
                <a:cs typeface="+mj-cs"/>
              </a:rPr>
              <a:t>يستغرقه</a:t>
            </a:r>
            <a:r>
              <a:rPr lang="ar-SA" sz="2000" dirty="0" smtClean="0">
                <a:solidFill>
                  <a:srgbClr val="C00000"/>
                </a:solidFill>
                <a:cs typeface="+mj-cs"/>
              </a:rPr>
              <a:t> حتى يصل الى الأرض وبالتالي يمكن معرفة </a:t>
            </a:r>
            <a:r>
              <a:rPr lang="ar-SA" sz="2000" dirty="0" err="1" smtClean="0">
                <a:solidFill>
                  <a:srgbClr val="C00000"/>
                </a:solidFill>
                <a:cs typeface="+mj-cs"/>
              </a:rPr>
              <a:t>ارتفاعها.</a:t>
            </a:r>
            <a:r>
              <a:rPr lang="ar-SA" sz="2000" dirty="0" smtClean="0">
                <a:solidFill>
                  <a:srgbClr val="C00000"/>
                </a:solidFill>
                <a:cs typeface="+mj-cs"/>
              </a:rPr>
              <a:t/>
            </a:r>
            <a:br>
              <a:rPr lang="ar-SA" sz="2000" dirty="0" smtClean="0">
                <a:solidFill>
                  <a:srgbClr val="C00000"/>
                </a:solidFill>
                <a:cs typeface="+mj-cs"/>
              </a:rPr>
            </a:br>
            <a:r>
              <a:rPr lang="ar-SA" sz="2000" dirty="0" smtClean="0">
                <a:solidFill>
                  <a:srgbClr val="C00000"/>
                </a:solidFill>
                <a:cs typeface="+mj-cs"/>
              </a:rPr>
              <a:t> إذا كانت الشمس مشرقة، يمكن قياس طول ظل البارومتر وطول ظل الناطحة فنعرف طول الناطحة من قانون التناسب بين الطولين وبين </a:t>
            </a:r>
            <a:r>
              <a:rPr lang="ar-SA" sz="2000" dirty="0" err="1" smtClean="0">
                <a:solidFill>
                  <a:srgbClr val="C00000"/>
                </a:solidFill>
                <a:cs typeface="+mj-cs"/>
              </a:rPr>
              <a:t>الظلين.</a:t>
            </a:r>
            <a:r>
              <a:rPr lang="ar-SA" sz="2000" dirty="0" smtClean="0">
                <a:solidFill>
                  <a:srgbClr val="C00000"/>
                </a:solidFill>
                <a:cs typeface="+mj-cs"/>
              </a:rPr>
              <a:t/>
            </a:r>
            <a:br>
              <a:rPr lang="ar-SA" sz="2000" dirty="0" smtClean="0">
                <a:solidFill>
                  <a:srgbClr val="C00000"/>
                </a:solidFill>
                <a:cs typeface="+mj-cs"/>
              </a:rPr>
            </a:br>
            <a:r>
              <a:rPr lang="ar-SA" sz="2000" dirty="0" smtClean="0">
                <a:solidFill>
                  <a:srgbClr val="C00000"/>
                </a:solidFill>
                <a:cs typeface="+mj-cs"/>
              </a:rPr>
              <a:t> إذا أردنا أسرع الحلول فإن أفضل طريقة هي أن نقدم البارومتر هدية لحارس الناطحة على أن يعلمنا بطولها.</a:t>
            </a:r>
          </a:p>
          <a:p>
            <a:r>
              <a:rPr lang="ar-SA" sz="2000" dirty="0" smtClean="0">
                <a:solidFill>
                  <a:srgbClr val="C00000"/>
                </a:solidFill>
                <a:cs typeface="+mj-cs"/>
              </a:rPr>
              <a:t>أما إذا أردنا تعقيد الأمور فسنحسب ارتفاع الناطحة بواسطة الفرق بين الضغط الجوي على سطح الأرض وأعلى الناطحة باستخدام </a:t>
            </a:r>
            <a:r>
              <a:rPr lang="ar-SA" sz="2000" dirty="0" err="1" smtClean="0">
                <a:solidFill>
                  <a:srgbClr val="C00000"/>
                </a:solidFill>
                <a:cs typeface="+mj-cs"/>
              </a:rPr>
              <a:t>البارومتر”.</a:t>
            </a:r>
            <a:r>
              <a:rPr lang="ar-SA" sz="2000" dirty="0" smtClean="0">
                <a:solidFill>
                  <a:srgbClr val="C00000"/>
                </a:solidFill>
                <a:cs typeface="+mj-cs"/>
              </a:rPr>
              <a:t/>
            </a:r>
            <a:br>
              <a:rPr lang="ar-SA" sz="2000" dirty="0" smtClean="0">
                <a:solidFill>
                  <a:srgbClr val="C00000"/>
                </a:solidFill>
                <a:cs typeface="+mj-cs"/>
              </a:rPr>
            </a:br>
            <a:r>
              <a:rPr lang="ar-SA" sz="2000" dirty="0" smtClean="0">
                <a:solidFill>
                  <a:srgbClr val="C00000"/>
                </a:solidFill>
                <a:cs typeface="+mj-cs"/>
              </a:rPr>
              <a:t> كان الحكم ينتظر الاجابة الأخيرة التي تدل على فهم الطالب لمادة الفيزياء، بينما الطالب يعتبرها الاجابة الأسوأ نظرا لصعوبتها </a:t>
            </a:r>
            <a:r>
              <a:rPr lang="ar-SA" sz="2000" dirty="0" err="1" smtClean="0">
                <a:solidFill>
                  <a:srgbClr val="C00000"/>
                </a:solidFill>
                <a:cs typeface="+mj-cs"/>
              </a:rPr>
              <a:t>وتعقيدها </a:t>
            </a:r>
            <a:r>
              <a:rPr lang="ar-SA" sz="2000" dirty="0" smtClean="0">
                <a:solidFill>
                  <a:srgbClr val="C00000"/>
                </a:solidFill>
                <a:cs typeface="+mj-cs"/>
              </a:rPr>
              <a:t>، بقي أن تعرف أن </a:t>
            </a:r>
            <a:r>
              <a:rPr lang="ar-SA" sz="2000" dirty="0" err="1" smtClean="0">
                <a:solidFill>
                  <a:srgbClr val="C00000"/>
                </a:solidFill>
                <a:cs typeface="+mj-cs"/>
              </a:rPr>
              <a:t>إسم</a:t>
            </a:r>
            <a:r>
              <a:rPr lang="ar-SA" sz="2000" dirty="0" smtClean="0">
                <a:solidFill>
                  <a:srgbClr val="C00000"/>
                </a:solidFill>
                <a:cs typeface="+mj-cs"/>
              </a:rPr>
              <a:t> الطالب </a:t>
            </a:r>
            <a:r>
              <a:rPr lang="ar-SA" sz="2000" dirty="0" err="1" smtClean="0">
                <a:solidFill>
                  <a:srgbClr val="C00000"/>
                </a:solidFill>
                <a:cs typeface="+mj-cs"/>
              </a:rPr>
              <a:t>هو </a:t>
            </a:r>
            <a:r>
              <a:rPr lang="ar-SA" sz="2000" dirty="0" smtClean="0">
                <a:solidFill>
                  <a:srgbClr val="C00000"/>
                </a:solidFill>
                <a:cs typeface="+mj-cs"/>
              </a:rPr>
              <a:t>” </a:t>
            </a:r>
            <a:r>
              <a:rPr lang="ar-SA" sz="2000" dirty="0" err="1" smtClean="0">
                <a:solidFill>
                  <a:srgbClr val="C00000"/>
                </a:solidFill>
                <a:cs typeface="+mj-cs"/>
              </a:rPr>
              <a:t>نيلز</a:t>
            </a:r>
            <a:r>
              <a:rPr lang="ar-SA" sz="2000" dirty="0" smtClean="0">
                <a:solidFill>
                  <a:srgbClr val="C00000"/>
                </a:solidFill>
                <a:cs typeface="+mj-cs"/>
              </a:rPr>
              <a:t> </a:t>
            </a:r>
            <a:r>
              <a:rPr lang="ar-SA" sz="2000" dirty="0" err="1" smtClean="0">
                <a:solidFill>
                  <a:srgbClr val="C00000"/>
                </a:solidFill>
                <a:cs typeface="+mj-cs"/>
              </a:rPr>
              <a:t>بور </a:t>
            </a:r>
            <a:r>
              <a:rPr lang="ar-SA" sz="2000" dirty="0" smtClean="0">
                <a:solidFill>
                  <a:srgbClr val="C00000"/>
                </a:solidFill>
                <a:cs typeface="+mj-cs"/>
              </a:rPr>
              <a:t>” و هو لم ينجح فقط في مادة الفيزياء</a:t>
            </a:r>
          </a:p>
          <a:p>
            <a:r>
              <a:rPr lang="ar-SA" sz="2000" dirty="0" smtClean="0">
                <a:solidFill>
                  <a:srgbClr val="C00000"/>
                </a:solidFill>
                <a:cs typeface="+mj-cs"/>
              </a:rPr>
              <a:t> </a:t>
            </a:r>
            <a:r>
              <a:rPr lang="ar-SA" sz="2000" dirty="0" err="1" smtClean="0">
                <a:solidFill>
                  <a:srgbClr val="C00000"/>
                </a:solidFill>
                <a:cs typeface="+mj-cs"/>
              </a:rPr>
              <a:t>(</a:t>
            </a:r>
            <a:r>
              <a:rPr lang="ar-SA" sz="2000" dirty="0" smtClean="0">
                <a:solidFill>
                  <a:srgbClr val="C00000"/>
                </a:solidFill>
                <a:cs typeface="+mj-cs"/>
              </a:rPr>
              <a:t>(بل أنه </a:t>
            </a:r>
            <a:r>
              <a:rPr lang="ar-SA" sz="2000" dirty="0" err="1" smtClean="0">
                <a:solidFill>
                  <a:srgbClr val="C00000"/>
                </a:solidFill>
                <a:cs typeface="+mj-cs"/>
              </a:rPr>
              <a:t>الدنماركي</a:t>
            </a:r>
            <a:r>
              <a:rPr lang="ar-SA" sz="2000" dirty="0" smtClean="0">
                <a:solidFill>
                  <a:srgbClr val="C00000"/>
                </a:solidFill>
                <a:cs typeface="+mj-cs"/>
              </a:rPr>
              <a:t> الوحيد الذي حاز جائزة نوبل للفيزياء</a:t>
            </a:r>
            <a:r>
              <a:rPr lang="ar-SA" sz="2000" dirty="0" err="1" smtClean="0">
                <a:solidFill>
                  <a:srgbClr val="C00000"/>
                </a:solidFill>
                <a:cs typeface="+mj-cs"/>
              </a:rPr>
              <a:t>))</a:t>
            </a:r>
            <a:endParaRPr lang="ar-SA" sz="2000" dirty="0" smtClean="0">
              <a:solidFill>
                <a:srgbClr val="C00000"/>
              </a:solidFill>
              <a:cs typeface="+mj-cs"/>
            </a:endParaRPr>
          </a:p>
          <a:p>
            <a:endParaRPr lang="ar-SA" sz="2000" dirty="0">
              <a:solidFill>
                <a:srgbClr val="C00000"/>
              </a:solidFill>
              <a:cs typeface="+mj-cs"/>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512</Words>
  <Application>Microsoft Office PowerPoint</Application>
  <PresentationFormat>عرض على الشاشة (3:4)‏</PresentationFormat>
  <Paragraphs>95</Paragraphs>
  <Slides>43</Slides>
  <Notes>0</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SONY</dc:creator>
  <cp:lastModifiedBy>SONY</cp:lastModifiedBy>
  <cp:revision>31</cp:revision>
  <dcterms:created xsi:type="dcterms:W3CDTF">2017-03-14T05:09:45Z</dcterms:created>
  <dcterms:modified xsi:type="dcterms:W3CDTF">2017-03-26T06:42:20Z</dcterms:modified>
</cp:coreProperties>
</file>